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D52260E-7A4A-4682-AB9B-8CBDAFA89E4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3542904-BC22-4DF4-88FE-975A5CD89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260E-7A4A-4682-AB9B-8CBDAFA89E4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2904-BC22-4DF4-88FE-975A5CD89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260E-7A4A-4682-AB9B-8CBDAFA89E4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2904-BC22-4DF4-88FE-975A5CD89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260E-7A4A-4682-AB9B-8CBDAFA89E4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2904-BC22-4DF4-88FE-975A5CD89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260E-7A4A-4682-AB9B-8CBDAFA89E4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2904-BC22-4DF4-88FE-975A5CD89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260E-7A4A-4682-AB9B-8CBDAFA89E4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2904-BC22-4DF4-88FE-975A5CD89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D52260E-7A4A-4682-AB9B-8CBDAFA89E4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542904-BC22-4DF4-88FE-975A5CD89D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D52260E-7A4A-4682-AB9B-8CBDAFA89E4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3542904-BC22-4DF4-88FE-975A5CD89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260E-7A4A-4682-AB9B-8CBDAFA89E4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2904-BC22-4DF4-88FE-975A5CD89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260E-7A4A-4682-AB9B-8CBDAFA89E4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2904-BC22-4DF4-88FE-975A5CD89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260E-7A4A-4682-AB9B-8CBDAFA89E4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2904-BC22-4DF4-88FE-975A5CD89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D52260E-7A4A-4682-AB9B-8CBDAFA89E4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3542904-BC22-4DF4-88FE-975A5CD89D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692697"/>
            <a:ext cx="8458200" cy="3179216"/>
          </a:xfrm>
        </p:spPr>
        <p:txBody>
          <a:bodyPr>
            <a:normAutofit/>
          </a:bodyPr>
          <a:lstStyle/>
          <a:p>
            <a:r>
              <a:rPr lang="ru-RU" dirty="0" smtClean="0"/>
              <a:t>Вводный урок в 8 классе</a:t>
            </a:r>
            <a:br>
              <a:rPr lang="ru-RU" dirty="0" smtClean="0"/>
            </a:br>
            <a:r>
              <a:rPr lang="ru-RU" dirty="0" smtClean="0"/>
              <a:t> по теме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Программное обеспечение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7283152" cy="1752600"/>
          </a:xfrm>
        </p:spPr>
        <p:txBody>
          <a:bodyPr>
            <a:normAutofit fontScale="55000" lnSpcReduction="20000"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Краснодарский край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Темрюкский район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Ст. Курчанская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Учитель Частиков Антон Вячеславович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Уровни программной конфигурации</a:t>
            </a:r>
            <a:endParaRPr lang="ru-RU" dirty="0"/>
          </a:p>
        </p:txBody>
      </p:sp>
      <p:grpSp>
        <p:nvGrpSpPr>
          <p:cNvPr id="4" name="Group 26"/>
          <p:cNvGrpSpPr>
            <a:grpSpLocks noGrp="1"/>
          </p:cNvGrpSpPr>
          <p:nvPr>
            <p:ph idx="1"/>
          </p:nvPr>
        </p:nvGrpSpPr>
        <p:grpSpPr bwMode="auto">
          <a:xfrm>
            <a:off x="457200" y="1700808"/>
            <a:ext cx="8229600" cy="4873030"/>
            <a:chOff x="2949" y="2394"/>
            <a:chExt cx="6300" cy="3960"/>
          </a:xfrm>
        </p:grpSpPr>
        <p:sp>
          <p:nvSpPr>
            <p:cNvPr id="5" name="Rectangle 27"/>
            <p:cNvSpPr>
              <a:spLocks noChangeArrowheads="1"/>
            </p:cNvSpPr>
            <p:nvPr/>
          </p:nvSpPr>
          <p:spPr bwMode="auto">
            <a:xfrm>
              <a:off x="3669" y="4913"/>
              <a:ext cx="1800" cy="54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400"/>
                <a:t>Базовое ПО</a:t>
              </a:r>
            </a:p>
          </p:txBody>
        </p:sp>
        <p:sp>
          <p:nvSpPr>
            <p:cNvPr id="6" name="Rectangle 28"/>
            <p:cNvSpPr>
              <a:spLocks noChangeArrowheads="1"/>
            </p:cNvSpPr>
            <p:nvPr/>
          </p:nvSpPr>
          <p:spPr bwMode="auto">
            <a:xfrm>
              <a:off x="3489" y="4374"/>
              <a:ext cx="2160" cy="54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400"/>
                <a:t>Системное ПО</a:t>
              </a:r>
            </a:p>
          </p:txBody>
        </p:sp>
        <p:sp>
          <p:nvSpPr>
            <p:cNvPr id="7" name="Rectangle 29"/>
            <p:cNvSpPr>
              <a:spLocks noChangeArrowheads="1"/>
            </p:cNvSpPr>
            <p:nvPr/>
          </p:nvSpPr>
          <p:spPr bwMode="auto">
            <a:xfrm>
              <a:off x="3309" y="3834"/>
              <a:ext cx="2520" cy="54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400" dirty="0"/>
                <a:t>Служебное ПО</a:t>
              </a:r>
            </a:p>
          </p:txBody>
        </p:sp>
        <p:sp>
          <p:nvSpPr>
            <p:cNvPr id="8" name="Rectangle 30"/>
            <p:cNvSpPr>
              <a:spLocks noChangeArrowheads="1"/>
            </p:cNvSpPr>
            <p:nvPr/>
          </p:nvSpPr>
          <p:spPr bwMode="auto">
            <a:xfrm>
              <a:off x="3129" y="3294"/>
              <a:ext cx="2880" cy="542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400" dirty="0"/>
                <a:t>Прикладное ПО</a:t>
              </a:r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2949" y="2394"/>
              <a:ext cx="3240" cy="540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400"/>
                <a:t>Пользователь</a:t>
              </a:r>
            </a:p>
          </p:txBody>
        </p:sp>
        <p:sp>
          <p:nvSpPr>
            <p:cNvPr id="10" name="Rectangle 32"/>
            <p:cNvSpPr>
              <a:spLocks noChangeArrowheads="1"/>
            </p:cNvSpPr>
            <p:nvPr/>
          </p:nvSpPr>
          <p:spPr bwMode="auto">
            <a:xfrm>
              <a:off x="2949" y="5814"/>
              <a:ext cx="3240" cy="540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400"/>
                <a:t>Устройства</a:t>
              </a:r>
              <a:endParaRPr lang="ru-RU" sz="3600"/>
            </a:p>
          </p:txBody>
        </p:sp>
        <p:sp>
          <p:nvSpPr>
            <p:cNvPr id="11" name="AutoShape 33"/>
            <p:cNvSpPr>
              <a:spLocks noChangeArrowheads="1"/>
            </p:cNvSpPr>
            <p:nvPr/>
          </p:nvSpPr>
          <p:spPr bwMode="auto">
            <a:xfrm>
              <a:off x="4279" y="5454"/>
              <a:ext cx="540" cy="360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AutoShape 34"/>
            <p:cNvSpPr>
              <a:spLocks noChangeArrowheads="1"/>
            </p:cNvSpPr>
            <p:nvPr/>
          </p:nvSpPr>
          <p:spPr bwMode="auto">
            <a:xfrm>
              <a:off x="4293" y="2934"/>
              <a:ext cx="540" cy="360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AutoShape 35"/>
            <p:cNvSpPr>
              <a:spLocks noChangeArrowheads="1"/>
            </p:cNvSpPr>
            <p:nvPr/>
          </p:nvSpPr>
          <p:spPr bwMode="auto">
            <a:xfrm>
              <a:off x="4375" y="4816"/>
              <a:ext cx="360" cy="180"/>
            </a:xfrm>
            <a:prstGeom prst="upDownArrow">
              <a:avLst>
                <a:gd name="adj1" fmla="val 50000"/>
                <a:gd name="adj2" fmla="val 2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AutoShape 36"/>
            <p:cNvSpPr>
              <a:spLocks noChangeArrowheads="1"/>
            </p:cNvSpPr>
            <p:nvPr/>
          </p:nvSpPr>
          <p:spPr bwMode="auto">
            <a:xfrm>
              <a:off x="4389" y="4278"/>
              <a:ext cx="360" cy="180"/>
            </a:xfrm>
            <a:prstGeom prst="upDownArrow">
              <a:avLst>
                <a:gd name="adj1" fmla="val 50000"/>
                <a:gd name="adj2" fmla="val 2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AutoShape 37"/>
            <p:cNvSpPr>
              <a:spLocks noChangeArrowheads="1"/>
            </p:cNvSpPr>
            <p:nvPr/>
          </p:nvSpPr>
          <p:spPr bwMode="auto">
            <a:xfrm>
              <a:off x="4389" y="3736"/>
              <a:ext cx="360" cy="180"/>
            </a:xfrm>
            <a:prstGeom prst="upDownArrow">
              <a:avLst>
                <a:gd name="adj1" fmla="val 50000"/>
                <a:gd name="adj2" fmla="val 2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Rectangle 38"/>
            <p:cNvSpPr>
              <a:spLocks noChangeArrowheads="1"/>
            </p:cNvSpPr>
            <p:nvPr/>
          </p:nvSpPr>
          <p:spPr bwMode="auto">
            <a:xfrm>
              <a:off x="6549" y="5052"/>
              <a:ext cx="234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 i="1"/>
                <a:t>Встроено в компьютер</a:t>
              </a:r>
              <a:endParaRPr lang="ru-RU" sz="3200"/>
            </a:p>
          </p:txBody>
        </p:sp>
        <p:sp>
          <p:nvSpPr>
            <p:cNvPr id="17" name="Rectangle 39"/>
            <p:cNvSpPr>
              <a:spLocks noChangeArrowheads="1"/>
            </p:cNvSpPr>
            <p:nvPr/>
          </p:nvSpPr>
          <p:spPr bwMode="auto">
            <a:xfrm>
              <a:off x="6549" y="4014"/>
              <a:ext cx="270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 i="1"/>
                <a:t>Устанавливается в общем пакете, который называется операционной системой</a:t>
              </a:r>
              <a:endParaRPr lang="ru-RU" sz="3200"/>
            </a:p>
          </p:txBody>
        </p:sp>
        <p:sp>
          <p:nvSpPr>
            <p:cNvPr id="18" name="Rectangle 40"/>
            <p:cNvSpPr>
              <a:spLocks noChangeArrowheads="1"/>
            </p:cNvSpPr>
            <p:nvPr/>
          </p:nvSpPr>
          <p:spPr bwMode="auto">
            <a:xfrm>
              <a:off x="6549" y="3114"/>
              <a:ext cx="252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i="1"/>
                <a:t>Устанавливается пользователем по потребностям</a:t>
              </a:r>
              <a:endParaRPr lang="ru-RU" sz="3600"/>
            </a:p>
          </p:txBody>
        </p:sp>
        <p:sp>
          <p:nvSpPr>
            <p:cNvPr id="19" name="AutoShape 41"/>
            <p:cNvSpPr>
              <a:spLocks noChangeArrowheads="1"/>
            </p:cNvSpPr>
            <p:nvPr/>
          </p:nvSpPr>
          <p:spPr bwMode="auto">
            <a:xfrm>
              <a:off x="5595" y="5094"/>
              <a:ext cx="1064" cy="181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AutoShape 42"/>
            <p:cNvSpPr>
              <a:spLocks noChangeArrowheads="1"/>
            </p:cNvSpPr>
            <p:nvPr/>
          </p:nvSpPr>
          <p:spPr bwMode="auto">
            <a:xfrm>
              <a:off x="5843" y="4554"/>
              <a:ext cx="720" cy="18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AutoShape 43"/>
            <p:cNvSpPr>
              <a:spLocks noChangeArrowheads="1"/>
            </p:cNvSpPr>
            <p:nvPr/>
          </p:nvSpPr>
          <p:spPr bwMode="auto">
            <a:xfrm>
              <a:off x="5871" y="4194"/>
              <a:ext cx="720" cy="18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AutoShape 44"/>
            <p:cNvSpPr>
              <a:spLocks noChangeArrowheads="1"/>
            </p:cNvSpPr>
            <p:nvPr/>
          </p:nvSpPr>
          <p:spPr bwMode="auto">
            <a:xfrm>
              <a:off x="6051" y="3474"/>
              <a:ext cx="540" cy="18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ru-RU" dirty="0"/>
              <a:t>Базовая система ввода-вывода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628800"/>
            <a:ext cx="8964488" cy="52292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/>
              <a:t>На </a:t>
            </a:r>
            <a:r>
              <a:rPr lang="ru-RU" sz="2800" i="1" dirty="0"/>
              <a:t>самом нижнем уровне </a:t>
            </a:r>
            <a:r>
              <a:rPr lang="ru-RU" sz="2800" dirty="0"/>
              <a:t>находятся программы базовой системы ввода-вывода (</a:t>
            </a:r>
            <a:r>
              <a:rPr lang="en-US" sz="2800" b="1" dirty="0"/>
              <a:t>BIOS</a:t>
            </a:r>
            <a:r>
              <a:rPr lang="ru-RU" sz="2800" dirty="0"/>
              <a:t>). </a:t>
            </a:r>
            <a:endParaRPr lang="ru-RU" sz="2800" dirty="0" smtClean="0"/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/>
              <a:t>Их </a:t>
            </a:r>
            <a:r>
              <a:rPr lang="ru-RU" sz="2800" dirty="0"/>
              <a:t>код жестко записан в одной из микросхем компьютера. </a:t>
            </a:r>
            <a:endParaRPr lang="ru-RU" sz="2800" dirty="0" smtClean="0"/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i="1" u="sng" dirty="0" smtClean="0"/>
              <a:t>В </a:t>
            </a:r>
            <a:r>
              <a:rPr lang="ru-RU" sz="2800" b="1" i="1" u="sng" dirty="0"/>
              <a:t>момент включения компьютера эти программы выполняют проверку оборудования и обеспечивают простейшее взаимодействие с клавиатурой и монитором</a:t>
            </a:r>
            <a:r>
              <a:rPr lang="ru-RU" sz="2800" b="1" u="sng" dirty="0"/>
              <a:t> </a:t>
            </a:r>
            <a:r>
              <a:rPr lang="ru-RU" sz="2800" dirty="0"/>
              <a:t>— клавиатура способна реагировать на нажатие некоторых клавиш, а на мониторе отображается информация о ходе запуска компьютера. </a:t>
            </a:r>
            <a:endParaRPr lang="ru-RU" sz="2800" dirty="0" smtClean="0"/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smtClean="0"/>
              <a:t>Взаимодействие </a:t>
            </a:r>
            <a:r>
              <a:rPr lang="ru-RU" sz="2800" i="1" dirty="0"/>
              <a:t>с человеком у программ этого уровня крайне ограниченно и возможно только в первые секунды после запуска компьютера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r>
              <a:rPr lang="ru-RU" dirty="0"/>
              <a:t>Системные программы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188640"/>
            <a:ext cx="12954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/>
          </a:bodyPr>
          <a:lstStyle/>
          <a:p>
            <a:pPr algn="just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Системные программы предназначены для работы со всеми устройствами компьютера.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Снизу системные программы управляют работой устройств и используют программы нижнего уровня, а сверху отвечают на запросы программ более высоких уровней.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435280" cy="4873728"/>
          </a:xfrm>
        </p:spPr>
        <p:txBody>
          <a:bodyPr>
            <a:normAutofit/>
          </a:bodyPr>
          <a:lstStyle/>
          <a:p>
            <a:pPr algn="just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предназначены для обслуживания компьютера, проверки его устройств, а также для настройки устройств и программ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Снизу эти программы общаются с программами нижних уровней, а сверху передают данные программам верхнего уровня по их запросу.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/>
          <a:lstStyle/>
          <a:p>
            <a:r>
              <a:rPr lang="ru-RU" dirty="0"/>
              <a:t>Служебные программы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332656"/>
            <a:ext cx="10080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/>
          </a:bodyPr>
          <a:lstStyle/>
          <a:p>
            <a:pPr algn="just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программы, обслуживающие человека и удовлетворяющие его потребности</a:t>
            </a:r>
          </a:p>
          <a:p>
            <a:pPr algn="just"/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С их помощью выполняется набор и редактирование текстов, создание чертежей и иллюстраций, коммуникация между людьми, воспроизведение музыки и видео, а также многое другое.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04664"/>
            <a:ext cx="8229600" cy="1066800"/>
          </a:xfrm>
        </p:spPr>
        <p:txBody>
          <a:bodyPr/>
          <a:lstStyle/>
          <a:p>
            <a:r>
              <a:rPr lang="ru-RU" dirty="0"/>
              <a:t>Прикладные программы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60648"/>
            <a:ext cx="8763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/>
          <a:lstStyle/>
          <a:p>
            <a:r>
              <a:rPr lang="ru-RU" dirty="0" smtClean="0"/>
              <a:t>Операционная система </a:t>
            </a:r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28800"/>
            <a:ext cx="8640960" cy="4945736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Новые компьютеры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обычно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не оснащают прикладными программами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потому что ни производители компьютеров, ни продавцы не могут знать заранее, для каких целей компьютеры будут использоваться.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Однако 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компьютеры должны быть готовы к тому, чтобы любой пользователь, не будучи специалистом в компьютерной технике, мог оснастить их необходимыми ему программами.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Для этого на компьютерах должны быть заранее установлены программы нижних уровней.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Поскольку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количество необходимых системных и служебных программ очень велико (измеряется сотнями), то для простоты они устанавливаются одним обширным пакетом.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стандартный пакет системных и (частично) служебных программ называют </a:t>
            </a:r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операционной системой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Операционная система позволяет человеку начать работать с компьютером, получить доступ к его устройствам, а затем устанавливать и запускать необходимые прикладные и служебные программы.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066800"/>
          </a:xfrm>
        </p:spPr>
        <p:txBody>
          <a:bodyPr/>
          <a:lstStyle/>
          <a:p>
            <a:r>
              <a:rPr lang="ru-RU" dirty="0" smtClean="0"/>
              <a:t>Операционная система 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8229600" cy="1066800"/>
          </a:xfrm>
        </p:spPr>
        <p:txBody>
          <a:bodyPr/>
          <a:lstStyle/>
          <a:p>
            <a:r>
              <a:rPr lang="ru-RU" dirty="0"/>
              <a:t>Вопросы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784"/>
            <a:ext cx="8507288" cy="5112568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чем состоит различие между данными и программами? В чем сходство?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Где хранятся данные? Программы?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Что такое аппаратное обеспечение компьютера?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Что такое программное обеспечение компьютера?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Какие виды ПО вы знаете?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Зачем нужна операционная система?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066800"/>
          </a:xfrm>
        </p:spPr>
        <p:txBody>
          <a:bodyPr/>
          <a:lstStyle/>
          <a:p>
            <a:r>
              <a:rPr lang="ru-RU" dirty="0" smtClean="0"/>
              <a:t>Цели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ru-RU" dirty="0" smtClean="0"/>
              <a:t>помочь учащимся усвоить понятие «программное обеспечение» и его виды, дать основные понятия, необходимые для работы на компьютере.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воспитание информационной культуры учащихся, внимательности, аккуратности, дисциплинированности, усидчивости.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развитие познавательных интересов, навыков работы с мышью и клавиатурой, самоконтроля, умения конспектировать.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50-60-е годы ЭВМ (электронно-вычислительная машина) мог только </a:t>
            </a:r>
            <a:r>
              <a:rPr lang="ru-RU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вычислять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32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70-е годы компьютер «научился» </a:t>
            </a:r>
            <a:r>
              <a:rPr lang="ru-RU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работать с текстом.</a:t>
            </a:r>
          </a:p>
          <a:p>
            <a:pPr algn="ctr"/>
            <a:endParaRPr lang="ru-RU" sz="32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80-е годы появились первые компьютеры, способные </a:t>
            </a:r>
            <a:r>
              <a:rPr lang="ru-RU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работать с графической информацией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90-е годы компьютер получил возможность </a:t>
            </a:r>
            <a:r>
              <a:rPr lang="ru-RU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обрабатывать звуковую информацию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Из истории…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66800"/>
          </a:xfrm>
        </p:spPr>
        <p:txBody>
          <a:bodyPr/>
          <a:lstStyle/>
          <a:p>
            <a:r>
              <a:rPr lang="ru-RU" b="1" dirty="0" smtClean="0"/>
              <a:t>Данные и программы</a:t>
            </a:r>
            <a:endParaRPr lang="ru-RU" b="1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844824"/>
            <a:ext cx="8291264" cy="4729712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Информация, представленная в цифровой форме и обрабатываемая на компьютере, называется 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данными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Font typeface="Wingdings" pitchFamily="2" charset="2"/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Последовательность команд, которую выполняет компьютер в процессе обработки данных, называется 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программой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5334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Языки программирования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0" y="1556792"/>
            <a:ext cx="8820472" cy="5301208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В 60-е годы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началась 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разработка языков программирования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высокого уровня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(Алгол, Фортран, </a:t>
            </a: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Basic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Pascal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др.)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которые позволили существенно облегчить работу программистов.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настоящее время с появлением систем визуального программирования </a:t>
            </a: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Visual Basic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Delfi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 др.) создание программ стало доступно даже для начинающих пользователей компьютера.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Обработка данных на компьютере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Autofit/>
          </a:bodyPr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Пользователь запускает программу, хранящуюся в долговременной памяти, она загружается в оперативную и начинает выполняться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Выполнение: процессор считывает команды и выполняет их. Необходимые данные загружаются в оперативную память из долговременной памяти или вводятся с помощью устройств ввода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Выходные (полученные) данные записываются процессором в оперативную или долговременную память, а также предоставляются пользователю с помощью устройств вывода информации.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28800"/>
            <a:ext cx="8435280" cy="4945736"/>
          </a:xfrm>
        </p:spPr>
        <p:txBody>
          <a:bodyPr>
            <a:normAutofit fontScale="92500"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Совокупность программ, хранящихся на компьютере, образует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его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программное обеспечение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Совокупность программ, подготовленных к работе, называют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установленным </a:t>
            </a:r>
            <a:r>
              <a:rPr lang="ru-RU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программным обеспечением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Совокупность программ, работающих в тот или иной момент времени,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называют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программной конфигурацией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620688"/>
            <a:ext cx="8229600" cy="1066800"/>
          </a:xfrm>
        </p:spPr>
        <p:txBody>
          <a:bodyPr/>
          <a:lstStyle/>
          <a:p>
            <a:r>
              <a:rPr lang="ru-RU" dirty="0"/>
              <a:t>Программное обеспечение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066800"/>
          </a:xfrm>
        </p:spPr>
        <p:txBody>
          <a:bodyPr/>
          <a:lstStyle/>
          <a:p>
            <a:r>
              <a:rPr lang="ru-RU" dirty="0" smtClean="0"/>
              <a:t>Гимнастика для глаз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moe-pohudenie.ru/img/7415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8640960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/>
          <a:lstStyle/>
          <a:p>
            <a:r>
              <a:rPr lang="ru-RU" dirty="0" smtClean="0"/>
              <a:t>Физическая 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229600" cy="4325112"/>
          </a:xfrm>
        </p:spPr>
        <p:txBody>
          <a:bodyPr/>
          <a:lstStyle/>
          <a:p>
            <a:r>
              <a:rPr lang="ru-RU" dirty="0" smtClean="0"/>
              <a:t>На березу галка села,</a:t>
            </a:r>
          </a:p>
          <a:p>
            <a:r>
              <a:rPr lang="ru-RU" dirty="0" smtClean="0"/>
              <a:t>С дерева потом слетела.</a:t>
            </a:r>
          </a:p>
          <a:p>
            <a:r>
              <a:rPr lang="ru-RU" dirty="0" smtClean="0"/>
              <a:t>На кровати спит Федот</a:t>
            </a:r>
          </a:p>
          <a:p>
            <a:r>
              <a:rPr lang="ru-RU" dirty="0" smtClean="0"/>
              <a:t>И с кровати не встает.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1507" name="Picture 3" descr="http://altaysuvenir.ru/published/publicdata/IRINA1961/attachments/SC/images/oform/berez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620688"/>
            <a:ext cx="2029197" cy="4898062"/>
          </a:xfrm>
          <a:prstGeom prst="rect">
            <a:avLst/>
          </a:prstGeom>
          <a:noFill/>
        </p:spPr>
      </p:pic>
      <p:pic>
        <p:nvPicPr>
          <p:cNvPr id="21509" name="Picture 5" descr="http://www.xrest.ru/schemes/00/14/6d/90/%D0%A1%D0%BF%D1%8F%D1%89%D0%B8%D0%B9%20%D0%BC%D0%B0%D0%BB%D1%8C%D1%87%D0%B8%D0%BA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933056"/>
            <a:ext cx="3879494" cy="25805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268</TotalTime>
  <Words>714</Words>
  <Application>Microsoft Office PowerPoint</Application>
  <PresentationFormat>Экран (4:3)</PresentationFormat>
  <Paragraphs>91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Вводный урок в 8 классе  по теме Программное обеспечение </vt:lpstr>
      <vt:lpstr>Цели урока</vt:lpstr>
      <vt:lpstr>Из истории…</vt:lpstr>
      <vt:lpstr>Данные и программы</vt:lpstr>
      <vt:lpstr>Слайд 5</vt:lpstr>
      <vt:lpstr>Обработка данных на компьютере</vt:lpstr>
      <vt:lpstr>Программное обеспечение</vt:lpstr>
      <vt:lpstr>Гимнастика для глаз</vt:lpstr>
      <vt:lpstr>Физическая минутка</vt:lpstr>
      <vt:lpstr>Уровни программной конфигурации</vt:lpstr>
      <vt:lpstr>Базовая система ввода-вывода</vt:lpstr>
      <vt:lpstr>Системные программы</vt:lpstr>
      <vt:lpstr>Служебные программы</vt:lpstr>
      <vt:lpstr>Прикладные программы </vt:lpstr>
      <vt:lpstr>Операционная система </vt:lpstr>
      <vt:lpstr>Операционная система </vt:lpstr>
      <vt:lpstr>Вопросы</vt:lpstr>
      <vt:lpstr>Итог урока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Вводный урок по теме</dc:title>
  <dc:creator>пк</dc:creator>
  <cp:lastModifiedBy>пк</cp:lastModifiedBy>
  <cp:revision>27</cp:revision>
  <dcterms:created xsi:type="dcterms:W3CDTF">2016-11-30T07:06:18Z</dcterms:created>
  <dcterms:modified xsi:type="dcterms:W3CDTF">2016-12-01T07:38:40Z</dcterms:modified>
</cp:coreProperties>
</file>