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9933"/>
    <a:srgbClr val="9999FF"/>
    <a:srgbClr val="FF99FF"/>
    <a:srgbClr val="00FFFF"/>
    <a:srgbClr val="CC66FF"/>
    <a:srgbClr val="66FF33"/>
    <a:srgbClr val="FF3300"/>
    <a:srgbClr val="FF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11.11.2015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11.11.2015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11.11.2015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FFFF">
            <a:alpha val="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11.11.2015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FFFF"/>
        </a:soli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428604"/>
            <a:ext cx="8229600" cy="1500198"/>
          </a:xfrm>
        </p:spPr>
        <p:txBody>
          <a:bodyPr>
            <a:normAutofit/>
          </a:bodyPr>
          <a:lstStyle/>
          <a:p>
            <a:r>
              <a:rPr lang="ru-RU" sz="6600" b="1" dirty="0" smtClean="0"/>
              <a:t>Путешествие в лес</a:t>
            </a:r>
            <a:endParaRPr lang="ru-RU" sz="6600" b="1" dirty="0"/>
          </a:p>
        </p:txBody>
      </p:sp>
      <p:pic>
        <p:nvPicPr>
          <p:cNvPr id="14338" name="Picture 2" descr="http://www.render.ru/gallery/show_image.php?work_id=50336&amp;num=1"/>
          <p:cNvPicPr>
            <a:picLocks noChangeAspect="1" noChangeArrowheads="1"/>
          </p:cNvPicPr>
          <p:nvPr/>
        </p:nvPicPr>
        <p:blipFill>
          <a:blip r:embed="rId2"/>
          <a:srcRect/>
          <a:stretch>
            <a:fillRect/>
          </a:stretch>
        </p:blipFill>
        <p:spPr bwMode="auto">
          <a:xfrm>
            <a:off x="4714876" y="3500438"/>
            <a:ext cx="3929090" cy="2857520"/>
          </a:xfrm>
          <a:prstGeom prst="rect">
            <a:avLst/>
          </a:prstGeom>
          <a:noFill/>
        </p:spPr>
      </p:pic>
      <p:pic>
        <p:nvPicPr>
          <p:cNvPr id="14340" name="Picture 4" descr="http://crosti.ru/patterns/00/00/2d/99acf8c31a/%D0%BB%D0%B5%D1%81-2.jpg"/>
          <p:cNvPicPr>
            <a:picLocks noChangeAspect="1" noChangeArrowheads="1"/>
          </p:cNvPicPr>
          <p:nvPr/>
        </p:nvPicPr>
        <p:blipFill>
          <a:blip r:embed="rId3"/>
          <a:srcRect/>
          <a:stretch>
            <a:fillRect/>
          </a:stretch>
        </p:blipFill>
        <p:spPr bwMode="auto">
          <a:xfrm>
            <a:off x="500034" y="1785926"/>
            <a:ext cx="4000528" cy="283966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66FF33">
            <a:alpha val="80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14422"/>
            <a:ext cx="8229600" cy="3214710"/>
          </a:xfrm>
        </p:spPr>
        <p:txBody>
          <a:bodyPr>
            <a:normAutofit/>
          </a:bodyPr>
          <a:lstStyle/>
          <a:p>
            <a:r>
              <a:rPr lang="ru-RU" sz="7200" b="1" i="1" dirty="0" smtClean="0"/>
              <a:t>МОЛОДЦЫ!!!</a:t>
            </a:r>
            <a:endParaRPr lang="ru-RU" sz="7200" b="1" i="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FFFF"/>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11882"/>
          </a:xfrm>
        </p:spPr>
        <p:txBody>
          <a:bodyPr>
            <a:normAutofit/>
          </a:bodyPr>
          <a:lstStyle/>
          <a:p>
            <a:r>
              <a:rPr lang="ru-RU" sz="4800" i="1" dirty="0" smtClean="0"/>
              <a:t>Твои помощники – взгляни –</a:t>
            </a:r>
            <a:br>
              <a:rPr lang="ru-RU" sz="4800" i="1" dirty="0" smtClean="0"/>
            </a:br>
            <a:r>
              <a:rPr lang="ru-RU" sz="4800" i="1" dirty="0" smtClean="0"/>
              <a:t>Десяток дружных братцев,</a:t>
            </a:r>
            <a:br>
              <a:rPr lang="ru-RU" sz="4800" i="1" dirty="0" smtClean="0"/>
            </a:br>
            <a:r>
              <a:rPr lang="ru-RU" sz="4800" i="1" dirty="0" smtClean="0"/>
              <a:t>Как славно жить, когда они</a:t>
            </a:r>
            <a:br>
              <a:rPr lang="ru-RU" sz="4800" i="1" dirty="0" smtClean="0"/>
            </a:br>
            <a:r>
              <a:rPr lang="ru-RU" sz="4800" i="1" dirty="0" smtClean="0"/>
              <a:t>Работы не боятся.</a:t>
            </a:r>
            <a:br>
              <a:rPr lang="ru-RU" sz="4800" i="1" dirty="0" smtClean="0"/>
            </a:br>
            <a:r>
              <a:rPr lang="ru-RU" sz="4800" i="1" dirty="0" smtClean="0"/>
              <a:t>И, как хороший мальчик,</a:t>
            </a:r>
            <a:br>
              <a:rPr lang="ru-RU" sz="4800" i="1" dirty="0" smtClean="0"/>
            </a:br>
            <a:r>
              <a:rPr lang="ru-RU" sz="4800" i="1" dirty="0" smtClean="0"/>
              <a:t>Послушен каждый ….</a:t>
            </a:r>
            <a:endParaRPr lang="ru-RU" sz="4800" i="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Ягоды годжи кожа человека картинки для детей Худеем вместе!"/>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5940444"/>
          </a:xfrm>
        </p:spPr>
        <p:txBody>
          <a:bodyPr>
            <a:normAutofit fontScale="90000"/>
          </a:bodyPr>
          <a:lstStyle/>
          <a:p>
            <a:r>
              <a:rPr lang="ru-RU" sz="3800" dirty="0" smtClean="0"/>
              <a:t/>
            </a:r>
            <a:br>
              <a:rPr lang="ru-RU" sz="3800" dirty="0" smtClean="0"/>
            </a:br>
            <a:r>
              <a:rPr lang="ru-RU" sz="3800" b="1" i="1" dirty="0" smtClean="0"/>
              <a:t>Как то раз лесной тропой</a:t>
            </a:r>
            <a:br>
              <a:rPr lang="ru-RU" sz="3800" b="1" i="1" dirty="0" smtClean="0"/>
            </a:br>
            <a:r>
              <a:rPr lang="ru-RU" sz="3800" b="1" dirty="0" smtClean="0"/>
              <a:t>Звери шли на водопой.</a:t>
            </a:r>
            <a:r>
              <a:rPr lang="ru-RU" sz="3800" b="1" i="1" dirty="0" smtClean="0"/>
              <a:t/>
            </a:r>
            <a:br>
              <a:rPr lang="ru-RU" sz="3800" b="1" i="1" dirty="0" smtClean="0"/>
            </a:br>
            <a:r>
              <a:rPr lang="ru-RU" sz="3800" b="1" i="1" dirty="0" smtClean="0"/>
              <a:t>За мамой лосихой топал лосенок,</a:t>
            </a:r>
            <a:br>
              <a:rPr lang="ru-RU" sz="3800" b="1" i="1" dirty="0" smtClean="0"/>
            </a:br>
            <a:r>
              <a:rPr lang="ru-RU" sz="3800" b="1" dirty="0" smtClean="0"/>
              <a:t>За мамой лисицей крался лисенок,</a:t>
            </a:r>
            <a:r>
              <a:rPr lang="ru-RU" sz="3800" b="1" i="1" dirty="0" smtClean="0"/>
              <a:t/>
            </a:r>
            <a:br>
              <a:rPr lang="ru-RU" sz="3800" b="1" i="1" dirty="0" smtClean="0"/>
            </a:br>
            <a:r>
              <a:rPr lang="ru-RU" sz="3800" b="1" i="1" dirty="0" smtClean="0"/>
              <a:t>За мамой ежихой катился ежонок,</a:t>
            </a:r>
            <a:br>
              <a:rPr lang="ru-RU" sz="3800" b="1" i="1" dirty="0" smtClean="0"/>
            </a:br>
            <a:r>
              <a:rPr lang="ru-RU" sz="3800" b="1" dirty="0" smtClean="0"/>
              <a:t>За мамой медведицей шел медвежонок,</a:t>
            </a:r>
            <a:br>
              <a:rPr lang="ru-RU" sz="3800" b="1" dirty="0" smtClean="0"/>
            </a:br>
            <a:r>
              <a:rPr lang="ru-RU" sz="3800" b="1" i="1" dirty="0" smtClean="0"/>
              <a:t>За мамою белкой скакали бельчата,</a:t>
            </a:r>
            <a:br>
              <a:rPr lang="ru-RU" sz="3800" b="1" i="1" dirty="0" smtClean="0"/>
            </a:br>
            <a:r>
              <a:rPr lang="ru-RU" sz="3800" b="1" dirty="0" smtClean="0"/>
              <a:t>За мамой зайчихой косые зайчата,</a:t>
            </a:r>
            <a:r>
              <a:rPr lang="ru-RU" sz="3800" b="1" i="1" dirty="0" smtClean="0"/>
              <a:t/>
            </a:r>
            <a:br>
              <a:rPr lang="ru-RU" sz="3800" b="1" i="1" dirty="0" smtClean="0"/>
            </a:br>
            <a:r>
              <a:rPr lang="ru-RU" sz="3800" b="1" i="1" dirty="0" smtClean="0"/>
              <a:t>Волчица вела за собою волчат. </a:t>
            </a:r>
            <a:r>
              <a:rPr lang="ru-RU" sz="3800" b="1" i="1" dirty="0" smtClean="0"/>
              <a:t/>
            </a:r>
            <a:br>
              <a:rPr lang="ru-RU" sz="3800" b="1" i="1" dirty="0" smtClean="0"/>
            </a:br>
            <a:r>
              <a:rPr lang="ru-RU" sz="3800" b="1" dirty="0" smtClean="0"/>
              <a:t>Все мамы и дети напиться хотят.</a:t>
            </a:r>
            <a:br>
              <a:rPr lang="ru-RU" sz="3800" b="1" dirty="0" smtClean="0"/>
            </a:br>
            <a:r>
              <a:rPr lang="ru-RU" sz="3600" b="1" i="1" dirty="0" smtClean="0"/>
              <a:t/>
            </a:r>
            <a:br>
              <a:rPr lang="ru-RU" sz="3600" b="1" i="1" dirty="0" smtClean="0"/>
            </a:br>
            <a:endParaRPr lang="ru-RU" sz="3600" b="1"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juljaaa.worldis.me/uploads_user/279000/278795/191465_full.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928802"/>
            <a:ext cx="8229600" cy="2571768"/>
          </a:xfrm>
        </p:spPr>
        <p:txBody>
          <a:bodyPr>
            <a:normAutofit/>
          </a:bodyPr>
          <a:lstStyle/>
          <a:p>
            <a:r>
              <a:rPr lang="ru-RU" sz="7200" b="1" i="1" dirty="0" smtClean="0"/>
              <a:t>Доскажи словечко…</a:t>
            </a:r>
            <a:endParaRPr lang="ru-RU" sz="7200" b="1" i="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99FF">
            <a:alpha val="99000"/>
          </a:srgbClr>
        </a:solidFill>
        <a:effectLst/>
      </p:bgPr>
    </p:bg>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5511816"/>
          </a:xfrm>
        </p:spPr>
        <p:txBody>
          <a:bodyPr>
            <a:normAutofit/>
          </a:bodyPr>
          <a:lstStyle/>
          <a:p>
            <a:r>
              <a:rPr lang="ru-RU" sz="5400" i="1" dirty="0" smtClean="0"/>
              <a:t>Пышный хвост торчит с верхушки.</a:t>
            </a:r>
            <a:br>
              <a:rPr lang="ru-RU" sz="5400" i="1" dirty="0" smtClean="0"/>
            </a:br>
            <a:r>
              <a:rPr lang="ru-RU" sz="5400" i="1" dirty="0" smtClean="0"/>
              <a:t>Что за странная зверюшка?</a:t>
            </a:r>
            <a:br>
              <a:rPr lang="ru-RU" sz="5400" i="1" dirty="0" smtClean="0"/>
            </a:br>
            <a:r>
              <a:rPr lang="ru-RU" sz="5400" i="1" dirty="0" smtClean="0"/>
              <a:t>Щелкает орехи мелко.</a:t>
            </a:r>
            <a:br>
              <a:rPr lang="ru-RU" sz="5400" i="1" dirty="0" smtClean="0"/>
            </a:br>
            <a:r>
              <a:rPr lang="ru-RU" sz="5400" i="1" dirty="0" smtClean="0"/>
              <a:t>Ну, конечно, это ….</a:t>
            </a:r>
            <a:endParaRPr lang="ru-RU" sz="5400" i="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http://os1.i.ua/3/1/9069631_899f199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9999FF"/>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97568"/>
          </a:xfrm>
        </p:spPr>
        <p:txBody>
          <a:bodyPr>
            <a:normAutofit/>
          </a:bodyPr>
          <a:lstStyle/>
          <a:p>
            <a:r>
              <a:rPr lang="ru-RU" sz="4800" i="1" dirty="0" smtClean="0"/>
              <a:t>Много бед таят леса,</a:t>
            </a:r>
            <a:br>
              <a:rPr lang="ru-RU" sz="4800" i="1" dirty="0" smtClean="0"/>
            </a:br>
            <a:r>
              <a:rPr lang="ru-RU" sz="4800" i="1" dirty="0" smtClean="0"/>
              <a:t>Волк, медведь там и лиса!</a:t>
            </a:r>
            <a:br>
              <a:rPr lang="ru-RU" sz="4800" i="1" dirty="0" smtClean="0"/>
            </a:br>
            <a:r>
              <a:rPr lang="ru-RU" sz="4800" i="1" dirty="0" smtClean="0"/>
              <a:t>Наш зверек живет в тревоге,</a:t>
            </a:r>
            <a:br>
              <a:rPr lang="ru-RU" sz="4800" i="1" dirty="0" smtClean="0"/>
            </a:br>
            <a:r>
              <a:rPr lang="ru-RU" sz="4800" i="1" dirty="0" smtClean="0"/>
              <a:t>От беды уносит ноги.</a:t>
            </a:r>
            <a:br>
              <a:rPr lang="ru-RU" sz="4800" i="1" dirty="0" smtClean="0"/>
            </a:br>
            <a:r>
              <a:rPr lang="ru-RU" sz="4800" i="1" dirty="0" smtClean="0"/>
              <a:t>Ну-ка, быстро отгадай-ка,</a:t>
            </a:r>
            <a:br>
              <a:rPr lang="ru-RU" sz="4800" i="1" dirty="0" smtClean="0"/>
            </a:br>
            <a:r>
              <a:rPr lang="ru-RU" sz="4800" i="1" dirty="0" smtClean="0"/>
              <a:t>Как зверек зовется?</a:t>
            </a:r>
            <a:endParaRPr lang="ru-RU" sz="4800" i="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media1.noi.md/uploads/images/odnorazovie/6_hunting_com.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28670"/>
            <a:ext cx="8229600" cy="4714908"/>
          </a:xfrm>
        </p:spPr>
        <p:txBody>
          <a:bodyPr>
            <a:normAutofit fontScale="90000"/>
          </a:bodyPr>
          <a:lstStyle/>
          <a:p>
            <a:r>
              <a:rPr lang="ru-RU" sz="5400" i="1" dirty="0" smtClean="0">
                <a:latin typeface="Times New Roman" pitchFamily="18" charset="0"/>
                <a:cs typeface="Times New Roman" pitchFamily="18" charset="0"/>
              </a:rPr>
              <a:t>На сметане мешан,</a:t>
            </a:r>
            <a:br>
              <a:rPr lang="ru-RU" sz="5400" i="1" dirty="0" smtClean="0">
                <a:latin typeface="Times New Roman" pitchFamily="18" charset="0"/>
                <a:cs typeface="Times New Roman" pitchFamily="18" charset="0"/>
              </a:rPr>
            </a:br>
            <a:r>
              <a:rPr lang="ru-RU" sz="5400" i="1" dirty="0" smtClean="0">
                <a:latin typeface="Times New Roman" pitchFamily="18" charset="0"/>
                <a:cs typeface="Times New Roman" pitchFamily="18" charset="0"/>
              </a:rPr>
              <a:t>на окошке стужен,</a:t>
            </a:r>
            <a:br>
              <a:rPr lang="ru-RU" sz="5400" i="1" dirty="0" smtClean="0">
                <a:latin typeface="Times New Roman" pitchFamily="18" charset="0"/>
                <a:cs typeface="Times New Roman" pitchFamily="18" charset="0"/>
              </a:rPr>
            </a:br>
            <a:r>
              <a:rPr lang="ru-RU" sz="5400" i="1" dirty="0" smtClean="0">
                <a:latin typeface="Times New Roman" pitchFamily="18" charset="0"/>
                <a:cs typeface="Times New Roman" pitchFamily="18" charset="0"/>
              </a:rPr>
              <a:t>круглый бок, </a:t>
            </a:r>
            <a:br>
              <a:rPr lang="ru-RU" sz="5400" i="1" dirty="0" smtClean="0">
                <a:latin typeface="Times New Roman" pitchFamily="18" charset="0"/>
                <a:cs typeface="Times New Roman" pitchFamily="18" charset="0"/>
              </a:rPr>
            </a:br>
            <a:r>
              <a:rPr lang="ru-RU" sz="5400" i="1" dirty="0" smtClean="0">
                <a:latin typeface="Times New Roman" pitchFamily="18" charset="0"/>
                <a:cs typeface="Times New Roman" pitchFamily="18" charset="0"/>
              </a:rPr>
              <a:t>румяный бок – </a:t>
            </a:r>
            <a:br>
              <a:rPr lang="ru-RU" sz="5400" i="1" dirty="0" smtClean="0">
                <a:latin typeface="Times New Roman" pitchFamily="18" charset="0"/>
                <a:cs typeface="Times New Roman" pitchFamily="18" charset="0"/>
              </a:rPr>
            </a:br>
            <a:r>
              <a:rPr lang="ru-RU" sz="5400" i="1" dirty="0" smtClean="0">
                <a:latin typeface="Times New Roman" pitchFamily="18" charset="0"/>
                <a:cs typeface="Times New Roman" pitchFamily="18" charset="0"/>
              </a:rPr>
              <a:t>покатился…..</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9933"/>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4786346"/>
          </a:xfrm>
        </p:spPr>
        <p:txBody>
          <a:bodyPr>
            <a:normAutofit/>
          </a:bodyPr>
          <a:lstStyle/>
          <a:p>
            <a:r>
              <a:rPr lang="ru-RU" sz="5400" i="1" dirty="0" smtClean="0"/>
              <a:t>Хитрая плутовка, </a:t>
            </a:r>
            <a:br>
              <a:rPr lang="ru-RU" sz="5400" i="1" dirty="0" smtClean="0"/>
            </a:br>
            <a:r>
              <a:rPr lang="ru-RU" sz="5400" i="1" dirty="0" smtClean="0"/>
              <a:t>Рыжая головка, </a:t>
            </a:r>
            <a:br>
              <a:rPr lang="ru-RU" sz="5400" i="1" dirty="0" smtClean="0"/>
            </a:br>
            <a:r>
              <a:rPr lang="ru-RU" sz="5400" i="1" dirty="0" smtClean="0"/>
              <a:t>Пушистый хвост-краса.</a:t>
            </a:r>
            <a:br>
              <a:rPr lang="ru-RU" sz="5400" i="1" dirty="0" smtClean="0"/>
            </a:br>
            <a:r>
              <a:rPr lang="ru-RU" sz="5400" i="1" dirty="0" smtClean="0"/>
              <a:t>Кто же это?</a:t>
            </a:r>
            <a:endParaRPr lang="ru-RU" sz="5400" i="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animalphotos.ru/photo/55/552df059ace51c2002ef0971519bedb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70C0">
            <a:alpha val="54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4357718"/>
          </a:xfrm>
        </p:spPr>
        <p:txBody>
          <a:bodyPr>
            <a:normAutofit fontScale="90000"/>
          </a:bodyPr>
          <a:lstStyle/>
          <a:p>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sz="6000" i="1" dirty="0" smtClean="0"/>
              <a:t>Добродушен, деловит,</a:t>
            </a:r>
            <a:br>
              <a:rPr lang="ru-RU" sz="6000" i="1" dirty="0" smtClean="0"/>
            </a:br>
            <a:r>
              <a:rPr lang="ru-RU" sz="6000" i="1" dirty="0" smtClean="0"/>
              <a:t>Весь иголками покрыт….</a:t>
            </a:r>
            <a:br>
              <a:rPr lang="ru-RU" sz="6000" i="1" dirty="0" smtClean="0"/>
            </a:br>
            <a:r>
              <a:rPr lang="ru-RU" sz="6000" i="1" dirty="0" smtClean="0"/>
              <a:t>Слышишь топот шустрых ножек?</a:t>
            </a:r>
            <a:br>
              <a:rPr lang="ru-RU" sz="6000" i="1" dirty="0" smtClean="0"/>
            </a:br>
            <a:r>
              <a:rPr lang="ru-RU" sz="6000" i="1" dirty="0" smtClean="0"/>
              <a:t>Это наш приятель…</a:t>
            </a:r>
            <a:br>
              <a:rPr lang="ru-RU" sz="6000" i="1" dirty="0" smtClean="0"/>
            </a:br>
            <a:r>
              <a:rPr lang="ru-RU" sz="6000" dirty="0" smtClean="0"/>
              <a:t/>
            </a:r>
            <a:br>
              <a:rPr lang="ru-RU" sz="6000" dirty="0" smtClean="0"/>
            </a:b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www.stihi.ru/pics/2011/01/19/1258.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00">
            <a:alpha val="79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54692"/>
          </a:xfrm>
        </p:spPr>
        <p:txBody>
          <a:bodyPr>
            <a:normAutofit/>
          </a:bodyPr>
          <a:lstStyle/>
          <a:p>
            <a:r>
              <a:rPr lang="ru-RU" sz="5400" i="1" dirty="0" smtClean="0"/>
              <a:t>Он всю зиму в шубе спал,</a:t>
            </a:r>
            <a:br>
              <a:rPr lang="ru-RU" sz="5400" i="1" dirty="0" smtClean="0"/>
            </a:br>
            <a:r>
              <a:rPr lang="ru-RU" sz="5400" i="1" dirty="0" smtClean="0"/>
              <a:t>Лапу бурую сосал,</a:t>
            </a:r>
            <a:br>
              <a:rPr lang="ru-RU" sz="5400" i="1" dirty="0" smtClean="0"/>
            </a:br>
            <a:r>
              <a:rPr lang="ru-RU" sz="5400" i="1" dirty="0" smtClean="0"/>
              <a:t>А проснувшись, стал реветь.</a:t>
            </a:r>
            <a:br>
              <a:rPr lang="ru-RU" sz="5400" i="1" dirty="0" smtClean="0"/>
            </a:br>
            <a:r>
              <a:rPr lang="ru-RU" sz="5400" i="1" dirty="0" smtClean="0"/>
              <a:t>Это зверь – лесной…</a:t>
            </a:r>
            <a:endParaRPr lang="ru-RU" sz="5400" i="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tormashki.net/uploads/posts/2015-04/1428315840_19.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0000">
            <a:alpha val="68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868874"/>
          </a:xfrm>
        </p:spPr>
        <p:txBody>
          <a:bodyPr>
            <a:normAutofit/>
          </a:bodyPr>
          <a:lstStyle/>
          <a:p>
            <a:r>
              <a:rPr lang="ru-RU" sz="5400" b="1" i="1" dirty="0" smtClean="0"/>
              <a:t>МОЛОДЦЫ!</a:t>
            </a:r>
            <a:br>
              <a:rPr lang="ru-RU" sz="5400" b="1" i="1" dirty="0" smtClean="0"/>
            </a:br>
            <a:r>
              <a:rPr lang="ru-RU" sz="5400" b="1" i="1" dirty="0" smtClean="0"/>
              <a:t/>
            </a:r>
            <a:br>
              <a:rPr lang="ru-RU" sz="5400" b="1" i="1" dirty="0" smtClean="0"/>
            </a:br>
            <a:r>
              <a:rPr lang="ru-RU" sz="5400" b="1" i="1" dirty="0" smtClean="0"/>
              <a:t>Справились с заданием!</a:t>
            </a:r>
            <a:endParaRPr lang="ru-RU" sz="5400" b="1" i="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b="1" i="1" dirty="0" smtClean="0"/>
              <a:t>Игра «Как то мы в лесу гуляли»</a:t>
            </a:r>
            <a:endParaRPr lang="ru-RU" b="1" i="1" dirty="0"/>
          </a:p>
        </p:txBody>
      </p:sp>
      <p:pic>
        <p:nvPicPr>
          <p:cNvPr id="38914" name="Picture 2" descr="http://www.yazete.com/old/f/orj/15026_9403_04052012_4.jpg"/>
          <p:cNvPicPr>
            <a:picLocks noChangeAspect="1" noChangeArrowheads="1"/>
          </p:cNvPicPr>
          <p:nvPr/>
        </p:nvPicPr>
        <p:blipFill>
          <a:blip r:embed="rId2"/>
          <a:srcRect/>
          <a:stretch>
            <a:fillRect/>
          </a:stretch>
        </p:blipFill>
        <p:spPr bwMode="auto">
          <a:xfrm>
            <a:off x="428596" y="1785926"/>
            <a:ext cx="3561446" cy="2428892"/>
          </a:xfrm>
          <a:prstGeom prst="rect">
            <a:avLst/>
          </a:prstGeom>
          <a:noFill/>
        </p:spPr>
      </p:pic>
      <p:pic>
        <p:nvPicPr>
          <p:cNvPr id="38916" name="Picture 4" descr="http://s.svitmam.ua/photo/0/0/210/210157.jpg"/>
          <p:cNvPicPr>
            <a:picLocks noChangeAspect="1" noChangeArrowheads="1"/>
          </p:cNvPicPr>
          <p:nvPr/>
        </p:nvPicPr>
        <p:blipFill>
          <a:blip r:embed="rId3"/>
          <a:srcRect/>
          <a:stretch>
            <a:fillRect/>
          </a:stretch>
        </p:blipFill>
        <p:spPr bwMode="auto">
          <a:xfrm>
            <a:off x="5143504" y="2500306"/>
            <a:ext cx="3571900" cy="4000528"/>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0700" dirty="0" smtClean="0"/>
              <a:t/>
            </a:r>
            <a:br>
              <a:rPr lang="ru-RU" sz="10700" dirty="0" smtClean="0"/>
            </a:br>
            <a:r>
              <a:rPr lang="ru-RU" sz="9600" dirty="0" smtClean="0"/>
              <a:t/>
            </a:r>
            <a:br>
              <a:rPr lang="ru-RU" sz="9600" dirty="0" smtClean="0"/>
            </a:br>
            <a:endParaRPr lang="ru-RU" sz="9600" dirty="0"/>
          </a:p>
        </p:txBody>
      </p:sp>
      <p:pic>
        <p:nvPicPr>
          <p:cNvPr id="40962" name="Picture 2" descr="http://obzor48.ru/media/k2/items/cache/788ff92e9a59aeb146ed681b6c832028_XL.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Мария Микляева ВКонтакте"/>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66FF"/>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97568"/>
          </a:xfrm>
        </p:spPr>
        <p:txBody>
          <a:bodyPr>
            <a:normAutofit/>
          </a:bodyPr>
          <a:lstStyle/>
          <a:p>
            <a:r>
              <a:rPr lang="ru-RU" sz="4800" i="1" dirty="0" smtClean="0">
                <a:latin typeface="Times New Roman" pitchFamily="18" charset="0"/>
                <a:cs typeface="Times New Roman" pitchFamily="18" charset="0"/>
              </a:rPr>
              <a:t>Возле леса на опушке</a:t>
            </a:r>
            <a:br>
              <a:rPr lang="ru-RU" sz="4800" i="1" dirty="0" smtClean="0">
                <a:latin typeface="Times New Roman" pitchFamily="18" charset="0"/>
                <a:cs typeface="Times New Roman" pitchFamily="18" charset="0"/>
              </a:rPr>
            </a:br>
            <a:r>
              <a:rPr lang="ru-RU" sz="4800" i="1" dirty="0" smtClean="0">
                <a:latin typeface="Times New Roman" pitchFamily="18" charset="0"/>
                <a:cs typeface="Times New Roman" pitchFamily="18" charset="0"/>
              </a:rPr>
              <a:t>Трое их живет в избушке.</a:t>
            </a:r>
            <a:br>
              <a:rPr lang="ru-RU" sz="4800" i="1" dirty="0" smtClean="0">
                <a:latin typeface="Times New Roman" pitchFamily="18" charset="0"/>
                <a:cs typeface="Times New Roman" pitchFamily="18" charset="0"/>
              </a:rPr>
            </a:br>
            <a:r>
              <a:rPr lang="ru-RU" sz="4800" i="1" dirty="0" smtClean="0">
                <a:latin typeface="Times New Roman" pitchFamily="18" charset="0"/>
                <a:cs typeface="Times New Roman" pitchFamily="18" charset="0"/>
              </a:rPr>
              <a:t>Там три стула и три кружки,</a:t>
            </a:r>
            <a:br>
              <a:rPr lang="ru-RU" sz="4800" i="1" dirty="0" smtClean="0">
                <a:latin typeface="Times New Roman" pitchFamily="18" charset="0"/>
                <a:cs typeface="Times New Roman" pitchFamily="18" charset="0"/>
              </a:rPr>
            </a:br>
            <a:r>
              <a:rPr lang="ru-RU" sz="4800" i="1" dirty="0" smtClean="0">
                <a:latin typeface="Times New Roman" pitchFamily="18" charset="0"/>
                <a:cs typeface="Times New Roman" pitchFamily="18" charset="0"/>
              </a:rPr>
              <a:t>Три кровати, три подушки, </a:t>
            </a:r>
            <a:br>
              <a:rPr lang="ru-RU" sz="4800" i="1" dirty="0" smtClean="0">
                <a:latin typeface="Times New Roman" pitchFamily="18" charset="0"/>
                <a:cs typeface="Times New Roman" pitchFamily="18" charset="0"/>
              </a:rPr>
            </a:br>
            <a:r>
              <a:rPr lang="ru-RU" sz="4800" i="1" dirty="0" smtClean="0">
                <a:latin typeface="Times New Roman" pitchFamily="18" charset="0"/>
                <a:cs typeface="Times New Roman" pitchFamily="18" charset="0"/>
              </a:rPr>
              <a:t>Отгадайте без подсказки, </a:t>
            </a:r>
            <a:br>
              <a:rPr lang="ru-RU" sz="4800" i="1" dirty="0" smtClean="0">
                <a:latin typeface="Times New Roman" pitchFamily="18" charset="0"/>
                <a:cs typeface="Times New Roman" pitchFamily="18" charset="0"/>
              </a:rPr>
            </a:br>
            <a:r>
              <a:rPr lang="ru-RU" sz="4800" i="1" dirty="0" smtClean="0">
                <a:latin typeface="Times New Roman" pitchFamily="18" charset="0"/>
                <a:cs typeface="Times New Roman" pitchFamily="18" charset="0"/>
              </a:rPr>
              <a:t>Кто герои этой сказки?</a:t>
            </a:r>
            <a:endParaRPr lang="ru-RU" sz="48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Три медведя - Моя семейка"/>
          <p:cNvPicPr>
            <a:picLocks noChangeAspect="1" noChangeArrowheads="1"/>
          </p:cNvPicPr>
          <p:nvPr/>
        </p:nvPicPr>
        <p:blipFill>
          <a:blip r:embed="rId2"/>
          <a:srcRect/>
          <a:stretch>
            <a:fillRect/>
          </a:stretch>
        </p:blipFill>
        <p:spPr bwMode="auto">
          <a:xfrm>
            <a:off x="0" y="214290"/>
            <a:ext cx="9144000" cy="742950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6215106"/>
          </a:xfrm>
        </p:spPr>
        <p:txBody>
          <a:bodyPr>
            <a:normAutofit fontScale="90000"/>
          </a:bodyPr>
          <a:lstStyle/>
          <a:p>
            <a:r>
              <a:rPr lang="ru-RU" dirty="0" smtClean="0"/>
              <a:t/>
            </a:r>
            <a:br>
              <a:rPr lang="ru-RU" dirty="0" smtClean="0"/>
            </a:br>
            <a:r>
              <a:rPr lang="ru-RU" i="1" dirty="0" smtClean="0">
                <a:latin typeface="Times New Roman" pitchFamily="18" charset="0"/>
                <a:cs typeface="Times New Roman" pitchFamily="18" charset="0"/>
              </a:rPr>
              <a:t>Носик круглый, пятачком,</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Им в земле удобно рыться,</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Хвостик маленький крючком,</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Вместо туфелек – копытца.</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Трое их –и до чего же,</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Братья дружные похожи.</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Отгадайте без подсказки,</a:t>
            </a:r>
            <a:br>
              <a:rPr lang="ru-RU" i="1" dirty="0" smtClean="0">
                <a:latin typeface="Times New Roman" pitchFamily="18" charset="0"/>
                <a:cs typeface="Times New Roman" pitchFamily="18" charset="0"/>
              </a:rPr>
            </a:br>
            <a:r>
              <a:rPr lang="ru-RU" i="1" dirty="0" smtClean="0">
                <a:latin typeface="Times New Roman" pitchFamily="18" charset="0"/>
                <a:cs typeface="Times New Roman" pitchFamily="18" charset="0"/>
              </a:rPr>
              <a:t>Кто герои этой сказки?</a:t>
            </a:r>
            <a:r>
              <a:rPr lang="ru-RU" dirty="0" smtClean="0"/>
              <a:t/>
            </a:r>
            <a:br>
              <a:rPr lang="ru-RU"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Сумка Crown CMB-552 для ноутбука 15.6&quot; - Защитная пленка для Samsung GALAXY Tab 2 10.1 P5110 Untamo USAMS5100UC прозрачная"/>
          <p:cNvPicPr>
            <a:picLocks noChangeAspect="1" noChangeArrowheads="1"/>
          </p:cNvPicPr>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3300"/>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97568"/>
          </a:xfrm>
        </p:spPr>
        <p:txBody>
          <a:bodyPr>
            <a:normAutofit/>
          </a:bodyPr>
          <a:lstStyle/>
          <a:p>
            <a:r>
              <a:rPr lang="ru-RU" sz="4800" i="1" dirty="0" smtClean="0"/>
              <a:t>Миша по лесу идет,</a:t>
            </a:r>
            <a:br>
              <a:rPr lang="ru-RU" sz="4800" i="1" dirty="0" smtClean="0"/>
            </a:br>
            <a:r>
              <a:rPr lang="ru-RU" sz="4800" i="1" dirty="0" smtClean="0"/>
              <a:t>Короб на спине несет – </a:t>
            </a:r>
            <a:br>
              <a:rPr lang="ru-RU" sz="4800" i="1" dirty="0" smtClean="0"/>
            </a:br>
            <a:r>
              <a:rPr lang="ru-RU" sz="4800" i="1" dirty="0" smtClean="0"/>
              <a:t>Пироги для бабы с дедом</a:t>
            </a:r>
            <a:br>
              <a:rPr lang="ru-RU" sz="4800" i="1" dirty="0" smtClean="0"/>
            </a:br>
            <a:r>
              <a:rPr lang="ru-RU" sz="4800" i="1" dirty="0" smtClean="0"/>
              <a:t>Внучка Маша напекла – </a:t>
            </a:r>
            <a:br>
              <a:rPr lang="ru-RU" sz="4800" i="1" dirty="0" smtClean="0"/>
            </a:br>
            <a:r>
              <a:rPr lang="ru-RU" sz="4800" i="1" dirty="0" smtClean="0"/>
              <a:t>Несговорчивого Мишу</a:t>
            </a:r>
            <a:br>
              <a:rPr lang="ru-RU" sz="4800" i="1" dirty="0" smtClean="0"/>
            </a:br>
            <a:r>
              <a:rPr lang="ru-RU" sz="4800" i="1" dirty="0" smtClean="0"/>
              <a:t>Вокруг пальца обвела!</a:t>
            </a:r>
            <a:endParaRPr lang="ru-RU" sz="4800"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Маша и Медведь . . 2 часть ( АУДИО СКАЗКА ) / Стройка"/>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58</Words>
  <PresentationFormat>Экран (4:3)</PresentationFormat>
  <Paragraphs>17</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Путешествие в лес</vt:lpstr>
      <vt:lpstr>На сметане мешан, на окошке стужен, круглый бок,  румяный бок –  покатился….. </vt:lpstr>
      <vt:lpstr>Слайд 3</vt:lpstr>
      <vt:lpstr>Возле леса на опушке Трое их живет в избушке. Там три стула и три кружки, Три кровати, три подушки,  Отгадайте без подсказки,  Кто герои этой сказки?</vt:lpstr>
      <vt:lpstr>Слайд 5</vt:lpstr>
      <vt:lpstr> Носик круглый, пятачком, Им в земле удобно рыться, Хвостик маленький крючком, Вместо туфелек – копытца. Трое их –и до чего же, Братья дружные похожи. Отгадайте без подсказки, Кто герои этой сказки?  </vt:lpstr>
      <vt:lpstr>Слайд 7</vt:lpstr>
      <vt:lpstr>Миша по лесу идет, Короб на спине несет –  Пироги для бабы с дедом Внучка Маша напекла –  Несговорчивого Мишу Вокруг пальца обвела!</vt:lpstr>
      <vt:lpstr>Слайд 9</vt:lpstr>
      <vt:lpstr>МОЛОДЦЫ!!!</vt:lpstr>
      <vt:lpstr>Твои помощники – взгляни – Десяток дружных братцев, Как славно жить, когда они Работы не боятся. И, как хороший мальчик, Послушен каждый ….</vt:lpstr>
      <vt:lpstr>Слайд 12</vt:lpstr>
      <vt:lpstr> Как то раз лесной тропой Звери шли на водопой. За мамой лосихой топал лосенок, За мамой лисицей крался лисенок, За мамой ежихой катился ежонок, За мамой медведицей шел медвежонок, За мамою белкой скакали бельчата, За мамой зайчихой косые зайчата, Волчица вела за собою волчат.  Все мамы и дети напиться хотят.  </vt:lpstr>
      <vt:lpstr>Слайд 14</vt:lpstr>
      <vt:lpstr>Доскажи словечко…</vt:lpstr>
      <vt:lpstr>Пышный хвост торчит с верхушки. Что за странная зверюшка? Щелкает орехи мелко. Ну, конечно, это ….</vt:lpstr>
      <vt:lpstr>Слайд 17</vt:lpstr>
      <vt:lpstr>Много бед таят леса, Волк, медведь там и лиса! Наш зверек живет в тревоге, От беды уносит ноги. Ну-ка, быстро отгадай-ка, Как зверек зовется?</vt:lpstr>
      <vt:lpstr>Слайд 19</vt:lpstr>
      <vt:lpstr>Хитрая плутовка,  Рыжая головка,  Пушистый хвост-краса. Кто же это?</vt:lpstr>
      <vt:lpstr>Слайд 21</vt:lpstr>
      <vt:lpstr>      Добродушен, деловит, Весь иголками покрыт…. Слышишь топот шустрых ножек? Это наш приятель…     </vt:lpstr>
      <vt:lpstr>Слайд 23</vt:lpstr>
      <vt:lpstr>Он всю зиму в шубе спал, Лапу бурую сосал, А проснувшись, стал реветь. Это зверь – лесной…</vt:lpstr>
      <vt:lpstr>Слайд 25</vt:lpstr>
      <vt:lpstr>МОЛОДЦЫ!  Справились с заданием!</vt:lpstr>
      <vt:lpstr>Игра «Как то мы в лесу гуляли»</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ЛЮБИМЫЕ СКАЗКИ</dc:title>
  <dc:creator>User</dc:creator>
  <cp:lastModifiedBy>User</cp:lastModifiedBy>
  <cp:revision>14</cp:revision>
  <dcterms:created xsi:type="dcterms:W3CDTF">2015-04-19T09:04:43Z</dcterms:created>
  <dcterms:modified xsi:type="dcterms:W3CDTF">2015-11-11T16:11:45Z</dcterms:modified>
</cp:coreProperties>
</file>