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62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virtualeuropa.narod.ru/france/history6.htm#&#1046;&#1072;&#1085;&#1085;&#1072; &#1076;'&#1040;&#1088;&#1082;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virtualeuropa.narod.ru/france/history6.htm#&#1041;&#1080;&#1090;&#1074;&#1072; &#1087;&#1088;&#1080; &#1055;&#1091;&#1072;&#1090;&#1100;&#1077;" TargetMode="External"/><Relationship Id="rId2" Type="http://schemas.openxmlformats.org/officeDocument/2006/relationships/hyperlink" Target="http://virtualeuropa.narod.ru/france/history6.htm#&#1041;&#1080;&#1090;&#1074;&#1072; &#1087;&#1088;&#1080; &#1050;&#1088;&#1077;&#1089;&#1080;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virtualeuropa.narod.ru/france/history6.htm#&#1040;&#1088;&#1084;&#1072;&#1085;&#1100;&#1103;&#1082;&#1080; &#1080; &#1073;&#1091;&#1088;&#1075;&#1091;&#1085;&#1076;&#1094;&#1099;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Столетняя война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</a:rPr>
              <a:t>1337-1453гг.</a:t>
            </a:r>
            <a:endParaRPr lang="ru-RU" sz="48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38800" y="6096000"/>
            <a:ext cx="25569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Учитель истории и обществознания </a:t>
            </a:r>
          </a:p>
          <a:p>
            <a:r>
              <a:rPr lang="ru-RU" sz="1200" dirty="0" smtClean="0"/>
              <a:t>ГБОУ Школа 2033 Кантан О.Е.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381000"/>
            <a:ext cx="3505200" cy="5755422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FFFF00"/>
                </a:solidFill>
              </a:rPr>
              <a:t>Время новых крупных военных успехов Англии. Английский король Генрих V разбил французов при </a:t>
            </a:r>
            <a:r>
              <a:rPr lang="ru-RU" sz="1400" b="1" dirty="0" err="1" smtClean="0">
                <a:solidFill>
                  <a:srgbClr val="FFFF00"/>
                </a:solidFill>
              </a:rPr>
              <a:t>Азенкуре</a:t>
            </a:r>
            <a:r>
              <a:rPr lang="ru-RU" sz="1400" b="1" dirty="0" smtClean="0">
                <a:solidFill>
                  <a:srgbClr val="FFFF00"/>
                </a:solidFill>
              </a:rPr>
              <a:t> в 1415 году, подчинил Нормандию и другие области Франции. Франция осталась, как и в 1356 году, без армии и денег, междоусобица </a:t>
            </a:r>
            <a:r>
              <a:rPr lang="ru-RU" sz="1400" b="1" dirty="0" err="1" smtClean="0">
                <a:solidFill>
                  <a:srgbClr val="FFFF00"/>
                </a:solidFill>
              </a:rPr>
              <a:t>бургундцев</a:t>
            </a:r>
            <a:r>
              <a:rPr lang="ru-RU" sz="1400" b="1" dirty="0" smtClean="0">
                <a:solidFill>
                  <a:srgbClr val="FFFF00"/>
                </a:solidFill>
              </a:rPr>
              <a:t> и </a:t>
            </a:r>
            <a:r>
              <a:rPr lang="ru-RU" sz="1400" b="1" dirty="0" err="1" smtClean="0">
                <a:solidFill>
                  <a:srgbClr val="FFFF00"/>
                </a:solidFill>
              </a:rPr>
              <a:t>арманьяков</a:t>
            </a:r>
            <a:r>
              <a:rPr lang="ru-RU" sz="1400" b="1" dirty="0" smtClean="0">
                <a:solidFill>
                  <a:srgbClr val="FFFF00"/>
                </a:solidFill>
              </a:rPr>
              <a:t> привела к расколу территории Франции; герцог Бургундский стал фактически независимым государем не только в герцогстве, но и в восточных и северных землях Франции, Нидерландах и Люксембурге и вступил в союз с англичанами.</a:t>
            </a:r>
          </a:p>
          <a:p>
            <a:r>
              <a:rPr lang="ru-RU" sz="1400" b="1" dirty="0" smtClean="0">
                <a:solidFill>
                  <a:srgbClr val="FFFF00"/>
                </a:solidFill>
              </a:rPr>
              <a:t> В 1420 году между сторонами был подписан тяжелый для Франции мир в </a:t>
            </a:r>
            <a:r>
              <a:rPr lang="ru-RU" sz="1400" b="1" dirty="0" err="1" smtClean="0">
                <a:solidFill>
                  <a:srgbClr val="FFFF00"/>
                </a:solidFill>
              </a:rPr>
              <a:t>Труа</a:t>
            </a:r>
            <a:r>
              <a:rPr lang="ru-RU" sz="1400" b="1" dirty="0" smtClean="0">
                <a:solidFill>
                  <a:srgbClr val="FFFF00"/>
                </a:solidFill>
              </a:rPr>
              <a:t>, по которому при жизни Карла VI регентом Франции стал Генрих V, к нему или его наследнику должна была перейти французская корона после смерти Карла VI. Кроме того, Генрих V вступил в брак с дочерью Карла VI Екатериной, с тем чтобы их дети в будущем реально воплощали факт объединения корон. Сын Карла VI дофин Карл был лишен наследственных прав</a:t>
            </a:r>
            <a:r>
              <a:rPr lang="ru-RU" b="1" dirty="0" smtClean="0">
                <a:solidFill>
                  <a:srgbClr val="FFFF00"/>
                </a:solidFill>
              </a:rPr>
              <a:t>.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битва при азенкур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38600" y="685800"/>
            <a:ext cx="4565016" cy="495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0wa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12846" y="0"/>
            <a:ext cx="3718307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лV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4600" y="533400"/>
            <a:ext cx="4324350" cy="5715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934200" y="838200"/>
            <a:ext cx="953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Карл </a:t>
            </a:r>
            <a:r>
              <a:rPr lang="en-US" dirty="0" smtClean="0"/>
              <a:t>VII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381000"/>
            <a:ext cx="4114800" cy="590931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FFFF00"/>
                </a:solidFill>
              </a:rPr>
              <a:t>В 1428 году англичане и </a:t>
            </a:r>
            <a:r>
              <a:rPr lang="ru-RU" sz="1400" b="1" dirty="0" err="1" smtClean="0">
                <a:solidFill>
                  <a:srgbClr val="FFFF00"/>
                </a:solidFill>
              </a:rPr>
              <a:t>бургундцы</a:t>
            </a:r>
            <a:r>
              <a:rPr lang="ru-RU" sz="1400" b="1" dirty="0" smtClean="0">
                <a:solidFill>
                  <a:srgbClr val="FFFF00"/>
                </a:solidFill>
              </a:rPr>
              <a:t> осадили Орлеан, являвшийся ключом к югу Франции. В этот момент в войну вмешался французский народ, началось движение за освобождение Франции, возглавленное </a:t>
            </a:r>
            <a:r>
              <a:rPr lang="ru-RU" sz="1400" b="1" dirty="0" smtClean="0">
                <a:solidFill>
                  <a:srgbClr val="FFFF00"/>
                </a:solidFill>
                <a:hlinkClick r:id="rId2"/>
              </a:rPr>
              <a:t>Жанной </a:t>
            </a:r>
            <a:r>
              <a:rPr lang="ru-RU" sz="1400" b="1" dirty="0" err="1" smtClean="0">
                <a:solidFill>
                  <a:srgbClr val="FFFF00"/>
                </a:solidFill>
                <a:hlinkClick r:id="rId2"/>
              </a:rPr>
              <a:t>д'Арк</a:t>
            </a:r>
            <a:r>
              <a:rPr lang="ru-RU" sz="1400" b="1" dirty="0" smtClean="0">
                <a:solidFill>
                  <a:srgbClr val="FFFF00"/>
                </a:solidFill>
              </a:rPr>
              <a:t>. С освобождением Орлеана в 1429 году наметился перелом в Столетней войне. В июле 1429 года Карл VII был торжественно коронован в Реймсе. Казнь Жанны </a:t>
            </a:r>
            <a:r>
              <a:rPr lang="ru-RU" sz="1400" b="1" dirty="0" err="1" smtClean="0">
                <a:solidFill>
                  <a:srgbClr val="FFFF00"/>
                </a:solidFill>
              </a:rPr>
              <a:t>д'Арк</a:t>
            </a:r>
            <a:r>
              <a:rPr lang="ru-RU" sz="1400" b="1" dirty="0" smtClean="0">
                <a:solidFill>
                  <a:srgbClr val="FFFF00"/>
                </a:solidFill>
              </a:rPr>
              <a:t> в 1431 году не изменила хода войны. В 1435 году на сторону Карла VII перешел герцог Бургундский Филипп III Добрый, который подписал с французским монархом договор, по которому признал его королем. В 1436 году английские войска были изгнаны из Парижа, а затем из всех занятых ими французских городов и крепостей на юго-западе. 30 июня 1451 года был сдан Бордо, к августу освобождена Гасконь. Фактически Столетняя война завершилась, но осенью 1452 года англичане предприняли попытку вернуть юго-запад; английские войска  захватили Бордо и некоторые другие города и крепости в </a:t>
            </a:r>
            <a:r>
              <a:rPr lang="ru-RU" sz="1400" b="1" dirty="0" err="1" smtClean="0">
                <a:solidFill>
                  <a:srgbClr val="FFFF00"/>
                </a:solidFill>
              </a:rPr>
              <a:t>Гиени</a:t>
            </a:r>
            <a:r>
              <a:rPr lang="ru-RU" sz="1400" b="1" dirty="0" smtClean="0">
                <a:solidFill>
                  <a:srgbClr val="FFFF00"/>
                </a:solidFill>
              </a:rPr>
              <a:t>. Весной 1453 года Карл VII лично возглавил армию, направленную на освобождение юго-запада. 16 июля 1453 года английские войска были разбиты в битве при </a:t>
            </a:r>
            <a:r>
              <a:rPr lang="ru-RU" sz="1400" b="1" dirty="0" err="1" smtClean="0">
                <a:solidFill>
                  <a:srgbClr val="FFFF00"/>
                </a:solidFill>
              </a:rPr>
              <a:t>Кастийоне</a:t>
            </a:r>
            <a:r>
              <a:rPr lang="ru-RU" sz="1400" b="1" dirty="0" smtClean="0">
                <a:solidFill>
                  <a:srgbClr val="FFFF00"/>
                </a:solidFill>
              </a:rPr>
              <a:t> у города </a:t>
            </a:r>
            <a:r>
              <a:rPr lang="ru-RU" sz="1400" b="1" dirty="0" err="1" smtClean="0">
                <a:solidFill>
                  <a:srgbClr val="FFFF00"/>
                </a:solidFill>
              </a:rPr>
              <a:t>Шатийона</a:t>
            </a:r>
            <a:r>
              <a:rPr lang="ru-RU" sz="1400" b="1" dirty="0" smtClean="0">
                <a:solidFill>
                  <a:srgbClr val="FFFF00"/>
                </a:solidFill>
              </a:rPr>
              <a:t>. 19 октября 1453 года сдался французам</a:t>
            </a:r>
            <a:endParaRPr lang="ru-RU" sz="1400" dirty="0"/>
          </a:p>
        </p:txBody>
      </p:sp>
      <p:pic>
        <p:nvPicPr>
          <p:cNvPr id="3" name="Рисунок 2" descr="осада Орлеан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1143000"/>
            <a:ext cx="4352925" cy="3057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0wa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57800" y="0"/>
            <a:ext cx="3718307" cy="6858000"/>
          </a:xfrm>
          <a:prstGeom prst="rect">
            <a:avLst/>
          </a:prstGeom>
        </p:spPr>
      </p:pic>
      <p:pic>
        <p:nvPicPr>
          <p:cNvPr id="3" name="Рисунок 2" descr="jeanne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381000"/>
            <a:ext cx="4598289" cy="617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09800" y="914400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Победа Франции означала ликвидацию притязаний Англии на французскую корону, способствовала дальнейшей централизации Франции, созданию сильного национального государства.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r>
              <a:rPr lang="ru-RU" sz="2000" dirty="0" smtClean="0"/>
              <a:t>В 1337 году между Францией и Англией возникает конфликт, который, прерываемый перемириями, будет длиться больше века, - Столетняя война. Две страны будут противостоять друг другу до 1453 года. </a:t>
            </a:r>
            <a:endParaRPr lang="ru-RU" sz="2000" dirty="0"/>
          </a:p>
        </p:txBody>
      </p:sp>
      <p:pic>
        <p:nvPicPr>
          <p:cNvPr id="4" name="Содержимое 3" descr="1212277490_i-9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43955" y="1600200"/>
            <a:ext cx="3256089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Причины Столетней войны вытекали из давних англо-французских противоречий XI-XII веков и сводились к началу XIV века к следующему: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Борьба из-за бывшей территории Франции - Аквитании, особенно ее западной части </a:t>
            </a:r>
            <a:r>
              <a:rPr lang="ru-RU" dirty="0" err="1" smtClean="0"/>
              <a:t>Гиени</a:t>
            </a:r>
            <a:r>
              <a:rPr lang="ru-RU" dirty="0" smtClean="0"/>
              <a:t> (началу XIV века Аквитания, а также Гасконь юридически была феодом английского короля).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Борьба за Фландрию, втянутую в орбиту англо-французского конфликта еще в XII веке. Феодалы Фландрии были верными вассалами </a:t>
            </a:r>
            <a:r>
              <a:rPr lang="ru-RU" dirty="0" err="1" smtClean="0"/>
              <a:t>Капетингов</a:t>
            </a:r>
            <a:r>
              <a:rPr lang="ru-RU" dirty="0" smtClean="0"/>
              <a:t>, а </a:t>
            </a:r>
            <a:r>
              <a:rPr lang="ru-RU" dirty="0" err="1" smtClean="0"/>
              <a:t>фландрские</a:t>
            </a:r>
            <a:r>
              <a:rPr lang="ru-RU" dirty="0" smtClean="0"/>
              <a:t> города стремились развивать торговлю и экономические связи с Англией.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191000" y="152400"/>
            <a:ext cx="4572000" cy="646330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Толчком к войне послужила династическая ситуация, сложившаяся во Франции в 1328 году, когда умер последний </a:t>
            </a:r>
            <a:r>
              <a:rPr lang="ru-RU" dirty="0" err="1" smtClean="0"/>
              <a:t>Капетинг</a:t>
            </a:r>
            <a:r>
              <a:rPr lang="ru-RU" dirty="0" smtClean="0"/>
              <a:t>, сын Филиппа IV - Карл IV, не оставивший прямых наследников. Претендентом на французский престол объявил себя 16-летний английский король Эдуард III, внук французского короля Филиппа IV. У Эдуарда III появилась реальная возможность объединить под своей властью обе короны и создать объединенное англо-французское королевство, юридическое обоснование у английского монарха для этого было. Но члены собрания высшей французской знати, сославшись на законодательный сборник "Салическую правду", где было записано, что земля в королевстве франков не передается по женской линии, отвергли притязания Эдуарда III. Корона Франции была передана Филиппу VI Валуа, представителю боковой ветви </a:t>
            </a:r>
            <a:r>
              <a:rPr lang="ru-RU" dirty="0" err="1" smtClean="0"/>
              <a:t>Капетингов</a:t>
            </a:r>
            <a:r>
              <a:rPr lang="ru-RU" dirty="0" smtClean="0"/>
              <a:t>. Тогда Эдуард III решил добиться своих прав с помощью оружия.</a:t>
            </a:r>
            <a:endParaRPr lang="ru-RU" dirty="0"/>
          </a:p>
        </p:txBody>
      </p:sp>
      <p:pic>
        <p:nvPicPr>
          <p:cNvPr id="6" name="Рисунок 5" descr="blackprinc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228600"/>
            <a:ext cx="2362200" cy="2763774"/>
          </a:xfrm>
          <a:prstGeom prst="rect">
            <a:avLst/>
          </a:prstGeom>
        </p:spPr>
      </p:pic>
      <p:pic>
        <p:nvPicPr>
          <p:cNvPr id="7" name="Рисунок 6" descr="Philippe6devaloi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76400" y="3200400"/>
            <a:ext cx="2286866" cy="2647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Армии Англии и Франции.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3400" y="1371600"/>
            <a:ext cx="3352800" cy="323056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Пехота – из свободных крестьян (лучников).</a:t>
            </a:r>
          </a:p>
          <a:p>
            <a:r>
              <a:rPr lang="ru-RU" dirty="0" smtClean="0"/>
              <a:t>Рыцарская конница получала жалование из королевской казны.</a:t>
            </a:r>
          </a:p>
          <a:p>
            <a:r>
              <a:rPr lang="ru-RU" dirty="0" smtClean="0"/>
              <a:t>Дисциплина.</a:t>
            </a:r>
          </a:p>
          <a:p>
            <a:r>
              <a:rPr lang="ru-RU" dirty="0" smtClean="0"/>
              <a:t>Согласование действий пехоты и конницы  в бою.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Конные рыцарские отряды, возглавляемые сеньорами.</a:t>
            </a:r>
          </a:p>
          <a:p>
            <a:r>
              <a:rPr lang="ru-RU" dirty="0" smtClean="0"/>
              <a:t>Рыцари действовали самостоятельно.</a:t>
            </a:r>
          </a:p>
          <a:p>
            <a:r>
              <a:rPr lang="ru-RU" dirty="0" smtClean="0"/>
              <a:t>Реорганизация на втором этапе войны: новая система комплектования войск; улучшение крепостной и осадной артиллерии. </a:t>
            </a:r>
            <a:endParaRPr lang="ru-RU" dirty="0"/>
          </a:p>
        </p:txBody>
      </p:sp>
      <p:pic>
        <p:nvPicPr>
          <p:cNvPr id="5" name="Рисунок 4" descr="al02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5219700"/>
            <a:ext cx="1108583" cy="1638300"/>
          </a:xfrm>
          <a:prstGeom prst="rect">
            <a:avLst/>
          </a:prstGeom>
        </p:spPr>
      </p:pic>
      <p:pic>
        <p:nvPicPr>
          <p:cNvPr id="6" name="Рисунок 5" descr="1266816280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0" y="5210175"/>
            <a:ext cx="2236867" cy="1647825"/>
          </a:xfrm>
          <a:prstGeom prst="rect">
            <a:avLst/>
          </a:prstGeom>
        </p:spPr>
      </p:pic>
      <p:pic>
        <p:nvPicPr>
          <p:cNvPr id="7" name="Рисунок 6" descr="1268899038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0" y="4457700"/>
            <a:ext cx="1696212" cy="2400300"/>
          </a:xfrm>
          <a:prstGeom prst="rect">
            <a:avLst/>
          </a:prstGeom>
        </p:spPr>
      </p:pic>
      <p:pic>
        <p:nvPicPr>
          <p:cNvPr id="9" name="Рисунок 8" descr="e48484d06fc2e02ae074e32171d3d36c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91200" y="4400550"/>
            <a:ext cx="2147811" cy="2457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нутый угол 6"/>
          <p:cNvSpPr/>
          <p:nvPr/>
        </p:nvSpPr>
        <p:spPr>
          <a:xfrm>
            <a:off x="381000" y="1371600"/>
            <a:ext cx="1600200" cy="2895600"/>
          </a:xfrm>
          <a:prstGeom prst="foldedCorner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050" b="1" dirty="0">
              <a:solidFill>
                <a:srgbClr val="FFFF00"/>
              </a:solidFill>
            </a:endParaRPr>
          </a:p>
        </p:txBody>
      </p:sp>
      <p:sp>
        <p:nvSpPr>
          <p:cNvPr id="8" name="Загнутый угол 7"/>
          <p:cNvSpPr/>
          <p:nvPr/>
        </p:nvSpPr>
        <p:spPr>
          <a:xfrm>
            <a:off x="2590800" y="1371600"/>
            <a:ext cx="1524000" cy="2895600"/>
          </a:xfrm>
          <a:prstGeom prst="foldedCorner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050" b="1" dirty="0">
              <a:solidFill>
                <a:srgbClr val="FFFF00"/>
              </a:solidFill>
            </a:endParaRPr>
          </a:p>
        </p:txBody>
      </p:sp>
      <p:sp>
        <p:nvSpPr>
          <p:cNvPr id="9" name="Загнутый угол 8"/>
          <p:cNvSpPr/>
          <p:nvPr/>
        </p:nvSpPr>
        <p:spPr>
          <a:xfrm>
            <a:off x="4419600" y="1371600"/>
            <a:ext cx="1600200" cy="2895600"/>
          </a:xfrm>
          <a:prstGeom prst="foldedCorne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900" b="1" dirty="0">
              <a:solidFill>
                <a:srgbClr val="FFFF00"/>
              </a:solidFill>
            </a:endParaRPr>
          </a:p>
        </p:txBody>
      </p:sp>
      <p:sp>
        <p:nvSpPr>
          <p:cNvPr id="10" name="Загнутый угол 9"/>
          <p:cNvSpPr/>
          <p:nvPr/>
        </p:nvSpPr>
        <p:spPr>
          <a:xfrm>
            <a:off x="6553200" y="1371600"/>
            <a:ext cx="1676400" cy="2971800"/>
          </a:xfrm>
          <a:prstGeom prst="foldedCorner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800" b="1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3400" y="2133600"/>
            <a:ext cx="1371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</a:rPr>
              <a:t>I</a:t>
            </a:r>
            <a:r>
              <a:rPr lang="ru-RU" sz="2800" b="1" dirty="0" smtClean="0">
                <a:solidFill>
                  <a:srgbClr val="FFFF00"/>
                </a:solidFill>
              </a:rPr>
              <a:t> этап 1337-1360гг.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67000" y="2133600"/>
            <a:ext cx="1371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</a:rPr>
              <a:t>II</a:t>
            </a:r>
            <a:r>
              <a:rPr lang="ru-RU" sz="2800" b="1" dirty="0" smtClean="0">
                <a:solidFill>
                  <a:srgbClr val="FFFF00"/>
                </a:solidFill>
              </a:rPr>
              <a:t> этап 1369-1396гг.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48200" y="2209800"/>
            <a:ext cx="1143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00"/>
                </a:solidFill>
              </a:rPr>
              <a:t>III</a:t>
            </a:r>
            <a:r>
              <a:rPr lang="ru-RU" sz="2400" b="1" dirty="0" smtClean="0">
                <a:solidFill>
                  <a:srgbClr val="FFFF00"/>
                </a:solidFill>
              </a:rPr>
              <a:t> этап 1415-1424гг.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81800" y="2209800"/>
            <a:ext cx="1295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00"/>
                </a:solidFill>
              </a:rPr>
              <a:t>IV</a:t>
            </a:r>
            <a:r>
              <a:rPr lang="ru-RU" sz="2400" b="1" dirty="0" smtClean="0">
                <a:solidFill>
                  <a:srgbClr val="FFFF00"/>
                </a:solidFill>
              </a:rPr>
              <a:t> этап 1428-1453гг.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152400"/>
            <a:ext cx="3886200" cy="646330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Время непрерывных военных поражений Франции.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Осенью 1337 года англичане предприняли наступление в </a:t>
            </a:r>
            <a:r>
              <a:rPr lang="ru-RU" b="1" dirty="0" err="1" smtClean="0">
                <a:solidFill>
                  <a:srgbClr val="FFFF00"/>
                </a:solidFill>
              </a:rPr>
              <a:t>Пикардиию</a:t>
            </a:r>
            <a:r>
              <a:rPr lang="ru-RU" b="1" dirty="0" smtClean="0">
                <a:solidFill>
                  <a:srgbClr val="FFFF00"/>
                </a:solidFill>
              </a:rPr>
              <a:t>.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Одержали победы на море при </a:t>
            </a:r>
            <a:r>
              <a:rPr lang="ru-RU" b="1" dirty="0" err="1" smtClean="0">
                <a:solidFill>
                  <a:srgbClr val="FFFF00"/>
                </a:solidFill>
              </a:rPr>
              <a:t>Слейсе</a:t>
            </a:r>
            <a:r>
              <a:rPr lang="ru-RU" b="1" dirty="0" smtClean="0">
                <a:solidFill>
                  <a:srgbClr val="FFFF00"/>
                </a:solidFill>
              </a:rPr>
              <a:t> в 1340 году.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На суше </a:t>
            </a:r>
            <a:r>
              <a:rPr lang="ru-RU" b="1" dirty="0" smtClean="0">
                <a:solidFill>
                  <a:srgbClr val="FFFF00"/>
                </a:solidFill>
                <a:hlinkClick r:id="rId2"/>
              </a:rPr>
              <a:t>при </a:t>
            </a:r>
            <a:r>
              <a:rPr lang="ru-RU" b="1" dirty="0" err="1" smtClean="0">
                <a:solidFill>
                  <a:srgbClr val="FFFF00"/>
                </a:solidFill>
                <a:hlinkClick r:id="rId2"/>
              </a:rPr>
              <a:t>Креси</a:t>
            </a:r>
            <a:r>
              <a:rPr lang="ru-RU" b="1" dirty="0" smtClean="0">
                <a:solidFill>
                  <a:srgbClr val="FFFF00"/>
                </a:solidFill>
              </a:rPr>
              <a:t> в 1346 году, овладели портовым городом Кале.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В 1356 году Эдуард - принц Уэльский разгромил французских рыцарей </a:t>
            </a:r>
            <a:r>
              <a:rPr lang="ru-RU" b="1" dirty="0" smtClean="0">
                <a:solidFill>
                  <a:srgbClr val="FFFF00"/>
                </a:solidFill>
                <a:hlinkClick r:id="rId3"/>
              </a:rPr>
              <a:t>при Пуатье</a:t>
            </a:r>
            <a:r>
              <a:rPr lang="ru-RU" b="1" dirty="0" smtClean="0">
                <a:solidFill>
                  <a:srgbClr val="FFFF00"/>
                </a:solidFill>
              </a:rPr>
              <a:t> и пленил французского короля Иоанна II Доброго.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В 1360 году был заключен мир в </a:t>
            </a:r>
            <a:r>
              <a:rPr lang="ru-RU" b="1" dirty="0" err="1" smtClean="0">
                <a:solidFill>
                  <a:srgbClr val="FFFF00"/>
                </a:solidFill>
              </a:rPr>
              <a:t>Бретиньи</a:t>
            </a:r>
            <a:r>
              <a:rPr lang="ru-RU" b="1" dirty="0" smtClean="0">
                <a:solidFill>
                  <a:srgbClr val="FFFF00"/>
                </a:solidFill>
              </a:rPr>
              <a:t>, по которому Франция потеряла земли к югу от Луары (приблизительно треть страны) и порт Кале. Мир в </a:t>
            </a:r>
            <a:r>
              <a:rPr lang="ru-RU" b="1" dirty="0" err="1" smtClean="0">
                <a:solidFill>
                  <a:srgbClr val="FFFF00"/>
                </a:solidFill>
              </a:rPr>
              <a:t>Бретиньи</a:t>
            </a:r>
            <a:r>
              <a:rPr lang="ru-RU" b="1" dirty="0" smtClean="0">
                <a:solidFill>
                  <a:srgbClr val="FFFF00"/>
                </a:solidFill>
              </a:rPr>
              <a:t> дал Франции передышку, после чего Карл V провел ряд реформ, которые в дальнейшем повлияли на ход военных действий.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3" name="Рисунок 2" descr="битва при Слейсе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19600" y="152400"/>
            <a:ext cx="2954965" cy="2209800"/>
          </a:xfrm>
          <a:prstGeom prst="rect">
            <a:avLst/>
          </a:prstGeom>
        </p:spPr>
      </p:pic>
      <p:pic>
        <p:nvPicPr>
          <p:cNvPr id="4" name="Рисунок 3" descr="битва при Креси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53200" y="2286000"/>
            <a:ext cx="2438400" cy="2105093"/>
          </a:xfrm>
          <a:prstGeom prst="rect">
            <a:avLst/>
          </a:prstGeom>
        </p:spPr>
      </p:pic>
      <p:pic>
        <p:nvPicPr>
          <p:cNvPr id="5" name="Рисунок 4" descr="битва при Пуатье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495800" y="4267200"/>
            <a:ext cx="2762250" cy="24142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00wa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12846" y="0"/>
            <a:ext cx="3718307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457200"/>
            <a:ext cx="4038600" cy="5078313"/>
          </a:xfrm>
          <a:prstGeom prst="rect">
            <a:avLst/>
          </a:prstGeom>
          <a:solidFill>
            <a:srgbClr val="7030A0"/>
          </a:solidFill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С середины 70-х годов была освобождена большая часть захваченных англичанами земель, у Англии остались Бордо, </a:t>
            </a:r>
            <a:r>
              <a:rPr lang="ru-RU" b="1" dirty="0" err="1" smtClean="0">
                <a:solidFill>
                  <a:srgbClr val="FFFF00"/>
                </a:solidFill>
              </a:rPr>
              <a:t>Байонна</a:t>
            </a:r>
            <a:r>
              <a:rPr lang="ru-RU" b="1" dirty="0" smtClean="0">
                <a:solidFill>
                  <a:srgbClr val="FFFF00"/>
                </a:solidFill>
              </a:rPr>
              <a:t>, Брест, Шербур, Кале. По Франции прокатилась волна восстаний, вызванных высокими налогами. В правление психически больного Карла VI (1380-1422 гг.) Франция была ослаблена усобицей двух феодальных партий - </a:t>
            </a:r>
            <a:r>
              <a:rPr lang="ru-RU" b="1" dirty="0" err="1" smtClean="0">
                <a:solidFill>
                  <a:srgbClr val="FFFF00"/>
                </a:solidFill>
                <a:hlinkClick r:id="rId2"/>
              </a:rPr>
              <a:t>арманьяков</a:t>
            </a:r>
            <a:r>
              <a:rPr lang="ru-RU" b="1" dirty="0" smtClean="0">
                <a:solidFill>
                  <a:srgbClr val="FFFF00"/>
                </a:solidFill>
                <a:hlinkClick r:id="rId2"/>
              </a:rPr>
              <a:t> и </a:t>
            </a:r>
            <a:r>
              <a:rPr lang="ru-RU" b="1" dirty="0" err="1" smtClean="0">
                <a:solidFill>
                  <a:srgbClr val="FFFF00"/>
                </a:solidFill>
                <a:hlinkClick r:id="rId2"/>
              </a:rPr>
              <a:t>бургундцев</a:t>
            </a:r>
            <a:r>
              <a:rPr lang="ru-RU" b="1" dirty="0" smtClean="0">
                <a:solidFill>
                  <a:srgbClr val="FFFF00"/>
                </a:solidFill>
              </a:rPr>
              <a:t>, которые перешли в начале XV века от интриганства и соперничества к настоящей гражданской войне. Перемирие 1396 года не решило ни одного спорного вопроса, но дало передышку на 18 лет обеим сторонам.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3" name="Рисунок 2" descr="Карл Смелы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457200"/>
            <a:ext cx="3810000" cy="42100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15000" y="4876800"/>
            <a:ext cx="1492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Карл Смелый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598</Words>
  <Application>Microsoft Office PowerPoint</Application>
  <PresentationFormat>Экран (4:3)</PresentationFormat>
  <Paragraphs>34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Office Theme</vt:lpstr>
      <vt:lpstr>Столетняя война</vt:lpstr>
      <vt:lpstr> В 1337 году между Францией и Англией возникает конфликт, который, прерываемый перемириями, будет длиться больше века, - Столетняя война. Две страны будут противостоять друг другу до 1453 года. </vt:lpstr>
      <vt:lpstr>Причины Столетней войны вытекали из давних англо-французских противоречий XI-XII веков и сводились к началу XIV века к следующему: </vt:lpstr>
      <vt:lpstr>Презентация PowerPoint</vt:lpstr>
      <vt:lpstr>Армии Англии и Франции.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Столетняя война</dc:title>
  <cp:lastModifiedBy>Computer</cp:lastModifiedBy>
  <cp:revision>23</cp:revision>
  <dcterms:modified xsi:type="dcterms:W3CDTF">2016-12-04T10:05:03Z</dcterms:modified>
</cp:coreProperties>
</file>