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7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-664633" y="1311276"/>
            <a:ext cx="13906500" cy="5908675"/>
            <a:chOff x="-313" y="824"/>
            <a:chExt cx="6570" cy="3722"/>
          </a:xfrm>
        </p:grpSpPr>
        <p:sp>
          <p:nvSpPr>
            <p:cNvPr id="4301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1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2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3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4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5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6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7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8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09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0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1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2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3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4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5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6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7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8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19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0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1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2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2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2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2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2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22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4322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446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322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3228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3229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3230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6703CC2-34E5-42AB-871C-BEFA2F7622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6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53E32F-5143-43BA-94E3-F48A855CF4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AC4364-87F6-466B-A462-035E95D946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26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8"/>
            <a:ext cx="10972800" cy="5859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65E90BC9-BCF6-43C5-B783-C60969A40C6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4165600" y="624363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3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735576-2488-4DCF-957A-CC346F30225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6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6D47EC-B247-43D0-8CCA-B5C81B97D37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F554A2-F387-45C9-BDF6-AF8B221964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70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688E91-4366-47E9-AEA1-968BF72C75A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2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4B59E7-1A5A-45FC-9EEA-A84D3685C5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88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880375-D0DD-4DAC-ABB9-D7343C177F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17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B3E014-6625-45BB-A0B6-62FD4449D4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07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26E36-84F6-464C-93C0-76C830F6B92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9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-662517" y="1308101"/>
            <a:ext cx="13906501" cy="5908675"/>
            <a:chOff x="-313" y="824"/>
            <a:chExt cx="6570" cy="3722"/>
          </a:xfrm>
        </p:grpSpPr>
        <p:sp>
          <p:nvSpPr>
            <p:cNvPr id="4198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8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8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9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0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1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2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3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4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5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6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7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8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09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0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1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2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3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4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5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6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7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8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19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20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220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4220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24E7C50-56CB-4FBA-92BE-1D746DA7191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220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20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3638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20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220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59692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66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540.png"/><Relationship Id="rId16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5" Type="http://schemas.openxmlformats.org/officeDocument/2006/relationships/image" Target="../media/image97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3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00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11" Type="http://schemas.openxmlformats.org/officeDocument/2006/relationships/image" Target="../media/image112.png"/><Relationship Id="rId5" Type="http://schemas.openxmlformats.org/officeDocument/2006/relationships/image" Target="../media/image107.png"/><Relationship Id="rId15" Type="http://schemas.openxmlformats.org/officeDocument/2006/relationships/image" Target="../media/image115.png"/><Relationship Id="rId10" Type="http://schemas.openxmlformats.org/officeDocument/2006/relationships/image" Target="../media/image1110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Relationship Id="rId14" Type="http://schemas.openxmlformats.org/officeDocument/2006/relationships/image" Target="../media/image1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2.png"/><Relationship Id="rId3" Type="http://schemas.openxmlformats.org/officeDocument/2006/relationships/image" Target="../media/image44.png"/><Relationship Id="rId12" Type="http://schemas.openxmlformats.org/officeDocument/2006/relationships/image" Target="../media/image53.png"/><Relationship Id="rId7" Type="http://schemas.openxmlformats.org/officeDocument/2006/relationships/image" Target="../media/image48.png"/><Relationship Id="rId17" Type="http://schemas.openxmlformats.org/officeDocument/2006/relationships/image" Target="../media/image57.png"/><Relationship Id="rId2" Type="http://schemas.openxmlformats.org/officeDocument/2006/relationships/image" Target="../media/image43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5" Type="http://schemas.openxmlformats.org/officeDocument/2006/relationships/image" Target="../media/image55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5.png"/><Relationship Id="rId18" Type="http://schemas.openxmlformats.org/officeDocument/2006/relationships/image" Target="../media/image62.png"/><Relationship Id="rId7" Type="http://schemas.openxmlformats.org/officeDocument/2006/relationships/image" Target="../media/image48.png"/><Relationship Id="rId12" Type="http://schemas.openxmlformats.org/officeDocument/2006/relationships/image" Target="../media/image54.png"/><Relationship Id="rId17" Type="http://schemas.openxmlformats.org/officeDocument/2006/relationships/image" Target="../media/image61.png"/><Relationship Id="rId2" Type="http://schemas.openxmlformats.org/officeDocument/2006/relationships/image" Target="../media/image43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52.png"/><Relationship Id="rId15" Type="http://schemas.openxmlformats.org/officeDocument/2006/relationships/image" Target="../media/image59.png"/><Relationship Id="rId10" Type="http://schemas.openxmlformats.org/officeDocument/2006/relationships/image" Target="../media/image51.png"/><Relationship Id="rId19" Type="http://schemas.openxmlformats.org/officeDocument/2006/relationships/image" Target="../media/image63.png"/><Relationship Id="rId9" Type="http://schemas.openxmlformats.org/officeDocument/2006/relationships/image" Target="../media/image50.png"/><Relationship Id="rId1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43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002" y="854935"/>
            <a:ext cx="3321000" cy="44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DEB9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1744" y="854935"/>
            <a:ext cx="5651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Учитель математики МОУ «Лицей №5» </a:t>
            </a:r>
          </a:p>
          <a:p>
            <a:pPr algn="ctr"/>
            <a:r>
              <a:rPr lang="ru-RU" dirty="0">
                <a:solidFill>
                  <a:srgbClr val="000000"/>
                </a:solidFill>
              </a:rPr>
              <a:t>г. Железногорска </a:t>
            </a:r>
          </a:p>
          <a:p>
            <a:pPr algn="ctr"/>
            <a:r>
              <a:rPr lang="ru-RU" dirty="0">
                <a:solidFill>
                  <a:srgbClr val="000000"/>
                </a:solidFill>
              </a:rPr>
              <a:t>Олейник Ольга Владимировна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39796" y="2743200"/>
            <a:ext cx="623554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dirty="0">
                <a:solidFill>
                  <a:srgbClr val="000000"/>
                </a:solidFill>
              </a:rPr>
              <a:t>«Решение задач с параметрами»</a:t>
            </a:r>
          </a:p>
        </p:txBody>
      </p:sp>
    </p:spTree>
    <p:extLst>
      <p:ext uri="{BB962C8B-B14F-4D97-AF65-F5344CB8AC3E}">
        <p14:creationId xmlns:p14="http://schemas.microsoft.com/office/powerpoint/2010/main" val="3407134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34111" y="383458"/>
            <a:ext cx="11164529" cy="1165123"/>
            <a:chOff x="434111" y="383458"/>
            <a:chExt cx="11164529" cy="116512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22671" y="383458"/>
              <a:ext cx="10545097" cy="11651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Прямоугольник 2"/>
                <p:cNvSpPr/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Для каждого допустимого значения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  решите неравенство: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</m:e>
                        </m:d>
                        <m:r>
                          <a:rPr lang="ru-RU" sz="2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3" name="Прямоугольник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4403" b="-18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4111" y="1873045"/>
                <a:ext cx="3124337" cy="976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ОДЗ параметра: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ru-RU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ru-RU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11" y="1873045"/>
                <a:ext cx="3124337" cy="976614"/>
              </a:xfrm>
              <a:prstGeom prst="rect">
                <a:avLst/>
              </a:prstGeom>
              <a:blipFill rotWithShape="0">
                <a:blip r:embed="rId3"/>
                <a:stretch>
                  <a:fillRect l="-15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723701" y="1994053"/>
            <a:ext cx="7874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Рассмотрим случаи, когда основание логарифма больше 1 или принимает значения от 0 до 1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331131" y="3049866"/>
                <a:ext cx="1487277" cy="462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131" y="3049866"/>
                <a:ext cx="1487277" cy="462947"/>
              </a:xfrm>
              <a:prstGeom prst="rect">
                <a:avLst/>
              </a:prstGeom>
              <a:blipFill rotWithShape="0">
                <a:blip r:embed="rId4"/>
                <a:stretch>
                  <a:fillRect l="-3279" b="-65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995219" y="3049867"/>
                <a:ext cx="2787267" cy="462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/>
                  <a:t>2)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219" y="3049867"/>
                <a:ext cx="2787267" cy="462947"/>
              </a:xfrm>
              <a:prstGeom prst="rect">
                <a:avLst/>
              </a:prstGeom>
              <a:blipFill rotWithShape="0">
                <a:blip r:embed="rId5"/>
                <a:stretch>
                  <a:fillRect l="-1747" b="-65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99740" y="3606450"/>
                <a:ext cx="1883884" cy="2221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&lt;−1</m:t>
                      </m:r>
                    </m:oMath>
                  </m:oMathPara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−∞;−1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9740" y="3606450"/>
                <a:ext cx="1883884" cy="22213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93182" y="3512814"/>
                <a:ext cx="7127913" cy="976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ru-RU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f>
                              <m:f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ru-RU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;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&lt;0</m:t>
                            </m:r>
                          </m:e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;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182" y="3512814"/>
                <a:ext cx="7127913" cy="97661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Группа 34"/>
          <p:cNvGrpSpPr/>
          <p:nvPr/>
        </p:nvGrpSpPr>
        <p:grpSpPr>
          <a:xfrm>
            <a:off x="5995219" y="4620321"/>
            <a:ext cx="3005194" cy="1113870"/>
            <a:chOff x="3723701" y="4388351"/>
            <a:chExt cx="3005194" cy="1113870"/>
          </a:xfrm>
        </p:grpSpPr>
        <p:cxnSp>
          <p:nvCxnSpPr>
            <p:cNvPr id="15" name="Прямая со стрелкой 14"/>
            <p:cNvCxnSpPr/>
            <p:nvPr/>
          </p:nvCxnSpPr>
          <p:spPr>
            <a:xfrm>
              <a:off x="3723701" y="4715219"/>
              <a:ext cx="2897436" cy="1101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3723701" y="5216433"/>
              <a:ext cx="2897436" cy="1101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Овал 17"/>
            <p:cNvSpPr/>
            <p:nvPr/>
          </p:nvSpPr>
          <p:spPr>
            <a:xfrm>
              <a:off x="4594033" y="4687588"/>
              <a:ext cx="88135" cy="827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594033" y="5184000"/>
              <a:ext cx="88135" cy="827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5348978" y="5184000"/>
              <a:ext cx="88135" cy="827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682168" y="4706278"/>
              <a:ext cx="1800000" cy="1203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750954" y="5199481"/>
              <a:ext cx="828000" cy="1203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437113" y="5220000"/>
              <a:ext cx="1044000" cy="1203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6480000" y="4680000"/>
                  <a:ext cx="24889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0000" y="4680000"/>
                  <a:ext cx="248895" cy="246221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6480000" y="5184000"/>
                  <a:ext cx="24889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0000" y="5184000"/>
                  <a:ext cx="248895" cy="246221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4428000" y="5256000"/>
                  <a:ext cx="24889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8000" y="5256000"/>
                  <a:ext cx="248895" cy="246221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2439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4428000" y="4759190"/>
                  <a:ext cx="24889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8000" y="4759190"/>
                  <a:ext cx="248895" cy="246221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r="-2439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5256000" y="5256000"/>
                  <a:ext cx="24889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6000" y="5256000"/>
                  <a:ext cx="248895" cy="24622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/>
            <p:cNvSpPr txBox="1"/>
            <p:nvPr/>
          </p:nvSpPr>
          <p:spPr>
            <a:xfrm>
              <a:off x="4034420" y="4388351"/>
              <a:ext cx="518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92000" y="4392000"/>
              <a:ext cx="518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--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32000" y="4824000"/>
              <a:ext cx="518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60000" y="4860000"/>
              <a:ext cx="518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60000" y="4860000"/>
              <a:ext cx="518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--</a:t>
              </a:r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017397" y="5704947"/>
                <a:ext cx="33824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0; +∞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7397" y="5704947"/>
                <a:ext cx="3382467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478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434111" y="383458"/>
            <a:ext cx="11164529" cy="1165123"/>
            <a:chOff x="434111" y="383458"/>
            <a:chExt cx="11164529" cy="116512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22671" y="383458"/>
              <a:ext cx="10545097" cy="11651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Для каждого допустимого значения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  решите неравенство: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</m:e>
                        </m:d>
                        <m:r>
                          <a:rPr lang="ru-RU" sz="2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3" name="Прямоугольник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4403" b="-18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/>
          <p:cNvSpPr txBox="1"/>
          <p:nvPr/>
        </p:nvSpPr>
        <p:spPr>
          <a:xfrm>
            <a:off x="434111" y="1773716"/>
            <a:ext cx="11067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Заданное уравнение будет равносильно совокупности следующих систем: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34111" y="2335576"/>
                <a:ext cx="11164529" cy="976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−∞;−1</m:t>
                                </m:r>
                              </m:e>
                            </m:d>
                          </m:e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(*)                   </a:t>
                </a:r>
                <a:r>
                  <a:rPr lang="ru-RU" dirty="0" smtClean="0"/>
                  <a:t> или           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0; +∞</m:t>
                                </m:r>
                              </m:e>
                            </m:d>
                          </m:e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  (**)</a:t>
                </a:r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11" y="2335576"/>
                <a:ext cx="11164529" cy="97661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8810" y="3446319"/>
                <a:ext cx="2787267" cy="1253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Решим систему (*)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−∞;−1</m:t>
                                </m:r>
                              </m:e>
                            </m:d>
                          </m:e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</a:t>
                </a:r>
                <a:r>
                  <a:rPr lang="en-US" dirty="0"/>
                  <a:t>;</a:t>
                </a:r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10" y="3446319"/>
                <a:ext cx="2787267" cy="1253613"/>
              </a:xfrm>
              <a:prstGeom prst="rect">
                <a:avLst/>
              </a:prstGeom>
              <a:blipFill rotWithShape="0">
                <a:blip r:embed="rId4"/>
                <a:stretch>
                  <a:fillRect l="-1969" t="-2427" r="-4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78786" y="3638093"/>
                <a:ext cx="3723701" cy="1117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−∞;−1</m:t>
                                </m:r>
                              </m:e>
                            </m:d>
                          </m:e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 ;</a:t>
                </a:r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786" y="3638093"/>
                <a:ext cx="3723701" cy="111799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919370" y="3638093"/>
                <a:ext cx="3360145" cy="1117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−∞;−1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</m:d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370" y="3638093"/>
                <a:ext cx="3360145" cy="11179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4802" y="4930911"/>
                <a:ext cx="3349127" cy="681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+1;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02" y="4930911"/>
                <a:ext cx="3349127" cy="68198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106318" y="337116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20599" y="4949641"/>
                <a:ext cx="47427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=0;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599" y="4949641"/>
                <a:ext cx="4742762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84802" y="5680227"/>
                <a:ext cx="30186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−1;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;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+1;      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02" y="5680227"/>
                <a:ext cx="3018621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Группа 45"/>
          <p:cNvGrpSpPr/>
          <p:nvPr/>
        </p:nvGrpSpPr>
        <p:grpSpPr>
          <a:xfrm>
            <a:off x="7033457" y="4930911"/>
            <a:ext cx="3754625" cy="1038221"/>
            <a:chOff x="4671151" y="5452617"/>
            <a:chExt cx="3754625" cy="10382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8100000" y="5760000"/>
                  <a:ext cx="3257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0000" y="5760000"/>
                  <a:ext cx="325776" cy="246221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5" name="Группа 44"/>
            <p:cNvGrpSpPr/>
            <p:nvPr/>
          </p:nvGrpSpPr>
          <p:grpSpPr>
            <a:xfrm>
              <a:off x="4671151" y="5452617"/>
              <a:ext cx="3754625" cy="1038221"/>
              <a:chOff x="4671151" y="5436000"/>
              <a:chExt cx="3754625" cy="1038221"/>
            </a:xfrm>
          </p:grpSpPr>
          <p:cxnSp>
            <p:nvCxnSpPr>
              <p:cNvPr id="17" name="Прямая со стрелкой 16"/>
              <p:cNvCxnSpPr/>
              <p:nvPr/>
            </p:nvCxnSpPr>
            <p:spPr>
              <a:xfrm>
                <a:off x="4671151" y="6236917"/>
                <a:ext cx="3602515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Овал 17"/>
              <p:cNvSpPr/>
              <p:nvPr/>
            </p:nvSpPr>
            <p:spPr>
              <a:xfrm>
                <a:off x="6362238" y="6196056"/>
                <a:ext cx="110170" cy="9594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7477699" y="6176311"/>
                <a:ext cx="110170" cy="9594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4751261" y="6224283"/>
                <a:ext cx="158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7587869" y="6224283"/>
                <a:ext cx="504000" cy="0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8100000" y="6192000"/>
                    <a:ext cx="32577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30" name="Text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00000" y="6192000"/>
                    <a:ext cx="325776" cy="246221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7416000" y="6228000"/>
                    <a:ext cx="32577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6000" y="6228000"/>
                    <a:ext cx="325776" cy="246221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6264000" y="6228000"/>
                    <a:ext cx="32577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32" name="TextBox 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64000" y="6228000"/>
                    <a:ext cx="325776" cy="246221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5364000" y="5796000"/>
                    <a:ext cx="49466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33" name="TextBox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64000" y="5796000"/>
                    <a:ext cx="494667" cy="246221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948000" y="5832000"/>
                    <a:ext cx="49466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34" name="TextBox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48000" y="5832000"/>
                    <a:ext cx="494667" cy="246221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7" name="TextBox 36"/>
              <p:cNvSpPr txBox="1"/>
              <p:nvPr/>
            </p:nvSpPr>
            <p:spPr>
              <a:xfrm>
                <a:off x="5292000" y="5904000"/>
                <a:ext cx="3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ru-RU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668000" y="5904000"/>
                <a:ext cx="3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ru-RU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804000" y="5904000"/>
                <a:ext cx="3673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--</a:t>
                </a:r>
                <a:endParaRPr lang="ru-RU" dirty="0"/>
              </a:p>
            </p:txBody>
          </p:sp>
          <p:grpSp>
            <p:nvGrpSpPr>
              <p:cNvPr id="44" name="Группа 43"/>
              <p:cNvGrpSpPr/>
              <p:nvPr/>
            </p:nvGrpSpPr>
            <p:grpSpPr>
              <a:xfrm>
                <a:off x="4671152" y="5436000"/>
                <a:ext cx="3602515" cy="405332"/>
                <a:chOff x="4671152" y="5436000"/>
                <a:chExt cx="3602515" cy="405332"/>
              </a:xfrm>
            </p:grpSpPr>
            <p:cxnSp>
              <p:nvCxnSpPr>
                <p:cNvPr id="16" name="Прямая со стрелкой 15"/>
                <p:cNvCxnSpPr/>
                <p:nvPr/>
              </p:nvCxnSpPr>
              <p:spPr>
                <a:xfrm>
                  <a:off x="4671152" y="5787062"/>
                  <a:ext cx="360251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Овал 19"/>
                <p:cNvSpPr/>
                <p:nvPr/>
              </p:nvSpPr>
              <p:spPr>
                <a:xfrm>
                  <a:off x="6919370" y="5734719"/>
                  <a:ext cx="110170" cy="95945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Овал 20"/>
                <p:cNvSpPr/>
                <p:nvPr/>
              </p:nvSpPr>
              <p:spPr>
                <a:xfrm>
                  <a:off x="5740176" y="5724000"/>
                  <a:ext cx="110170" cy="95945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040001" y="5472000"/>
                  <a:ext cx="324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ru-RU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7380000" y="5436000"/>
                  <a:ext cx="324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ru-RU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156000" y="5436000"/>
                  <a:ext cx="3673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--</a:t>
                  </a:r>
                  <a:endParaRPr lang="ru-RU" dirty="0"/>
                </a:p>
              </p:txBody>
            </p:sp>
            <p:cxnSp>
              <p:nvCxnSpPr>
                <p:cNvPr id="42" name="Прямая соединительная линия 41"/>
                <p:cNvCxnSpPr/>
                <p:nvPr/>
              </p:nvCxnSpPr>
              <p:spPr>
                <a:xfrm>
                  <a:off x="5843849" y="5779383"/>
                  <a:ext cx="1044000" cy="0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010424" y="6086665"/>
                <a:ext cx="3673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−∞;−1</m:t>
                        </m:r>
                      </m:e>
                    </m:d>
                  </m:oMath>
                </a14:m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−1;</m:t>
                        </m:r>
                        <m:d>
                          <m:dPr>
                            <m:begChr m:val="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24" y="6086665"/>
                <a:ext cx="3673622" cy="369332"/>
              </a:xfrm>
              <a:prstGeom prst="rect">
                <a:avLst/>
              </a:prstGeom>
              <a:blipFill rotWithShape="0">
                <a:blip r:embed="rId16"/>
                <a:stretch>
                  <a:fillRect l="-1327" t="-124590" r="-12935" b="-1901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63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434111" y="383458"/>
            <a:ext cx="11164529" cy="1165123"/>
            <a:chOff x="434111" y="383458"/>
            <a:chExt cx="11164529" cy="116512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22671" y="383458"/>
              <a:ext cx="10545097" cy="11651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Для каждого допустимого значения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  решите неравенство: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</m:e>
                        </m:d>
                        <m:r>
                          <a:rPr lang="ru-RU" sz="2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3" name="Прямоугольник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4403" b="-18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31656" y="2300671"/>
                <a:ext cx="3042308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0; +∞</m:t>
                                </m:r>
                              </m:e>
                            </m:d>
                          </m:e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  (**)</a:t>
                </a:r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56" y="2300671"/>
                <a:ext cx="3042308" cy="976614"/>
              </a:xfrm>
              <a:prstGeom prst="rect">
                <a:avLst/>
              </a:prstGeom>
              <a:blipFill rotWithShape="0">
                <a:blip r:embed="rId3"/>
                <a:stretch>
                  <a:fillRect r="-12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16945" y="1839817"/>
            <a:ext cx="1065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Решим систему (**)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966072" y="2300671"/>
                <a:ext cx="3635567" cy="1117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0; +∞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</m:d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6072" y="2300671"/>
                <a:ext cx="3635567" cy="111799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131225" y="2186409"/>
                <a:ext cx="3260993" cy="1346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0; +∞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</m:d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1225" y="2186409"/>
                <a:ext cx="3260993" cy="1346522"/>
              </a:xfrm>
              <a:prstGeom prst="rect">
                <a:avLst/>
              </a:prstGeom>
              <a:blipFill rotWithShape="0">
                <a:blip r:embed="rId5"/>
                <a:stretch>
                  <a:fillRect r="-18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78112" y="3624020"/>
                <a:ext cx="914477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+1;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−1;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12" y="3624020"/>
                <a:ext cx="9144776" cy="63478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78112" y="4514455"/>
                <a:ext cx="10219200" cy="484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Сравнив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dirty="0" smtClean="0"/>
                  <a:t>; </a:t>
                </a:r>
                <a:r>
                  <a:rPr lang="ru-RU" dirty="0" smtClean="0"/>
                  <a:t> получаем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+1&gt;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при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 +∞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12" y="4514455"/>
                <a:ext cx="10219200" cy="484941"/>
              </a:xfrm>
              <a:prstGeom prst="rect">
                <a:avLst/>
              </a:prstGeom>
              <a:blipFill rotWithShape="0">
                <a:blip r:embed="rId7"/>
                <a:stretch>
                  <a:fillRect l="-537"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8112" y="5295560"/>
                <a:ext cx="10011486" cy="877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Сравнив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ru-RU" dirty="0" smtClean="0"/>
                  <a:t>; получаем, что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0;1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1&gt;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                                                   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1;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+∞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12" y="5295560"/>
                <a:ext cx="10011486" cy="877548"/>
              </a:xfrm>
              <a:prstGeom prst="rect">
                <a:avLst/>
              </a:prstGeom>
              <a:blipFill rotWithShape="0">
                <a:blip r:embed="rId8"/>
                <a:stretch>
                  <a:fillRect l="-548" t="-2778" b="-729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06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434111" y="383458"/>
            <a:ext cx="11164529" cy="1165123"/>
            <a:chOff x="434111" y="383458"/>
            <a:chExt cx="11164529" cy="116512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22671" y="383458"/>
              <a:ext cx="10545097" cy="11651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Для каждого допустимого значения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  решите неравенство: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</m:e>
                        </m:d>
                        <m:r>
                          <a:rPr lang="ru-RU" sz="2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ru-RU" sz="23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ru-RU" sz="23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𝑎𝑥</m:t>
                            </m:r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3" name="Прямоугольник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111" y="483293"/>
                  <a:ext cx="11164529" cy="96738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4403" b="-18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038" y="3073046"/>
                <a:ext cx="30124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а)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0;1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38" y="3073046"/>
                <a:ext cx="3012467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822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746512" y="1682572"/>
                <a:ext cx="3260993" cy="1346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0; +∞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</m:d>
                              <m:d>
                                <m:d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ru-R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6512" y="1682572"/>
                <a:ext cx="3260993" cy="1346522"/>
              </a:xfrm>
              <a:prstGeom prst="rect">
                <a:avLst/>
              </a:prstGeom>
              <a:blipFill rotWithShape="0">
                <a:blip r:embed="rId4"/>
                <a:stretch>
                  <a:fillRect r="-18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Группа 7"/>
          <p:cNvGrpSpPr/>
          <p:nvPr/>
        </p:nvGrpSpPr>
        <p:grpSpPr>
          <a:xfrm>
            <a:off x="722672" y="3527812"/>
            <a:ext cx="3754624" cy="1203808"/>
            <a:chOff x="722672" y="3527812"/>
            <a:chExt cx="3754624" cy="1203808"/>
          </a:xfrm>
        </p:grpSpPr>
        <p:cxnSp>
          <p:nvCxnSpPr>
            <p:cNvPr id="11" name="Прямая со стрелкой 10"/>
            <p:cNvCxnSpPr/>
            <p:nvPr/>
          </p:nvCxnSpPr>
          <p:spPr>
            <a:xfrm>
              <a:off x="726332" y="4316095"/>
              <a:ext cx="360251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722672" y="3878874"/>
              <a:ext cx="360251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1094740" y="4278172"/>
              <a:ext cx="170649" cy="817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4151520" y="3835195"/>
                  <a:ext cx="3257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520" y="3835195"/>
                  <a:ext cx="325776" cy="24622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Прямая соединительная линия 14"/>
            <p:cNvCxnSpPr/>
            <p:nvPr/>
          </p:nvCxnSpPr>
          <p:spPr>
            <a:xfrm>
              <a:off x="1260000" y="4316095"/>
              <a:ext cx="2916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4151520" y="4283812"/>
                  <a:ext cx="3257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520" y="4283812"/>
                  <a:ext cx="325776" cy="24622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1007917" y="4337858"/>
                  <a:ext cx="576165" cy="393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917" y="4337858"/>
                  <a:ext cx="576165" cy="39376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415520" y="3887812"/>
                  <a:ext cx="4946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15520" y="3887812"/>
                  <a:ext cx="494667" cy="246221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2999520" y="3923812"/>
                  <a:ext cx="4946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9520" y="3923812"/>
                  <a:ext cx="494667" cy="246221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Овал 25"/>
            <p:cNvSpPr/>
            <p:nvPr/>
          </p:nvSpPr>
          <p:spPr>
            <a:xfrm>
              <a:off x="2970890" y="3826531"/>
              <a:ext cx="110170" cy="95945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1791696" y="3815812"/>
              <a:ext cx="110170" cy="95945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91521" y="3563812"/>
              <a:ext cx="3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31520" y="3527812"/>
              <a:ext cx="3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07520" y="3527812"/>
              <a:ext cx="367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--</a:t>
              </a:r>
              <a:endParaRPr lang="ru-RU" dirty="0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>
              <a:off x="792000" y="3888000"/>
              <a:ext cx="10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096000" y="3888000"/>
              <a:ext cx="1080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86317" y="4675452"/>
                <a:ext cx="7813067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 </m:t>
                          </m:r>
                          <m:d>
                            <m:dPr>
                              <m:begChr m:val="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  <m:d>
                            <m:dPr>
                              <m:begChr m:val="["/>
                              <m:endChr m:val="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+1; </m:t>
                              </m:r>
                              <m:d>
                                <m:dPr>
                                  <m:begChr m:val="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+∞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17" y="4675452"/>
                <a:ext cx="7813067" cy="71468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993950" y="3102455"/>
                <a:ext cx="30124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б)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ru-RU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 </m:t>
                        </m:r>
                        <m:d>
                          <m:dPr>
                            <m:begChr m:val="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+∞</m:t>
                            </m:r>
                          </m:e>
                        </m:d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950" y="3102455"/>
                <a:ext cx="3012467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1619" t="-124590" b="-1901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Овал 61"/>
          <p:cNvSpPr/>
          <p:nvPr/>
        </p:nvSpPr>
        <p:spPr>
          <a:xfrm>
            <a:off x="8274274" y="3723985"/>
            <a:ext cx="110170" cy="9594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7095080" y="3713266"/>
            <a:ext cx="110170" cy="9594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6046906" y="3425266"/>
            <a:ext cx="3733774" cy="1252496"/>
            <a:chOff x="6046906" y="3425266"/>
            <a:chExt cx="3733774" cy="12524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6718904" y="3785266"/>
                  <a:ext cx="4946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904" y="3785266"/>
                  <a:ext cx="494667" cy="24622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Прямая со стрелкой 53"/>
            <p:cNvCxnSpPr/>
            <p:nvPr/>
          </p:nvCxnSpPr>
          <p:spPr>
            <a:xfrm>
              <a:off x="6046906" y="3794598"/>
              <a:ext cx="360251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7742170" y="4148775"/>
              <a:ext cx="172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8356904" y="3794598"/>
              <a:ext cx="1080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9454904" y="3732649"/>
                  <a:ext cx="3257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4904" y="3732649"/>
                  <a:ext cx="325776" cy="24622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Прямая со стрелкой 55"/>
            <p:cNvCxnSpPr/>
            <p:nvPr/>
          </p:nvCxnSpPr>
          <p:spPr>
            <a:xfrm>
              <a:off x="6095384" y="4200992"/>
              <a:ext cx="360251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9454904" y="4181266"/>
                  <a:ext cx="3257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4904" y="4181266"/>
                  <a:ext cx="325776" cy="24622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7272000" y="4284000"/>
                  <a:ext cx="576165" cy="393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2000" y="4284000"/>
                  <a:ext cx="576165" cy="39376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8302904" y="3821266"/>
                  <a:ext cx="4946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2904" y="3821266"/>
                  <a:ext cx="494667" cy="246221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63"/>
            <p:cNvSpPr txBox="1"/>
            <p:nvPr/>
          </p:nvSpPr>
          <p:spPr>
            <a:xfrm>
              <a:off x="6394905" y="3461266"/>
              <a:ext cx="3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734904" y="3425266"/>
              <a:ext cx="3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510904" y="3425266"/>
              <a:ext cx="367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--</a:t>
              </a:r>
              <a:endParaRPr lang="ru-RU" dirty="0"/>
            </a:p>
          </p:txBody>
        </p:sp>
        <p:cxnSp>
          <p:nvCxnSpPr>
            <p:cNvPr id="67" name="Прямая соединительная линия 66"/>
            <p:cNvCxnSpPr/>
            <p:nvPr/>
          </p:nvCxnSpPr>
          <p:spPr>
            <a:xfrm>
              <a:off x="6095384" y="3785454"/>
              <a:ext cx="10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Овал 68"/>
            <p:cNvSpPr/>
            <p:nvPr/>
          </p:nvSpPr>
          <p:spPr>
            <a:xfrm>
              <a:off x="7632000" y="4153020"/>
              <a:ext cx="110170" cy="95945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095384" y="4842166"/>
                <a:ext cx="4672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+1; </m:t>
                          </m:r>
                          <m:d>
                            <m:dPr>
                              <m:begChr m:val="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+∞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384" y="4842166"/>
                <a:ext cx="4672879" cy="369332"/>
              </a:xfrm>
              <a:prstGeom prst="rect">
                <a:avLst/>
              </a:prstGeom>
              <a:blipFill rotWithShape="0">
                <a:blip r:embed="rId14"/>
                <a:stretch>
                  <a:fillRect t="-124590" b="-1901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586317" y="5462098"/>
                <a:ext cx="10658730" cy="1136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Ответ: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&lt;−1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−1;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</a:t>
                </a:r>
                <a:r>
                  <a:rPr lang="ru-RU" dirty="0" smtClean="0"/>
                  <a:t>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["/>
                            <m:end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+1; </m:t>
                            </m:r>
                            <m:d>
                              <m:dPr>
                                <m:begChr m:val="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+∞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</a:t>
                </a:r>
                <a:r>
                  <a:rPr lang="ru-RU" dirty="0" smtClean="0"/>
                  <a:t>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+1;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+∞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17" y="5462098"/>
                <a:ext cx="10658730" cy="1136145"/>
              </a:xfrm>
              <a:prstGeom prst="rect">
                <a:avLst/>
              </a:prstGeom>
              <a:blipFill rotWithShape="0">
                <a:blip r:embed="rId15"/>
                <a:stretch>
                  <a:fillRect l="-457" t="-40860" b="-623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89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5" grpId="0"/>
      <p:bldP spid="36" grpId="0"/>
      <p:bldP spid="71" grpId="0"/>
      <p:bldP spid="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4853" y="372979"/>
                <a:ext cx="11285621" cy="1228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dirty="0" smtClean="0"/>
                  <a:t>1) Найдите все значения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3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ru-RU" sz="2300" dirty="0" smtClean="0"/>
                  <a:t> при каждом из которых уравнение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3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ad>
                      <m:radPr>
                        <m:degHide m:val="on"/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16−</m:t>
                        </m:r>
                        <m:sSup>
                          <m:sSup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300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e>
                            </m:d>
                          </m:e>
                          <m: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300" dirty="0" smtClean="0"/>
                  <a:t> </a:t>
                </a:r>
                <a:r>
                  <a:rPr lang="ru-RU" sz="2300" dirty="0" smtClean="0"/>
                  <a:t>имеет ровно два различных действительных корня</a:t>
                </a:r>
                <a:endParaRPr lang="ru-RU" sz="23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53" y="372979"/>
                <a:ext cx="11285621" cy="1228863"/>
              </a:xfrm>
              <a:prstGeom prst="rect">
                <a:avLst/>
              </a:prstGeom>
              <a:blipFill rotWithShape="0">
                <a:blip r:embed="rId2"/>
                <a:stretch>
                  <a:fillRect l="-756" t="-3465" b="-9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4853" y="1840832"/>
                <a:ext cx="11434981" cy="1327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dirty="0" smtClean="0"/>
                  <a:t>2) Найдите все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ru-RU" sz="2300" dirty="0" smtClean="0"/>
                  <a:t>, при каждом из которых уравнение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𝑎𝑠𝑖𝑛𝑥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−1=0 </m:t>
                    </m:r>
                  </m:oMath>
                </a14:m>
                <a:r>
                  <a:rPr lang="ru-RU" sz="2300" dirty="0" smtClean="0"/>
                  <a:t> имеет наибольшее количество решений на отрезке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3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2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ru-RU" sz="2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 </m:t>
                        </m:r>
                        <m:f>
                          <m:fPr>
                            <m:ctrlPr>
                              <a:rPr lang="ru-RU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17</m:t>
                            </m:r>
                            <m:r>
                              <a:rPr lang="ru-RU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ru-RU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  <m:r>
                      <a:rPr lang="ru-RU" sz="2300" b="0" i="0" smtClean="0">
                        <a:latin typeface="Cambria Math" panose="02040503050406030204" pitchFamily="18" charset="0"/>
                      </a:rPr>
                      <m:t>.  Чему равно</m:t>
                    </m:r>
                  </m:oMath>
                </a14:m>
                <a:r>
                  <a:rPr lang="ru-RU" sz="2300" dirty="0" smtClean="0"/>
                  <a:t> это количество?</a:t>
                </a:r>
                <a:endParaRPr lang="ru-RU" sz="23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53" y="1840832"/>
                <a:ext cx="11434981" cy="1327351"/>
              </a:xfrm>
              <a:prstGeom prst="rect">
                <a:avLst/>
              </a:prstGeom>
              <a:blipFill rotWithShape="0">
                <a:blip r:embed="rId3"/>
                <a:stretch>
                  <a:fillRect l="-746" t="-3670" b="-9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4853" y="3407173"/>
                <a:ext cx="11434981" cy="1329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dirty="0" smtClean="0"/>
                  <a:t>3) Найдите все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ru-RU" sz="2300" dirty="0" smtClean="0"/>
                  <a:t>, при каждом из которых уравнение</a:t>
                </a:r>
                <a:endParaRPr lang="en-US" sz="2300" dirty="0" smtClean="0"/>
              </a:p>
              <a:p>
                <a:r>
                  <a:rPr lang="ru-RU" sz="23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  <m:d>
                      <m:dPr>
                        <m:ctrlPr>
                          <a:rPr lang="ru-RU" sz="23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3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𝑐𝑜𝑠</m:t>
                            </m:r>
                          </m:e>
                          <m: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𝑐𝑜𝑠𝑥</m:t>
                        </m:r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300" dirty="0" smtClean="0"/>
                  <a:t> </a:t>
                </a:r>
                <a:r>
                  <a:rPr lang="ru-RU" sz="2300" dirty="0" smtClean="0"/>
                  <a:t>имеет ровно четыре корня на промежутке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ru-RU" sz="23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sz="23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ru-RU" sz="23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sz="2300" b="0" i="1" smtClean="0">
                            <a:latin typeface="Cambria Math" panose="02040503050406030204" pitchFamily="18" charset="0"/>
                          </a:rPr>
                          <m:t>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sz="2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d>
                      </m:e>
                    </m:d>
                  </m:oMath>
                </a14:m>
                <a:endParaRPr lang="ru-RU" sz="23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53" y="3407173"/>
                <a:ext cx="11434981" cy="1329916"/>
              </a:xfrm>
              <a:prstGeom prst="rect">
                <a:avLst/>
              </a:prstGeom>
              <a:blipFill rotWithShape="0">
                <a:blip r:embed="rId4"/>
                <a:stretch>
                  <a:fillRect l="-746" t="-36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4853" y="4976079"/>
                <a:ext cx="11105148" cy="998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dirty="0" smtClean="0"/>
                  <a:t>4) Для каждого допустимого значения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ru-RU" sz="2300" dirty="0" smtClean="0"/>
                  <a:t>  решите неравенство: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f>
                            <m:fPr>
                              <m:ctrlPr>
                                <a:rPr lang="ru-RU" sz="23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sub>
                      </m:sSub>
                      <m:d>
                        <m:d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3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𝑎𝑥</m:t>
                          </m:r>
                        </m:e>
                      </m:d>
                      <m:r>
                        <a:rPr lang="ru-RU" sz="23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ru-RU" sz="23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f>
                            <m:fPr>
                              <m:ctrlPr>
                                <a:rPr lang="ru-RU" sz="23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sub>
                      </m:sSub>
                      <m:d>
                        <m:dPr>
                          <m:ctrlPr>
                            <a:rPr lang="ru-RU" sz="23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ru-RU" sz="23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53" y="4976079"/>
                <a:ext cx="11105148" cy="998735"/>
              </a:xfrm>
              <a:prstGeom prst="rect">
                <a:avLst/>
              </a:prstGeom>
              <a:blipFill rotWithShape="0">
                <a:blip r:embed="rId5"/>
                <a:stretch>
                  <a:fillRect l="-768" t="-42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45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324854" y="372979"/>
            <a:ext cx="11089010" cy="1228863"/>
            <a:chOff x="324854" y="372979"/>
            <a:chExt cx="11089010" cy="122886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34701" y="372979"/>
              <a:ext cx="10779163" cy="12288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324854" y="372979"/>
                  <a:ext cx="10863100" cy="12288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300" dirty="0" smtClean="0"/>
                    <a:t>Найдите все значения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2300" b="0" i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a14:m>
                  <a:r>
                    <a:rPr lang="ru-RU" sz="2300" dirty="0" smtClean="0"/>
                    <a:t> при каждом из которых уравнение</a:t>
                  </a:r>
                </a:p>
                <a:p>
                  <a:pPr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+8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16−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a14:m>
                  <a:r>
                    <a:rPr lang="en-US" sz="2300" dirty="0" smtClean="0"/>
                    <a:t> </a:t>
                  </a:r>
                </a:p>
                <a:p>
                  <a:pPr algn="ctr"/>
                  <a:r>
                    <a:rPr lang="ru-RU" sz="2300" dirty="0" smtClean="0"/>
                    <a:t>имеет ровно два различных действительных корня</a:t>
                  </a:r>
                  <a:endParaRPr lang="ru-RU" sz="2300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854" y="372979"/>
                  <a:ext cx="10863100" cy="1228863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3465" b="-990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0675" y="1707614"/>
                <a:ext cx="111050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Область определения уравнения: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                                                 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 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0;8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75" y="1707614"/>
                <a:ext cx="11105002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439" t="-4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0843" y="2467778"/>
                <a:ext cx="11116020" cy="763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16−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43" y="2467778"/>
                <a:ext cx="11116020" cy="7631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50843" y="3327094"/>
                <a:ext cx="10994834" cy="1005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dirty="0" smtClean="0"/>
                  <a:t> (*)</a:t>
                </a:r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43" y="3327094"/>
                <a:ext cx="10994834" cy="1005403"/>
              </a:xfrm>
              <a:prstGeom prst="rect">
                <a:avLst/>
              </a:prstGeom>
              <a:blipFill rotWithShape="0">
                <a:blip r:embed="rId5"/>
                <a:stretch>
                  <a:fillRect l="-443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0675" y="4426696"/>
                <a:ext cx="105532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Если </a:t>
                </a:r>
                <a:r>
                  <a:rPr lang="en-US" i="1" dirty="0" smtClean="0"/>
                  <a:t>t</a:t>
                </a:r>
                <a:r>
                  <a:rPr lang="ru-RU" dirty="0" smtClean="0"/>
                  <a:t> = 4, 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уравнение имеет одно решение</a:t>
                </a:r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75" y="4426696"/>
                <a:ext cx="10553253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462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0675" y="4806784"/>
                <a:ext cx="109109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Если уравнение (*) имеет два различных корня, принадлежащих промежутку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ru-RU" dirty="0" smtClean="0"/>
                  <a:t>, то заданное уравнение будет иметь 4 различных корня.</a:t>
                </a:r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75" y="4806784"/>
                <a:ext cx="10910976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447" t="-71698" b="-669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50843" y="5618602"/>
                <a:ext cx="1086302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Заданное уравнение имеет два различных действительных корня,  если уравнение (*) имеет:</a:t>
                </a:r>
              </a:p>
              <a:p>
                <a:r>
                  <a:rPr lang="ru-RU" dirty="0"/>
                  <a:t>а</a:t>
                </a:r>
                <a:r>
                  <a:rPr lang="ru-RU" dirty="0" smtClean="0"/>
                  <a:t>) два равных корня из промежутка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;</a:t>
                </a:r>
              </a:p>
              <a:p>
                <a:r>
                  <a:rPr lang="ru-RU" dirty="0"/>
                  <a:t>б</a:t>
                </a:r>
                <a:r>
                  <a:rPr lang="ru-RU" dirty="0" smtClean="0"/>
                  <a:t>) два корня, один из которых принадлежит, а другой  не принадлежит промежутку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43" y="5618602"/>
                <a:ext cx="10863021" cy="923330"/>
              </a:xfrm>
              <a:prstGeom prst="rect">
                <a:avLst/>
              </a:prstGeom>
              <a:blipFill rotWithShape="0">
                <a:blip r:embed="rId8"/>
                <a:stretch>
                  <a:fillRect l="-449" t="-20530" b="-76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998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324854" y="372979"/>
            <a:ext cx="11089010" cy="1228863"/>
            <a:chOff x="324854" y="372979"/>
            <a:chExt cx="11089010" cy="122886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34701" y="372979"/>
              <a:ext cx="10779163" cy="12288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24854" y="372979"/>
                  <a:ext cx="10863100" cy="12288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300" dirty="0" smtClean="0"/>
                    <a:t>Найдите все значения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2300" b="0" i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a14:m>
                  <a:r>
                    <a:rPr lang="ru-RU" sz="2300" dirty="0" smtClean="0"/>
                    <a:t> при каждом из которых уравнение</a:t>
                  </a:r>
                </a:p>
                <a:p>
                  <a:pPr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+8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16−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a14:m>
                  <a:r>
                    <a:rPr lang="en-US" sz="2300" dirty="0" smtClean="0"/>
                    <a:t> </a:t>
                  </a:r>
                </a:p>
                <a:p>
                  <a:pPr algn="ctr"/>
                  <a:r>
                    <a:rPr lang="ru-RU" sz="2300" dirty="0" smtClean="0"/>
                    <a:t>имеет ровно два различных действительных корня</a:t>
                  </a:r>
                  <a:endParaRPr lang="ru-RU" sz="23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854" y="372979"/>
                  <a:ext cx="10863100" cy="1228863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3465" b="-990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157565" y="1806766"/>
                <a:ext cx="4157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dirty="0" smtClean="0"/>
                  <a:t> (*)</a:t>
                </a:r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7565" y="1806766"/>
                <a:ext cx="415763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4701" y="2258458"/>
                <a:ext cx="1088894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+9=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=3;       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+9=0</m:t>
                    </m:r>
                  </m:oMath>
                </a14:m>
                <a:endParaRPr lang="en-US" dirty="0" smtClean="0"/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 ;      3∈</m:t>
                    </m:r>
                    <m:d>
                      <m:dPr>
                        <m:begChr m:val="[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01" y="2258458"/>
                <a:ext cx="10888942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448" t="-2538" b="-583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34701" y="3458787"/>
                <a:ext cx="10888942" cy="1363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б)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1;2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−3±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−3±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−3±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01" y="3458787"/>
                <a:ext cx="10888942" cy="1363835"/>
              </a:xfrm>
              <a:prstGeom prst="rect">
                <a:avLst/>
              </a:prstGeom>
              <a:blipFill rotWithShape="0">
                <a:blip r:embed="rId5"/>
                <a:stretch>
                  <a:fillRect l="-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44480" y="4763400"/>
                <a:ext cx="107791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−3&lt;4                                     2) 0≤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&lt;4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&lt;3,5</m:t>
                    </m:r>
                  </m:oMath>
                </a14:m>
                <a:r>
                  <a:rPr lang="en-US" dirty="0" smtClean="0"/>
                  <a:t>  </a:t>
                </a:r>
                <a:endParaRPr lang="en-US" dirty="0"/>
              </a:p>
              <a:p>
                <a:r>
                  <a:rPr lang="en-US" dirty="0" smtClean="0"/>
                  <a:t>                      </a:t>
                </a:r>
                <a:r>
                  <a:rPr lang="ru-RU" dirty="0" smtClean="0"/>
                  <a:t>условие выполняется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1,5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3,5;4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80" y="4763400"/>
                <a:ext cx="10779163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452" t="-3289" b="-756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Группа 41"/>
          <p:cNvGrpSpPr/>
          <p:nvPr/>
        </p:nvGrpSpPr>
        <p:grpSpPr>
          <a:xfrm>
            <a:off x="7048924" y="4751426"/>
            <a:ext cx="3094352" cy="889137"/>
            <a:chOff x="2809301" y="5390163"/>
            <a:chExt cx="3094352" cy="889137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2809301" y="5390163"/>
              <a:ext cx="3094352" cy="364058"/>
              <a:chOff x="2809301" y="5390163"/>
              <a:chExt cx="3094352" cy="364058"/>
            </a:xfrm>
          </p:grpSpPr>
          <p:cxnSp>
            <p:nvCxnSpPr>
              <p:cNvPr id="14" name="Прямая со стрелкой 13"/>
              <p:cNvCxnSpPr/>
              <p:nvPr/>
            </p:nvCxnSpPr>
            <p:spPr>
              <a:xfrm>
                <a:off x="2809301" y="5467778"/>
                <a:ext cx="285336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Овал 14"/>
              <p:cNvSpPr/>
              <p:nvPr/>
            </p:nvSpPr>
            <p:spPr>
              <a:xfrm>
                <a:off x="3492347" y="5436000"/>
                <a:ext cx="165253" cy="72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4577508" y="5436000"/>
                <a:ext cx="165253" cy="720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 flipH="1">
                <a:off x="3672000" y="5400000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H="1">
                <a:off x="3888000" y="5399782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H="1">
                <a:off x="4140000" y="5399782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H="1">
                <a:off x="4392000" y="5390163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3384000" y="5508000"/>
                <a:ext cx="3956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1,5</a:t>
                </a:r>
                <a:endParaRPr lang="ru-RU" sz="1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64000" y="5508000"/>
                <a:ext cx="3956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3</a:t>
                </a:r>
                <a:r>
                  <a:rPr lang="en-US" sz="1000" dirty="0" smtClean="0"/>
                  <a:t>,5</a:t>
                </a:r>
                <a:endParaRPr lang="ru-RU" sz="1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5508000" y="5499557"/>
                    <a:ext cx="395653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08000" y="5499557"/>
                    <a:ext cx="395653" cy="246221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1" name="Группа 40"/>
            <p:cNvGrpSpPr/>
            <p:nvPr/>
          </p:nvGrpSpPr>
          <p:grpSpPr>
            <a:xfrm>
              <a:off x="2809301" y="5883947"/>
              <a:ext cx="3094352" cy="395353"/>
              <a:chOff x="2809301" y="5883947"/>
              <a:chExt cx="3094352" cy="395353"/>
            </a:xfrm>
          </p:grpSpPr>
          <p:cxnSp>
            <p:nvCxnSpPr>
              <p:cNvPr id="27" name="Прямая со стрелкой 26"/>
              <p:cNvCxnSpPr/>
              <p:nvPr/>
            </p:nvCxnSpPr>
            <p:spPr>
              <a:xfrm>
                <a:off x="2809301" y="5992857"/>
                <a:ext cx="285336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Овал 27"/>
              <p:cNvSpPr/>
              <p:nvPr/>
            </p:nvSpPr>
            <p:spPr>
              <a:xfrm>
                <a:off x="3096000" y="5961079"/>
                <a:ext cx="165253" cy="72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4932000" y="5961079"/>
                <a:ext cx="165253" cy="720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0" name="Прямая соединительная линия 29"/>
              <p:cNvCxnSpPr/>
              <p:nvPr/>
            </p:nvCxnSpPr>
            <p:spPr>
              <a:xfrm flipH="1">
                <a:off x="3492000" y="5904000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 flipH="1">
                <a:off x="3744000" y="5904000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flipH="1">
                <a:off x="4032000" y="5904000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flipH="1">
                <a:off x="4248000" y="5915242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2988000" y="6033079"/>
                <a:ext cx="3956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0</a:t>
                </a:r>
                <a:endParaRPr lang="ru-RU" sz="10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860000" y="6033079"/>
                <a:ext cx="3956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4</a:t>
                </a:r>
                <a:endParaRPr lang="ru-RU" sz="1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508000" y="6024636"/>
                    <a:ext cx="395653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ru-RU" sz="1000" dirty="0"/>
                  </a:p>
                </p:txBody>
              </p:sp>
            </mc:Choice>
            <mc:Fallback xmlns="">
              <p:sp>
                <p:nvSpPr>
                  <p:cNvPr id="36" name="TextBox 3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08000" y="6024636"/>
                    <a:ext cx="395653" cy="246221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7" name="Прямая соединительная линия 36"/>
              <p:cNvCxnSpPr/>
              <p:nvPr/>
            </p:nvCxnSpPr>
            <p:spPr>
              <a:xfrm flipH="1">
                <a:off x="3276000" y="5904000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flipH="1">
                <a:off x="4500000" y="5883947"/>
                <a:ext cx="284980" cy="1131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4752000" y="5904000"/>
                <a:ext cx="250723" cy="72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42452" y="5796116"/>
                <a:ext cx="109714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Ответ: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1,5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3,5;4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уравнение имеет ровно два действительных корня </a:t>
                </a:r>
                <a:endParaRPr lang="ru-RU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52" y="5796116"/>
                <a:ext cx="10971412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500" t="-126667" b="-19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5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338730" y="368709"/>
            <a:ext cx="11355292" cy="1533833"/>
            <a:chOff x="280219" y="353961"/>
            <a:chExt cx="11355292" cy="153383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80219" y="353961"/>
              <a:ext cx="11208775" cy="15338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Прямоугольник 2"/>
                <p:cNvSpPr/>
                <p:nvPr/>
              </p:nvSpPr>
              <p:spPr>
                <a:xfrm>
                  <a:off x="397240" y="519339"/>
                  <a:ext cx="11238271" cy="132735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ru-RU" sz="2300" dirty="0" smtClean="0"/>
                    <a:t>Найдите все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, при каждом из которых уравнение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𝑎𝑠𝑖𝑛𝑥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−1=0 </m:t>
                      </m:r>
                    </m:oMath>
                  </a14:m>
                  <a:r>
                    <a:rPr lang="ru-RU" sz="2300" dirty="0" smtClean="0"/>
                    <a:t> имеет наибольшее количество решений на отрезке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ru-RU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 </m:t>
                          </m:r>
                          <m:f>
                            <m:fPr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17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ru-RU" sz="2300" b="0" i="0" smtClean="0">
                          <a:latin typeface="Cambria Math" panose="02040503050406030204" pitchFamily="18" charset="0"/>
                        </a:rPr>
                        <m:t>. </m:t>
                      </m:r>
                    </m:oMath>
                  </a14:m>
                  <a:r>
                    <a:rPr lang="ru-RU" sz="2300" dirty="0" smtClean="0"/>
                    <a:t> Чему равно это количество?</a:t>
                  </a:r>
                  <a:endParaRPr lang="ru-RU" sz="2300" dirty="0"/>
                </a:p>
              </p:txBody>
            </p:sp>
          </mc:Choice>
          <mc:Fallback xmlns="">
            <p:sp>
              <p:nvSpPr>
                <p:cNvPr id="3" name="Прямоугольник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240" y="519339"/>
                  <a:ext cx="11238271" cy="132735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814" t="-3687" b="-967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5751" y="2079523"/>
                <a:ext cx="3836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𝑎𝑠𝑖𝑛𝑥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51" y="2079523"/>
                <a:ext cx="383603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5751" y="2512909"/>
                <a:ext cx="4175242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𝑎𝑠𝑖𝑛𝑥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𝑎𝑠𝑖𝑛𝑥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51" y="2512909"/>
                <a:ext cx="4175242" cy="6699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Группа 30"/>
          <p:cNvGrpSpPr/>
          <p:nvPr/>
        </p:nvGrpSpPr>
        <p:grpSpPr>
          <a:xfrm>
            <a:off x="7236000" y="1987273"/>
            <a:ext cx="2346909" cy="2000250"/>
            <a:chOff x="7236000" y="1987273"/>
            <a:chExt cx="2346909" cy="2000250"/>
          </a:xfrm>
        </p:grpSpPr>
        <p:cxnSp>
          <p:nvCxnSpPr>
            <p:cNvPr id="10" name="Прямая со стрелкой 9"/>
            <p:cNvCxnSpPr/>
            <p:nvPr/>
          </p:nvCxnSpPr>
          <p:spPr>
            <a:xfrm>
              <a:off x="7236000" y="3023419"/>
              <a:ext cx="208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flipV="1">
              <a:off x="8244000" y="2079523"/>
              <a:ext cx="0" cy="190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7675316" y="2495206"/>
              <a:ext cx="1209367" cy="107663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H="1" flipV="1">
              <a:off x="7801897" y="2802194"/>
              <a:ext cx="442103" cy="221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9324000" y="3033522"/>
                  <a:ext cx="23295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4000" y="3033522"/>
                  <a:ext cx="232955" cy="24622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8283539" y="1987273"/>
                  <a:ext cx="23295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3539" y="1987273"/>
                  <a:ext cx="232955" cy="24622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7380000" y="3023419"/>
                  <a:ext cx="23295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0000" y="3023419"/>
                  <a:ext cx="232955" cy="246221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26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7272000" y="2520000"/>
                  <a:ext cx="565897" cy="3814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17</m:t>
                            </m:r>
                            <m:r>
                              <a:rPr lang="en-US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2000" y="2520000"/>
                  <a:ext cx="565897" cy="381451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Прямая соединительная линия 24"/>
            <p:cNvCxnSpPr/>
            <p:nvPr/>
          </p:nvCxnSpPr>
          <p:spPr>
            <a:xfrm rot="180000" flipV="1">
              <a:off x="7704000" y="2625213"/>
              <a:ext cx="1486103" cy="8551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80000" flipV="1">
              <a:off x="7614175" y="3283475"/>
              <a:ext cx="1486103" cy="8551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80000" flipV="1">
              <a:off x="7559534" y="2867790"/>
              <a:ext cx="1486103" cy="855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9153366" y="2465934"/>
                  <a:ext cx="42954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53366" y="2465934"/>
                  <a:ext cx="429543" cy="246221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75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9163859" y="3272885"/>
                  <a:ext cx="23295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(2)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63859" y="3272885"/>
                  <a:ext cx="232955" cy="246221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47368" b="-75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9126562" y="2742698"/>
                  <a:ext cx="23295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(3)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26562" y="2742698"/>
                  <a:ext cx="232955" cy="246221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r="-47368" b="-75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07356" y="3139246"/>
                <a:ext cx="5723823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=0;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17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fun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sin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56" y="3139246"/>
                <a:ext cx="5723823" cy="63658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38730" y="3819965"/>
                <a:ext cx="110917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𝑠𝑖𝑛𝑥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ru-RU" dirty="0" smtClean="0"/>
                  <a:t>, тогда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dirty="0" smtClean="0"/>
                  <a:t> (*)</a:t>
                </a:r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30" y="3819965"/>
                <a:ext cx="11091754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495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09234" y="4271544"/>
                <a:ext cx="11238271" cy="1428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Рассмотрим, сколько решений имеет уравнение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𝑠𝑖𝑛𝑥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зависимости от значений  </a:t>
                </a:r>
                <a:r>
                  <a:rPr lang="en-US" dirty="0" smtClean="0"/>
                  <a:t>t</a:t>
                </a:r>
                <a:r>
                  <a:rPr lang="ru-RU" dirty="0" smtClean="0"/>
                  <a:t>:</a:t>
                </a:r>
              </a:p>
              <a:p>
                <a:r>
                  <a:rPr lang="ru-RU" dirty="0" smtClean="0"/>
                  <a:t>1)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  2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решения</a:t>
                </a:r>
              </a:p>
              <a:p>
                <a:r>
                  <a:rPr lang="ru-RU" dirty="0" smtClean="0"/>
                  <a:t>2) При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      </a:t>
                </a:r>
                <a:r>
                  <a:rPr lang="ru-RU" dirty="0" smtClean="0"/>
                  <a:t>3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решения</a:t>
                </a:r>
              </a:p>
              <a:p>
                <a:r>
                  <a:rPr lang="ru-RU" dirty="0" smtClean="0"/>
                  <a:t>3) При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dirty="0" smtClean="0"/>
                  <a:t>    </a:t>
                </a:r>
                <a:r>
                  <a:rPr lang="ru-RU" dirty="0" smtClean="0"/>
                  <a:t>4 решения</a:t>
                </a: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234" y="4271544"/>
                <a:ext cx="11238271" cy="1428596"/>
              </a:xfrm>
              <a:prstGeom prst="rect">
                <a:avLst/>
              </a:prstGeom>
              <a:blipFill rotWithShape="0">
                <a:blip r:embed="rId14"/>
                <a:stretch>
                  <a:fillRect l="-488" t="-2564" b="-17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309234" y="5767897"/>
            <a:ext cx="11091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Таким образом, наибольшее количество решений 8 заданное уравнение будет иметь, если уравнение (*)</a:t>
            </a:r>
            <a:r>
              <a:rPr lang="ru-RU" i="1" dirty="0" smtClean="0"/>
              <a:t> </a:t>
            </a:r>
            <a:r>
              <a:rPr lang="ru-RU" dirty="0" smtClean="0"/>
              <a:t>будет иметь два различных корня, удовлетворяющих третьему условию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20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339213" y="471948"/>
            <a:ext cx="11354809" cy="1401097"/>
            <a:chOff x="339213" y="471948"/>
            <a:chExt cx="11354809" cy="1401097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39213" y="471948"/>
              <a:ext cx="11253019" cy="14010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Прямоугольник 7"/>
                <p:cNvSpPr/>
                <p:nvPr/>
              </p:nvSpPr>
              <p:spPr>
                <a:xfrm>
                  <a:off x="455751" y="534087"/>
                  <a:ext cx="11238271" cy="132735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ru-RU" sz="2300" dirty="0" smtClean="0"/>
                    <a:t>Найдите все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, при каждом из которых уравнение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𝑎𝑠𝑖𝑛𝑥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−1=0 </m:t>
                      </m:r>
                    </m:oMath>
                  </a14:m>
                  <a:r>
                    <a:rPr lang="ru-RU" sz="2300" dirty="0" smtClean="0"/>
                    <a:t> имеет наибольшее количество решений на отрезке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ru-RU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 </m:t>
                          </m:r>
                          <m:f>
                            <m:fPr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17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ru-RU" sz="2300" b="0" i="0" smtClean="0">
                          <a:latin typeface="Cambria Math" panose="02040503050406030204" pitchFamily="18" charset="0"/>
                        </a:rPr>
                        <m:t>. </m:t>
                      </m:r>
                    </m:oMath>
                  </a14:m>
                  <a:r>
                    <a:rPr lang="ru-RU" sz="2300" dirty="0" smtClean="0"/>
                    <a:t> Чему равно это количество?</a:t>
                  </a:r>
                  <a:endParaRPr lang="ru-RU" sz="2300" dirty="0"/>
                </a:p>
              </p:txBody>
            </p:sp>
          </mc:Choice>
          <mc:Fallback xmlns="">
            <p:sp>
              <p:nvSpPr>
                <p:cNvPr id="8" name="Прямоугольник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751" y="534087"/>
                  <a:ext cx="11238271" cy="132735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814" t="-3687" b="-967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998917" y="2157665"/>
                <a:ext cx="379007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sz="2400" dirty="0" smtClean="0"/>
                  <a:t> (*)</a:t>
                </a:r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8917" y="2157665"/>
                <a:ext cx="3790077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82" t="-9211" r="-1447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5751" y="2619330"/>
                <a:ext cx="5251875" cy="1892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≠−2</m:t>
                    </m:r>
                  </m:oMath>
                </a14:m>
                <a:r>
                  <a:rPr lang="en-US" dirty="0" smtClean="0"/>
                  <a:t> (**)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1;2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+2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+2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+2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51" y="2619330"/>
                <a:ext cx="5251875" cy="18927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707626" y="2619330"/>
                <a:ext cx="5884606" cy="760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ru-RU" dirty="0" smtClean="0"/>
                  <a:t>Значит, возможны случаи расположения корней</a:t>
                </a:r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626" y="2619330"/>
                <a:ext cx="5884606" cy="760465"/>
              </a:xfrm>
              <a:prstGeom prst="rect">
                <a:avLst/>
              </a:prstGeom>
              <a:blipFill rotWithShape="0">
                <a:blip r:embed="rId5"/>
                <a:stretch>
                  <a:fillRect l="-828" t="-54032" b="-5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5806800" y="2388497"/>
            <a:ext cx="4483509" cy="2994664"/>
            <a:chOff x="5806800" y="2388497"/>
            <a:chExt cx="4483509" cy="2994664"/>
          </a:xfrm>
        </p:grpSpPr>
        <p:cxnSp>
          <p:nvCxnSpPr>
            <p:cNvPr id="17" name="Прямая со стрелкой 16"/>
            <p:cNvCxnSpPr/>
            <p:nvPr/>
          </p:nvCxnSpPr>
          <p:spPr>
            <a:xfrm flipV="1">
              <a:off x="5806800" y="4730719"/>
              <a:ext cx="4483509" cy="147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Арка 21"/>
            <p:cNvSpPr/>
            <p:nvPr/>
          </p:nvSpPr>
          <p:spPr>
            <a:xfrm rot="10800000">
              <a:off x="6525987" y="2440693"/>
              <a:ext cx="1250012" cy="2559010"/>
            </a:xfrm>
            <a:prstGeom prst="blockArc">
              <a:avLst>
                <a:gd name="adj1" fmla="val 10800000"/>
                <a:gd name="adj2" fmla="val 101078"/>
                <a:gd name="adj3" fmla="val 275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3" name="Арка 22"/>
            <p:cNvSpPr/>
            <p:nvPr/>
          </p:nvSpPr>
          <p:spPr>
            <a:xfrm rot="10800000">
              <a:off x="7416000" y="2388497"/>
              <a:ext cx="1693191" cy="2994664"/>
            </a:xfrm>
            <a:prstGeom prst="blockArc">
              <a:avLst>
                <a:gd name="adj1" fmla="val 10907845"/>
                <a:gd name="adj2" fmla="val 101078"/>
                <a:gd name="adj3" fmla="val 275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6192000" y="4812736"/>
                  <a:ext cx="44245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1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sz="11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2000" y="4812736"/>
                  <a:ext cx="442452" cy="2616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632000" y="4788000"/>
                  <a:ext cx="44245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ru-RU" sz="11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2000" y="4788000"/>
                  <a:ext cx="442452" cy="2616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8388000" y="4788000"/>
                  <a:ext cx="442452" cy="4238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11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11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ru-RU" sz="11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8000" y="4788000"/>
                  <a:ext cx="442452" cy="42383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9216000" y="4803569"/>
                  <a:ext cx="44245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ru-RU" sz="11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6000" y="4803569"/>
                  <a:ext cx="442452" cy="26161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" name="Группа 2"/>
            <p:cNvGrpSpPr/>
            <p:nvPr/>
          </p:nvGrpSpPr>
          <p:grpSpPr>
            <a:xfrm>
              <a:off x="6408000" y="4650147"/>
              <a:ext cx="3057832" cy="162589"/>
              <a:chOff x="6408000" y="4650147"/>
              <a:chExt cx="3057832" cy="162589"/>
            </a:xfrm>
          </p:grpSpPr>
          <p:sp>
            <p:nvSpPr>
              <p:cNvPr id="18" name="Овал 17"/>
              <p:cNvSpPr/>
              <p:nvPr/>
            </p:nvSpPr>
            <p:spPr>
              <a:xfrm>
                <a:off x="6408000" y="4680000"/>
                <a:ext cx="117987" cy="13273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7776000" y="4680000"/>
                <a:ext cx="117987" cy="132736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9347845" y="4650147"/>
                <a:ext cx="117987" cy="13273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8532000" y="4680000"/>
                <a:ext cx="117987" cy="132736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1" name="Прямая соединительная линия 30"/>
              <p:cNvCxnSpPr>
                <a:stCxn id="18" idx="6"/>
                <a:endCxn id="19" idx="2"/>
              </p:cNvCxnSpPr>
              <p:nvPr/>
            </p:nvCxnSpPr>
            <p:spPr>
              <a:xfrm>
                <a:off x="6525987" y="4746368"/>
                <a:ext cx="1250013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8623432" y="4726858"/>
                <a:ext cx="756000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17553" y="4512092"/>
                <a:ext cx="5147187" cy="1741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−1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              </a:t>
                </a:r>
                <a:r>
                  <a:rPr lang="ru-RU" dirty="0" smtClean="0"/>
                  <a:t>или        </a:t>
                </a: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                                 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≤−1                                    0≤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ru-RU" dirty="0" smtClean="0"/>
                  <a:t>Учитывая условие (**) получаем значения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−3;−2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∪</m:t>
                      </m:r>
                      <m:d>
                        <m:dPr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−2; </m:t>
                          </m:r>
                          <m:d>
                            <m:dPr>
                              <m:begChr m:val="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  <m:d>
                            <m:dPr>
                              <m:begChr m:val="["/>
                              <m:endChr m:val="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0; </m:t>
                              </m:r>
                              <m:d>
                                <m:dPr>
                                  <m:begChr m:val="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53" y="4512092"/>
                <a:ext cx="5147187" cy="1741246"/>
              </a:xfrm>
              <a:prstGeom prst="rect">
                <a:avLst/>
              </a:prstGeom>
              <a:blipFill rotWithShape="0">
                <a:blip r:embed="rId10"/>
                <a:stretch>
                  <a:fillRect l="-947" b="-52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768691" y="5574890"/>
                <a:ext cx="5955442" cy="681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Ответ: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−3;−2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d>
                          <m:dPr>
                            <m:begChr m:val="["/>
                            <m:end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0; </m:t>
                            </m:r>
                            <m:d>
                              <m:dPr>
                                <m:begChr m:val="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 уравнение имеет наибольшее количество решений; 8 решений</a:t>
                </a:r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691" y="5574890"/>
                <a:ext cx="5955442" cy="681982"/>
              </a:xfrm>
              <a:prstGeom prst="rect">
                <a:avLst/>
              </a:prstGeom>
              <a:blipFill rotWithShape="0">
                <a:blip r:embed="rId11"/>
                <a:stretch>
                  <a:fillRect l="-819" t="-92793" r="-1638" b="-98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60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41486" y="353961"/>
            <a:ext cx="11149780" cy="1415845"/>
            <a:chOff x="441486" y="353961"/>
            <a:chExt cx="11149780" cy="14158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63677" y="353961"/>
              <a:ext cx="10810568" cy="1415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Прямоугольник 3"/>
                <p:cNvSpPr/>
                <p:nvPr/>
              </p:nvSpPr>
              <p:spPr>
                <a:xfrm>
                  <a:off x="441486" y="406089"/>
                  <a:ext cx="11149780" cy="132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Найдите все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, при каждом из которых уравнение</a:t>
                  </a:r>
                  <a:endParaRPr lang="en-US" sz="2300" dirty="0" smtClean="0"/>
                </a:p>
                <a:p>
                  <a:pPr algn="ctr"/>
                  <a:r>
                    <a:rPr lang="ru-RU" sz="2300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d>
                        <m:d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3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𝑐𝑜𝑠𝑥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r>
                    <a:rPr lang="en-US" sz="2300" dirty="0" smtClean="0"/>
                    <a:t> </a:t>
                  </a:r>
                  <a:endParaRPr lang="ru-RU" sz="2300" dirty="0" smtClean="0"/>
                </a:p>
                <a:p>
                  <a:pPr algn="ctr"/>
                  <a:r>
                    <a:rPr lang="ru-RU" sz="2300" dirty="0" smtClean="0"/>
                    <a:t>имеет ровно четыре корня на промежутке </a:t>
                  </a:r>
                  <a14:m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; </m:t>
                          </m:r>
                          <m:d>
                            <m:dPr>
                              <m:begChr m:val=""/>
                              <m:endChr m:val="]"/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d>
                    </m:oMath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4" name="Прямоугольник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486" y="406089"/>
                  <a:ext cx="11149780" cy="132991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3670" b="-229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1486" y="1941176"/>
                <a:ext cx="4027275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ОДЗ параметра: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1941176"/>
                <a:ext cx="4027275" cy="485454"/>
              </a:xfrm>
              <a:prstGeom prst="rect">
                <a:avLst/>
              </a:prstGeom>
              <a:blipFill rotWithShape="0">
                <a:blip r:embed="rId3"/>
                <a:stretch>
                  <a:fillRect l="-1210"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1486" y="2580968"/>
                <a:ext cx="49564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𝑐𝑜𝑠𝑥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𝑐𝑜𝑠𝑥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−1=0</m:t>
                    </m:r>
                  </m:oMath>
                </a14:m>
                <a:r>
                  <a:rPr lang="en-US" dirty="0" smtClean="0"/>
                  <a:t> 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2580968"/>
                <a:ext cx="4956424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1486" y="3421626"/>
                <a:ext cx="111497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𝑐𝑜𝑠𝑥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тогда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−1=0</m:t>
                    </m:r>
                  </m:oMath>
                </a14:m>
                <a:r>
                  <a:rPr lang="en-US" dirty="0" smtClean="0"/>
                  <a:t> (*),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3421626"/>
                <a:ext cx="11149780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37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10351" y="4067404"/>
                <a:ext cx="3825948" cy="506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0351" y="4067404"/>
                <a:ext cx="3825948" cy="506870"/>
              </a:xfrm>
              <a:prstGeom prst="rect">
                <a:avLst/>
              </a:prstGeom>
              <a:blipFill rotWithShape="0">
                <a:blip r:embed="rId6"/>
                <a:stretch>
                  <a:fillRect b="-48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41486" y="3837551"/>
                <a:ext cx="5605353" cy="823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1;2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 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 smtClean="0"/>
                  <a:t> ;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3837551"/>
                <a:ext cx="5605353" cy="823687"/>
              </a:xfrm>
              <a:prstGeom prst="rect">
                <a:avLst/>
              </a:prstGeom>
              <a:blipFill rotWithShape="0">
                <a:blip r:embed="rId12"/>
                <a:stretch>
                  <a:fillRect t="-4444" b="-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Группа 23"/>
          <p:cNvGrpSpPr/>
          <p:nvPr/>
        </p:nvGrpSpPr>
        <p:grpSpPr>
          <a:xfrm>
            <a:off x="8242831" y="1954625"/>
            <a:ext cx="2320955" cy="2000250"/>
            <a:chOff x="8242831" y="1954625"/>
            <a:chExt cx="2320955" cy="2000250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242831" y="1954625"/>
              <a:ext cx="2320955" cy="2000250"/>
              <a:chOff x="7236000" y="1987273"/>
              <a:chExt cx="2320955" cy="2000250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7675316" y="2495206"/>
                <a:ext cx="1209367" cy="107663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3" name="Группа 32"/>
              <p:cNvGrpSpPr/>
              <p:nvPr/>
            </p:nvGrpSpPr>
            <p:grpSpPr>
              <a:xfrm>
                <a:off x="7236000" y="1987273"/>
                <a:ext cx="2320955" cy="2000250"/>
                <a:chOff x="7236000" y="1987273"/>
                <a:chExt cx="2320955" cy="2000250"/>
              </a:xfrm>
            </p:grpSpPr>
            <p:cxnSp>
              <p:nvCxnSpPr>
                <p:cNvPr id="13" name="Прямая со стрелкой 12"/>
                <p:cNvCxnSpPr/>
                <p:nvPr/>
              </p:nvCxnSpPr>
              <p:spPr>
                <a:xfrm>
                  <a:off x="7236000" y="3023419"/>
                  <a:ext cx="2088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 стрелкой 13"/>
                <p:cNvCxnSpPr/>
                <p:nvPr/>
              </p:nvCxnSpPr>
              <p:spPr>
                <a:xfrm flipV="1">
                  <a:off x="8244000" y="2079523"/>
                  <a:ext cx="0" cy="19080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 flipH="1">
                  <a:off x="7900258" y="3024000"/>
                  <a:ext cx="343743" cy="3478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9324000" y="3033522"/>
                      <a:ext cx="23295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17" name="TextBox 1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324000" y="3033522"/>
                      <a:ext cx="232955" cy="246221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8283539" y="1987273"/>
                      <a:ext cx="23295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18" name="Text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83539" y="1987273"/>
                      <a:ext cx="232955" cy="246221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TextBox 27"/>
                    <p:cNvSpPr txBox="1"/>
                    <p:nvPr/>
                  </p:nvSpPr>
                  <p:spPr>
                    <a:xfrm>
                      <a:off x="7488000" y="3446319"/>
                      <a:ext cx="396813" cy="3937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28" name="TextBox 2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88000" y="3446319"/>
                      <a:ext cx="396813" cy="393762"/>
                    </a:xfrm>
                    <a:prstGeom prst="rect">
                      <a:avLst/>
                    </a:prstGeom>
                    <a:blipFill rotWithShape="0"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8784000" y="3060000"/>
                      <a:ext cx="43931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29" name="TextBox 2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84000" y="3060000"/>
                      <a:ext cx="439317" cy="246221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 flipH="1">
                  <a:off x="7758930" y="2545280"/>
                  <a:ext cx="14748" cy="8640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flipH="1">
                  <a:off x="8654546" y="2447419"/>
                  <a:ext cx="14748" cy="115200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8891644" y="3027352"/>
              <a:ext cx="1" cy="31187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714601" y="2627587"/>
                  <a:ext cx="459870" cy="3804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sz="1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1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1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4601" y="2627587"/>
                  <a:ext cx="459870" cy="38048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Прямоугольник 22"/>
                <p:cNvSpPr/>
                <p:nvPr/>
              </p:nvSpPr>
              <p:spPr>
                <a:xfrm>
                  <a:off x="9828845" y="2781131"/>
                  <a:ext cx="290464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3" name="Прямоугольник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28845" y="2781131"/>
                  <a:ext cx="290464" cy="246221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Прямоугольник 37"/>
                <p:cNvSpPr/>
                <p:nvPr/>
              </p:nvSpPr>
              <p:spPr>
                <a:xfrm>
                  <a:off x="8388000" y="2772000"/>
                  <a:ext cx="29848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1000" b="0" dirty="0" smtClean="0">
                      <a:solidFill>
                        <a:srgbClr val="00B050"/>
                      </a:solidFill>
                    </a:rPr>
                    <a:t>-</a:t>
                  </a:r>
                  <a14:m>
                    <m:oMath xmlns:m="http://schemas.openxmlformats.org/officeDocument/2006/math">
                      <m:r>
                        <a:rPr lang="ru-RU" sz="1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38" name="Прямоугольник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8000" y="2772000"/>
                  <a:ext cx="298480" cy="246221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t="-2500" b="-1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41486" y="4860758"/>
                <a:ext cx="11253209" cy="78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Уравнение (*) при любых значениях параметра имеет корень равный 1,  а значит, исходное уравнение на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pitchFamily="18" charset="0"/>
                          </a:rPr>
                          <m:t>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будет иметь два корня.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4860758"/>
                <a:ext cx="11253209" cy="783869"/>
              </a:xfrm>
              <a:prstGeom prst="rect">
                <a:avLst/>
              </a:prstGeom>
              <a:blipFill rotWithShape="0">
                <a:blip r:embed="rId16"/>
                <a:stretch>
                  <a:fillRect l="-3304" t="-80620" b="-1674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41486" y="5853864"/>
                <a:ext cx="112532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Рассмотрим, </a:t>
                </a:r>
                <a:r>
                  <a:rPr lang="ru-RU" dirty="0"/>
                  <a:t>с</a:t>
                </a:r>
                <a:r>
                  <a:rPr lang="ru-RU" dirty="0" smtClean="0"/>
                  <a:t>колько решений будет иметь исходное уравнение при различных значениях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5853864"/>
                <a:ext cx="11253209" cy="369332"/>
              </a:xfrm>
              <a:prstGeom prst="rect">
                <a:avLst/>
              </a:prstGeom>
              <a:blipFill rotWithShape="0">
                <a:blip r:embed="rId17"/>
                <a:stretch>
                  <a:fillRect l="-433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398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36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441486" y="353961"/>
            <a:ext cx="11149780" cy="1415845"/>
            <a:chOff x="441486" y="353961"/>
            <a:chExt cx="11149780" cy="141584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63677" y="353961"/>
              <a:ext cx="10810568" cy="1415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41486" y="406089"/>
                  <a:ext cx="11149780" cy="132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Найдите все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, при каждом из которых уравнение</a:t>
                  </a:r>
                  <a:endParaRPr lang="en-US" sz="2300" dirty="0" smtClean="0"/>
                </a:p>
                <a:p>
                  <a:pPr algn="ctr"/>
                  <a:r>
                    <a:rPr lang="ru-RU" sz="2300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d>
                        <m:d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3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𝑐𝑜𝑠𝑥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r>
                    <a:rPr lang="en-US" sz="2300" dirty="0" smtClean="0"/>
                    <a:t> </a:t>
                  </a:r>
                  <a:endParaRPr lang="ru-RU" sz="2300" dirty="0" smtClean="0"/>
                </a:p>
                <a:p>
                  <a:pPr algn="ctr"/>
                  <a:r>
                    <a:rPr lang="ru-RU" sz="2300" dirty="0" smtClean="0"/>
                    <a:t>имеет ровно четыре корня на промежутке </a:t>
                  </a:r>
                  <a14:m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; </m:t>
                          </m:r>
                          <m:d>
                            <m:dPr>
                              <m:begChr m:val=""/>
                              <m:endChr m:val="]"/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d>
                    </m:oMath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486" y="406089"/>
                  <a:ext cx="11149780" cy="132991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3670" b="-229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Группа 5"/>
          <p:cNvGrpSpPr/>
          <p:nvPr/>
        </p:nvGrpSpPr>
        <p:grpSpPr>
          <a:xfrm>
            <a:off x="8242831" y="1954625"/>
            <a:ext cx="2320955" cy="2000250"/>
            <a:chOff x="8242831" y="1954625"/>
            <a:chExt cx="2320955" cy="2000250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8242831" y="1954625"/>
              <a:ext cx="2320955" cy="2000250"/>
              <a:chOff x="7236000" y="1987273"/>
              <a:chExt cx="2320955" cy="2000250"/>
            </a:xfrm>
          </p:grpSpPr>
          <p:sp>
            <p:nvSpPr>
              <p:cNvPr id="12" name="Овал 11"/>
              <p:cNvSpPr/>
              <p:nvPr/>
            </p:nvSpPr>
            <p:spPr>
              <a:xfrm>
                <a:off x="7675316" y="2495206"/>
                <a:ext cx="1209367" cy="107663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3" name="Группа 12"/>
              <p:cNvGrpSpPr/>
              <p:nvPr/>
            </p:nvGrpSpPr>
            <p:grpSpPr>
              <a:xfrm>
                <a:off x="7236000" y="1987273"/>
                <a:ext cx="2320955" cy="2000250"/>
                <a:chOff x="7236000" y="1987273"/>
                <a:chExt cx="2320955" cy="2000250"/>
              </a:xfrm>
            </p:grpSpPr>
            <p:cxnSp>
              <p:nvCxnSpPr>
                <p:cNvPr id="14" name="Прямая со стрелкой 13"/>
                <p:cNvCxnSpPr/>
                <p:nvPr/>
              </p:nvCxnSpPr>
              <p:spPr>
                <a:xfrm>
                  <a:off x="7236000" y="3023419"/>
                  <a:ext cx="2088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 стрелкой 14"/>
                <p:cNvCxnSpPr/>
                <p:nvPr/>
              </p:nvCxnSpPr>
              <p:spPr>
                <a:xfrm flipV="1">
                  <a:off x="8244000" y="2079523"/>
                  <a:ext cx="0" cy="19080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 flipH="1">
                  <a:off x="7900258" y="3024000"/>
                  <a:ext cx="343743" cy="3478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9324000" y="3033522"/>
                      <a:ext cx="23295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17" name="TextBox 1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324000" y="3033522"/>
                      <a:ext cx="232955" cy="246221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8283539" y="1987273"/>
                      <a:ext cx="23295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18" name="Text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83539" y="1987273"/>
                      <a:ext cx="232955" cy="246221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7488000" y="3446319"/>
                      <a:ext cx="396813" cy="3937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28" name="TextBox 2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88000" y="3446319"/>
                      <a:ext cx="396813" cy="393762"/>
                    </a:xfrm>
                    <a:prstGeom prst="rect">
                      <a:avLst/>
                    </a:prstGeom>
                    <a:blipFill rotWithShape="0"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8784000" y="3060000"/>
                      <a:ext cx="43931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oMath>
                        </m:oMathPara>
                      </a14:m>
                      <a:endParaRPr lang="ru-RU" sz="1000" dirty="0"/>
                    </a:p>
                  </p:txBody>
                </p:sp>
              </mc:Choice>
              <mc:Fallback xmlns="">
                <p:sp>
                  <p:nvSpPr>
                    <p:cNvPr id="29" name="TextBox 2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84000" y="3060000"/>
                      <a:ext cx="439317" cy="246221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 flipH="1">
                  <a:off x="7758930" y="2545280"/>
                  <a:ext cx="14748" cy="8640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flipH="1">
                  <a:off x="8654546" y="2447419"/>
                  <a:ext cx="14748" cy="115200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8891644" y="3027352"/>
              <a:ext cx="1" cy="31187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714601" y="2627587"/>
                  <a:ext cx="459870" cy="3804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sz="1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1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1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4601" y="2627587"/>
                  <a:ext cx="459870" cy="38048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Прямоугольник 9"/>
                <p:cNvSpPr/>
                <p:nvPr/>
              </p:nvSpPr>
              <p:spPr>
                <a:xfrm>
                  <a:off x="9828845" y="2781131"/>
                  <a:ext cx="290464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10" name="Прямоугольник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28845" y="2781131"/>
                  <a:ext cx="290464" cy="24622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Прямоугольник 10"/>
                <p:cNvSpPr/>
                <p:nvPr/>
              </p:nvSpPr>
              <p:spPr>
                <a:xfrm>
                  <a:off x="8388000" y="2772000"/>
                  <a:ext cx="29848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1000" b="0" dirty="0" smtClean="0">
                      <a:solidFill>
                        <a:srgbClr val="00B050"/>
                      </a:solidFill>
                    </a:rPr>
                    <a:t>-</a:t>
                  </a:r>
                  <a14:m>
                    <m:oMath xmlns:m="http://schemas.openxmlformats.org/officeDocument/2006/math">
                      <m:r>
                        <a:rPr lang="ru-RU" sz="1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11" name="Прямоугольник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8000" y="2772000"/>
                  <a:ext cx="298480" cy="246221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t="-2500" b="-1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41486" y="1900989"/>
                <a:ext cx="72587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, то исходное уравнение имеет два решения</a:t>
                </a:r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1900989"/>
                <a:ext cx="7258725" cy="369332"/>
              </a:xfrm>
              <a:prstGeom prst="rect">
                <a:avLst/>
              </a:prstGeom>
              <a:blipFill rotWithShape="0">
                <a:blip r:embed="rId14"/>
                <a:stretch>
                  <a:fillRect l="-672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46651" y="2278705"/>
                <a:ext cx="7543800" cy="78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ru-RU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;1 </m:t>
                        </m:r>
                      </m:e>
                    </m:d>
                  </m:oMath>
                </a14:m>
                <a:r>
                  <a:rPr lang="ru-RU" dirty="0" smtClean="0"/>
                  <a:t>, то уравнение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𝑐𝑜𝑠𝑥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имеет три решения, а исходное пять решений</a:t>
                </a:r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51" y="2278705"/>
                <a:ext cx="7543800" cy="783869"/>
              </a:xfrm>
              <a:prstGeom prst="rect">
                <a:avLst/>
              </a:prstGeom>
              <a:blipFill rotWithShape="0">
                <a:blip r:embed="rId15"/>
                <a:stretch>
                  <a:fillRect l="-646" b="-1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30888" y="3168977"/>
                <a:ext cx="76893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ru-RU" dirty="0" smtClean="0"/>
                  <a:t> , то уравнение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𝑐𝑜𝑠𝑥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имеет одно решение, а исходное три </a:t>
                </a:r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88" y="3168977"/>
                <a:ext cx="7689378" cy="646331"/>
              </a:xfrm>
              <a:prstGeom prst="rect">
                <a:avLst/>
              </a:prstGeom>
              <a:blipFill rotWithShape="0">
                <a:blip r:embed="rId16"/>
                <a:stretch>
                  <a:fillRect l="-714"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41486" y="3838397"/>
                <a:ext cx="8231714" cy="78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, то уравнение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𝑐𝑜𝑠𝑥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имеет два решения, а исходное четыре</a:t>
                </a:r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6" y="3838397"/>
                <a:ext cx="8231714" cy="783869"/>
              </a:xfrm>
              <a:prstGeom prst="rect">
                <a:avLst/>
              </a:prstGeom>
              <a:blipFill rotWithShape="0">
                <a:blip r:embed="rId17"/>
                <a:stretch>
                  <a:fillRect l="-592" t="-116406" b="-1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53454" y="4622266"/>
                <a:ext cx="1660357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454" y="4622266"/>
                <a:ext cx="1660357" cy="634789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643669" y="4599273"/>
                <a:ext cx="2324344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669" y="4599273"/>
                <a:ext cx="2324344" cy="634789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30888" y="5294922"/>
                <a:ext cx="11037812" cy="976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≻−1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;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≤0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;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≠0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88" y="5294922"/>
                <a:ext cx="11037812" cy="976614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72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215531" y="1892627"/>
                <a:ext cx="2774349" cy="1117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rad>
                                    </m:den>
                                  </m:f>
                                </m:e>
                              </m:d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rad>
                                    </m:den>
                                  </m:f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531" y="1892627"/>
                <a:ext cx="2774349" cy="1117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175493" y="249467"/>
            <a:ext cx="11681767" cy="63937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41486" y="353961"/>
            <a:ext cx="11149780" cy="1415845"/>
            <a:chOff x="441486" y="353961"/>
            <a:chExt cx="11149780" cy="14158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63677" y="353961"/>
              <a:ext cx="10810568" cy="1415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Прямоугольник 5"/>
                <p:cNvSpPr/>
                <p:nvPr/>
              </p:nvSpPr>
              <p:spPr>
                <a:xfrm>
                  <a:off x="441486" y="406089"/>
                  <a:ext cx="11149780" cy="132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300" dirty="0" smtClean="0"/>
                    <a:t>Найдите все </a:t>
                  </a:r>
                  <a14:m>
                    <m:oMath xmlns:m="http://schemas.openxmlformats.org/officeDocument/2006/math"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ru-RU" sz="2300" dirty="0" smtClean="0"/>
                    <a:t>, при каждом из которых уравнение</a:t>
                  </a:r>
                  <a:endParaRPr lang="en-US" sz="2300" dirty="0" smtClean="0"/>
                </a:p>
                <a:p>
                  <a:pPr algn="ctr"/>
                  <a:r>
                    <a:rPr lang="ru-RU" sz="2300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d>
                        <m:dPr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3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𝑐𝑜𝑠𝑥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r>
                    <a:rPr lang="en-US" sz="2300" dirty="0" smtClean="0"/>
                    <a:t> </a:t>
                  </a:r>
                  <a:endParaRPr lang="ru-RU" sz="2300" dirty="0" smtClean="0"/>
                </a:p>
                <a:p>
                  <a:pPr algn="ctr"/>
                  <a:r>
                    <a:rPr lang="ru-RU" sz="2300" dirty="0" smtClean="0"/>
                    <a:t>имеет ровно четыре корня на промежутке </a:t>
                  </a:r>
                  <a14:m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ru-RU" sz="23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ru-RU" sz="2300" b="0" i="1" smtClean="0">
                              <a:latin typeface="Cambria Math" panose="02040503050406030204" pitchFamily="18" charset="0"/>
                            </a:rPr>
                            <m:t>; </m:t>
                          </m:r>
                          <m:d>
                            <m:dPr>
                              <m:begChr m:val=""/>
                              <m:endChr m:val="]"/>
                              <m:ctrlP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d>
                    </m:oMath>
                  </a14:m>
                  <a:endParaRPr lang="ru-RU" sz="2300" dirty="0"/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486" y="406089"/>
                  <a:ext cx="11149780" cy="132991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3670" b="-229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/>
          <p:cNvSpPr txBox="1"/>
          <p:nvPr/>
        </p:nvSpPr>
        <p:spPr>
          <a:xfrm>
            <a:off x="663677" y="3010625"/>
            <a:ext cx="10927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учетом ОДЗ параметра решаем систему</a:t>
            </a:r>
            <a:endParaRPr lang="ru-RU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806115" y="3403215"/>
            <a:ext cx="4646347" cy="2101166"/>
            <a:chOff x="806115" y="3261557"/>
            <a:chExt cx="4646347" cy="2101166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>
              <a:off x="3132000" y="3456000"/>
              <a:ext cx="0" cy="147600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Группа 52"/>
            <p:cNvGrpSpPr/>
            <p:nvPr/>
          </p:nvGrpSpPr>
          <p:grpSpPr>
            <a:xfrm>
              <a:off x="806115" y="3261557"/>
              <a:ext cx="4646347" cy="2101166"/>
              <a:chOff x="806115" y="3261557"/>
              <a:chExt cx="4646347" cy="2101166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1872000" y="3456000"/>
                <a:ext cx="0" cy="1620000"/>
              </a:xfrm>
              <a:prstGeom prst="line">
                <a:avLst/>
              </a:prstGeom>
              <a:ln w="31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2188209" y="3420000"/>
                <a:ext cx="0" cy="1584000"/>
              </a:xfrm>
              <a:prstGeom prst="line">
                <a:avLst/>
              </a:prstGeom>
              <a:ln w="31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2828287" y="3456000"/>
                <a:ext cx="0" cy="1476000"/>
              </a:xfrm>
              <a:prstGeom prst="line">
                <a:avLst/>
              </a:prstGeom>
              <a:ln w="31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4508590" y="3492000"/>
                <a:ext cx="0" cy="1476000"/>
              </a:xfrm>
              <a:prstGeom prst="line">
                <a:avLst/>
              </a:prstGeom>
              <a:ln w="31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Группа 49"/>
              <p:cNvGrpSpPr/>
              <p:nvPr/>
            </p:nvGrpSpPr>
            <p:grpSpPr>
              <a:xfrm>
                <a:off x="806115" y="3261557"/>
                <a:ext cx="4646347" cy="2101166"/>
                <a:chOff x="806115" y="3261557"/>
                <a:chExt cx="4646347" cy="2101166"/>
              </a:xfrm>
            </p:grpSpPr>
            <p:grpSp>
              <p:nvGrpSpPr>
                <p:cNvPr id="47" name="Группа 46"/>
                <p:cNvGrpSpPr/>
                <p:nvPr/>
              </p:nvGrpSpPr>
              <p:grpSpPr>
                <a:xfrm>
                  <a:off x="806115" y="3551201"/>
                  <a:ext cx="4638475" cy="531104"/>
                  <a:chOff x="806115" y="3551201"/>
                  <a:chExt cx="4638475" cy="531104"/>
                </a:xfrm>
              </p:grpSpPr>
              <p:cxnSp>
                <p:nvCxnSpPr>
                  <p:cNvPr id="10" name="Прямая со стрелкой 9"/>
                  <p:cNvCxnSpPr/>
                  <p:nvPr/>
                </p:nvCxnSpPr>
                <p:spPr>
                  <a:xfrm flipV="1">
                    <a:off x="806115" y="3617832"/>
                    <a:ext cx="4464000" cy="24063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Овал 16"/>
                  <p:cNvSpPr/>
                  <p:nvPr/>
                </p:nvSpPr>
                <p:spPr>
                  <a:xfrm>
                    <a:off x="1793173" y="3566469"/>
                    <a:ext cx="156411" cy="126790"/>
                  </a:xfrm>
                  <a:prstGeom prst="ellipse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8" name="Овал 17"/>
                  <p:cNvSpPr/>
                  <p:nvPr/>
                </p:nvSpPr>
                <p:spPr>
                  <a:xfrm>
                    <a:off x="4412047" y="3551201"/>
                    <a:ext cx="156411" cy="126790"/>
                  </a:xfrm>
                  <a:prstGeom prst="ellipse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TextBox 18"/>
                      <p:cNvSpPr txBox="1"/>
                      <p:nvPr/>
                    </p:nvSpPr>
                    <p:spPr>
                      <a:xfrm>
                        <a:off x="5112000" y="3600000"/>
                        <a:ext cx="33259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19" name="TextBox 1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112000" y="3600000"/>
                        <a:ext cx="332590" cy="246221"/>
                      </a:xfrm>
                      <a:prstGeom prst="rect">
                        <a:avLst/>
                      </a:prstGeom>
                      <a:blipFill rotWithShape="0"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TextBox 24"/>
                      <p:cNvSpPr txBox="1"/>
                      <p:nvPr/>
                    </p:nvSpPr>
                    <p:spPr>
                      <a:xfrm>
                        <a:off x="1512000" y="3672000"/>
                        <a:ext cx="332590" cy="41030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5" name="TextBox 2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512000" y="3672000"/>
                        <a:ext cx="332590" cy="410305"/>
                      </a:xfrm>
                      <a:prstGeom prst="rect">
                        <a:avLst/>
                      </a:prstGeom>
                      <a:blipFill rotWithShape="0">
                        <a:blip r:embed="rId5"/>
                        <a:stretch>
                          <a:fillRect r="-23636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6" name="TextBox 25"/>
                      <p:cNvSpPr txBox="1"/>
                      <p:nvPr/>
                    </p:nvSpPr>
                    <p:spPr>
                      <a:xfrm>
                        <a:off x="4176000" y="3636000"/>
                        <a:ext cx="332590" cy="41030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6" name="TextBox 2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176000" y="3636000"/>
                        <a:ext cx="332590" cy="410305"/>
                      </a:xfrm>
                      <a:prstGeom prst="rect">
                        <a:avLst/>
                      </a:prstGeom>
                      <a:blipFill rotWithShape="0"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>
                    <a:off x="1943999" y="3629226"/>
                    <a:ext cx="2484000" cy="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" name="Группа 47"/>
                <p:cNvGrpSpPr/>
                <p:nvPr/>
              </p:nvGrpSpPr>
              <p:grpSpPr>
                <a:xfrm>
                  <a:off x="806115" y="4164748"/>
                  <a:ext cx="4646347" cy="395036"/>
                  <a:chOff x="806115" y="4164748"/>
                  <a:chExt cx="4646347" cy="395036"/>
                </a:xfrm>
              </p:grpSpPr>
              <p:cxnSp>
                <p:nvCxnSpPr>
                  <p:cNvPr id="12" name="Прямая со стрелкой 11"/>
                  <p:cNvCxnSpPr/>
                  <p:nvPr/>
                </p:nvCxnSpPr>
                <p:spPr>
                  <a:xfrm flipV="1">
                    <a:off x="806115" y="4218102"/>
                    <a:ext cx="4464000" cy="24063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Овал 15"/>
                  <p:cNvSpPr/>
                  <p:nvPr/>
                </p:nvSpPr>
                <p:spPr>
                  <a:xfrm>
                    <a:off x="3051083" y="4164748"/>
                    <a:ext cx="156411" cy="12679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0" name="TextBox 19"/>
                      <p:cNvSpPr txBox="1"/>
                      <p:nvPr/>
                    </p:nvSpPr>
                    <p:spPr>
                      <a:xfrm>
                        <a:off x="5119872" y="4201934"/>
                        <a:ext cx="33259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0" name="TextBox 1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119872" y="4201934"/>
                        <a:ext cx="332590" cy="246221"/>
                      </a:xfrm>
                      <a:prstGeom prst="rect">
                        <a:avLst/>
                      </a:prstGeom>
                      <a:blipFill rotWithShape="0"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4" name="TextBox 23"/>
                      <p:cNvSpPr txBox="1"/>
                      <p:nvPr/>
                    </p:nvSpPr>
                    <p:spPr>
                      <a:xfrm>
                        <a:off x="2988000" y="4313563"/>
                        <a:ext cx="33259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4" name="TextBox 2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988000" y="4313563"/>
                        <a:ext cx="332590" cy="246221"/>
                      </a:xfrm>
                      <a:prstGeom prst="rect">
                        <a:avLst/>
                      </a:prstGeom>
                      <a:blipFill rotWithShape="0"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>
                    <a:off x="936000" y="4247224"/>
                    <a:ext cx="2088000" cy="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>
                    <a:off x="3207494" y="4218102"/>
                    <a:ext cx="1944000" cy="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Группа 48"/>
                <p:cNvGrpSpPr/>
                <p:nvPr/>
              </p:nvGrpSpPr>
              <p:grpSpPr>
                <a:xfrm>
                  <a:off x="806115" y="4821655"/>
                  <a:ext cx="4638475" cy="541068"/>
                  <a:chOff x="806115" y="4821655"/>
                  <a:chExt cx="4638475" cy="541068"/>
                </a:xfrm>
              </p:grpSpPr>
              <p:cxnSp>
                <p:nvCxnSpPr>
                  <p:cNvPr id="13" name="Прямая со стрелкой 12"/>
                  <p:cNvCxnSpPr/>
                  <p:nvPr/>
                </p:nvCxnSpPr>
                <p:spPr>
                  <a:xfrm flipV="1">
                    <a:off x="806115" y="4900366"/>
                    <a:ext cx="4464000" cy="24063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Овал 13"/>
                  <p:cNvSpPr/>
                  <p:nvPr/>
                </p:nvSpPr>
                <p:spPr>
                  <a:xfrm>
                    <a:off x="2110004" y="4836971"/>
                    <a:ext cx="156411" cy="12679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" name="Овал 14"/>
                  <p:cNvSpPr/>
                  <p:nvPr/>
                </p:nvSpPr>
                <p:spPr>
                  <a:xfrm>
                    <a:off x="2750082" y="4821655"/>
                    <a:ext cx="156411" cy="12679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TextBox 20"/>
                      <p:cNvSpPr txBox="1"/>
                      <p:nvPr/>
                    </p:nvSpPr>
                    <p:spPr>
                      <a:xfrm>
                        <a:off x="5112000" y="4860000"/>
                        <a:ext cx="33259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1" name="Text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112000" y="4860000"/>
                        <a:ext cx="332590" cy="246221"/>
                      </a:xfrm>
                      <a:prstGeom prst="rect">
                        <a:avLst/>
                      </a:prstGeom>
                      <a:blipFill rotWithShape="0"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2" name="TextBox 21"/>
                      <p:cNvSpPr txBox="1"/>
                      <p:nvPr/>
                    </p:nvSpPr>
                    <p:spPr>
                      <a:xfrm>
                        <a:off x="1944000" y="4968000"/>
                        <a:ext cx="332590" cy="38048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2" name="TextBox 2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44000" y="4968000"/>
                        <a:ext cx="332590" cy="380489"/>
                      </a:xfrm>
                      <a:prstGeom prst="rect">
                        <a:avLst/>
                      </a:prstGeom>
                      <a:blipFill rotWithShape="0"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3" name="TextBox 22"/>
                      <p:cNvSpPr txBox="1"/>
                      <p:nvPr/>
                    </p:nvSpPr>
                    <p:spPr>
                      <a:xfrm>
                        <a:off x="2592000" y="4968000"/>
                        <a:ext cx="332590" cy="39472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sz="1000" dirty="0"/>
                      </a:p>
                    </p:txBody>
                  </p:sp>
                </mc:Choice>
                <mc:Fallback xmlns="">
                  <p:sp>
                    <p:nvSpPr>
                      <p:cNvPr id="23" name="TextBox 2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592000" y="4968000"/>
                        <a:ext cx="332590" cy="394723"/>
                      </a:xfrm>
                      <a:prstGeom prst="rect">
                        <a:avLst/>
                      </a:prstGeom>
                      <a:blipFill rotWithShape="0">
                        <a:blip r:embed="rId1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>
                    <a:off x="2924590" y="4896000"/>
                    <a:ext cx="2196000" cy="0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2" name="TextBox 41"/>
                <p:cNvSpPr txBox="1"/>
                <p:nvPr/>
              </p:nvSpPr>
              <p:spPr>
                <a:xfrm>
                  <a:off x="1224000" y="3276000"/>
                  <a:ext cx="6195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ru-RU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2448000" y="3261557"/>
                  <a:ext cx="6195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--</a:t>
                  </a:r>
                  <a:endParaRPr lang="ru-RU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680000" y="3276000"/>
                  <a:ext cx="6195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ru-RU" dirty="0"/>
                </a:p>
              </p:txBody>
            </p:sp>
          </p:grp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2282955" y="4900366"/>
                <a:ext cx="468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900737" y="4545244"/>
                <a:ext cx="5780013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∪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∪</m:t>
                      </m:r>
                      <m:d>
                        <m:dPr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0; </m:t>
                          </m:r>
                          <m:d>
                            <m:dPr>
                              <m:begChr m:val="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0737" y="4545244"/>
                <a:ext cx="5780013" cy="71468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241967" y="5664422"/>
                <a:ext cx="11592564" cy="5154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Ответ: 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уравнение имеет ровно четыре корня на заданном промежутке</a:t>
                </a:r>
                <a:endParaRPr lang="ru-RU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67" y="5664422"/>
                <a:ext cx="11592564" cy="515462"/>
              </a:xfrm>
              <a:prstGeom prst="rect">
                <a:avLst/>
              </a:prstGeom>
              <a:blipFill rotWithShape="0">
                <a:blip r:embed="rId12"/>
                <a:stretch>
                  <a:fillRect l="-473" t="-175294" r="-210" b="-252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978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55" grpId="0"/>
      <p:bldP spid="56" grpId="0"/>
    </p:bldLst>
  </p:timing>
</p:sld>
</file>

<file path=ppt/theme/theme1.xml><?xml version="1.0" encoding="utf-8"?>
<a:theme xmlns:a="http://schemas.openxmlformats.org/drawingml/2006/main" name="Точки">
  <a:themeElements>
    <a:clrScheme name="Точки 4">
      <a:dk1>
        <a:srgbClr val="000000"/>
      </a:dk1>
      <a:lt1>
        <a:srgbClr val="FDEB9D"/>
      </a:lt1>
      <a:dk2>
        <a:srgbClr val="000000"/>
      </a:dk2>
      <a:lt2>
        <a:srgbClr val="E0CE82"/>
      </a:lt2>
      <a:accent1>
        <a:srgbClr val="EAEAEA"/>
      </a:accent1>
      <a:accent2>
        <a:srgbClr val="C2B476"/>
      </a:accent2>
      <a:accent3>
        <a:srgbClr val="FEF3CC"/>
      </a:accent3>
      <a:accent4>
        <a:srgbClr val="000000"/>
      </a:accent4>
      <a:accent5>
        <a:srgbClr val="F3F3F3"/>
      </a:accent5>
      <a:accent6>
        <a:srgbClr val="B0A36A"/>
      </a:accent6>
      <a:hlink>
        <a:srgbClr val="A47900"/>
      </a:hlink>
      <a:folHlink>
        <a:srgbClr val="8C8900"/>
      </a:folHlink>
    </a:clrScheme>
    <a:fontScheme name="Точ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681</Words>
  <Application>Microsoft Office PowerPoint</Application>
  <PresentationFormat>Широкоэкранный</PresentationFormat>
  <Paragraphs>223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Cambria Math</vt:lpstr>
      <vt:lpstr>Wingdings</vt:lpstr>
      <vt:lpstr>Точки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Matematika 19</dc:creator>
  <cp:lastModifiedBy>Matematika 19</cp:lastModifiedBy>
  <cp:revision>59</cp:revision>
  <dcterms:created xsi:type="dcterms:W3CDTF">2016-11-06T15:30:00Z</dcterms:created>
  <dcterms:modified xsi:type="dcterms:W3CDTF">2016-11-08T12:03:40Z</dcterms:modified>
</cp:coreProperties>
</file>