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sldIdLst>
    <p:sldId id="256" r:id="rId2"/>
    <p:sldId id="259" r:id="rId3"/>
    <p:sldId id="261" r:id="rId4"/>
    <p:sldId id="260" r:id="rId5"/>
    <p:sldId id="274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2" r:id="rId17"/>
    <p:sldId id="273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283C8-AD4C-4421-8826-76A2E7F3723F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BD83-7B50-4886-9E26-CADC19F66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64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BD83-7B50-4886-9E26-CADC19F6605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25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7BD83-7B50-4886-9E26-CADC19F6605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23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1BCA29-651F-454F-B102-F57F3C55F0A8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E3DCE4-7498-45A2-9869-5699B9F4E7A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8280920" cy="172819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Презентация </a:t>
            </a:r>
            <a:r>
              <a:rPr lang="ru-RU" sz="2000" b="1" dirty="0"/>
              <a:t>средней </a:t>
            </a:r>
            <a:r>
              <a:rPr lang="ru-RU" sz="2000" b="1" dirty="0" smtClean="0"/>
              <a:t>группы </a:t>
            </a:r>
            <a:endParaRPr lang="ru-RU" sz="2000" dirty="0"/>
          </a:p>
          <a:p>
            <a:r>
              <a:rPr lang="ru-RU" sz="2000" b="1" dirty="0"/>
              <a:t>по приоритетному направлению </a:t>
            </a:r>
            <a:br>
              <a:rPr lang="ru-RU" sz="2000" b="1" dirty="0"/>
            </a:br>
            <a:r>
              <a:rPr lang="ru-RU" sz="2000" b="1" dirty="0"/>
              <a:t>« Художественно – эстетическое развитие » </a:t>
            </a:r>
            <a:endParaRPr lang="ru-RU" sz="2000" dirty="0"/>
          </a:p>
          <a:p>
            <a:r>
              <a:rPr lang="ru-RU" sz="2000" b="1" dirty="0"/>
              <a:t>при интеграции с другими образовательными областями.</a:t>
            </a:r>
            <a:endParaRPr lang="ru-RU" sz="2000" dirty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88700" cy="4320480"/>
          </a:xfrm>
        </p:spPr>
        <p:txBody>
          <a:bodyPr/>
          <a:lstStyle/>
          <a:p>
            <a:pPr algn="ctr"/>
            <a:r>
              <a:rPr lang="ru-RU" sz="7200" dirty="0"/>
              <a:t>«В гости к репке</a:t>
            </a:r>
            <a:r>
              <a:rPr lang="ru-RU" sz="7200" dirty="0" smtClean="0"/>
              <a:t>»</a:t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2000" dirty="0" smtClean="0"/>
              <a:t>Воспитатели: Матчина Л.Ю.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           </a:t>
            </a:r>
            <a:r>
              <a:rPr lang="ru-RU" sz="2000" dirty="0" err="1" smtClean="0"/>
              <a:t>Эльхажиева</a:t>
            </a:r>
            <a:r>
              <a:rPr lang="ru-RU" sz="2000" dirty="0" smtClean="0"/>
              <a:t> Г.М.</a:t>
            </a:r>
            <a:br>
              <a:rPr lang="ru-RU" sz="2000" dirty="0" smtClean="0"/>
            </a:br>
            <a:r>
              <a:rPr lang="ru-RU" sz="2000" dirty="0" smtClean="0"/>
              <a:t>Психолог: </a:t>
            </a:r>
            <a:r>
              <a:rPr lang="ru-RU" sz="2000" dirty="0" err="1" smtClean="0"/>
              <a:t>Муравцова</a:t>
            </a:r>
            <a:r>
              <a:rPr lang="ru-RU" sz="2000" dirty="0" smtClean="0"/>
              <a:t> М.В.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256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-31316"/>
            <a:ext cx="9144000" cy="796020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/>
                <a:ea typeface="Calibri"/>
              </a:rPr>
              <a:t>Создание </a:t>
            </a:r>
            <a:r>
              <a:rPr lang="ru-RU" sz="2400" dirty="0">
                <a:latin typeface="Times New Roman"/>
                <a:ea typeface="Calibri"/>
              </a:rPr>
              <a:t>объёмной</a:t>
            </a:r>
            <a:r>
              <a:rPr lang="ru-RU" sz="2400" b="1" dirty="0">
                <a:latin typeface="Times New Roman"/>
                <a:ea typeface="Calibri"/>
              </a:rPr>
              <a:t> </a:t>
            </a:r>
            <a:r>
              <a:rPr lang="ru-RU" sz="2400" b="1" dirty="0" smtClean="0">
                <a:latin typeface="Times New Roman"/>
                <a:ea typeface="Calibri"/>
              </a:rPr>
              <a:t>аппликации.</a:t>
            </a:r>
            <a:endParaRPr lang="ru-RU" dirty="0"/>
          </a:p>
        </p:txBody>
      </p:sp>
      <p:pic>
        <p:nvPicPr>
          <p:cNvPr id="8194" name="Picture 2" descr="C:\Users\гуля\Desktop\фото рмо\IMG_83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75" y="749069"/>
            <a:ext cx="3528392" cy="2352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C:\Users\гуля\Desktop\фото рмо\IMG_834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6"/>
          <a:stretch/>
        </p:blipFill>
        <p:spPr bwMode="auto">
          <a:xfrm>
            <a:off x="5508104" y="766920"/>
            <a:ext cx="3528392" cy="23898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гуля\Desktop\фото рмо\IMG_83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061103"/>
            <a:ext cx="1728192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гуля\Desktop\фото рмо\IMG_837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3156818"/>
            <a:ext cx="5544616" cy="3552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8" name="Picture 6" descr="C:\Users\гуля\Desktop\фото рмо\IMG_833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274283"/>
            <a:ext cx="2376264" cy="3564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45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pPr lvl="8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Выход эмоций: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C:\Users\гуля\Desktop\фото рмо\IMG_84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1"/>
            <a:ext cx="3923928" cy="261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9" name="Picture 3" descr="C:\Users\гуля\Desktop\фото рмо\IMG_84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2189990" cy="32849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гуля\Desktop\фото рмо\IMG_84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23534"/>
            <a:ext cx="4860032" cy="3240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21" name="Picture 5" descr="C:\Users\гуля\Desktop\фото рмо\IMG_84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548681"/>
            <a:ext cx="3923928" cy="261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0420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6165304"/>
            <a:ext cx="6192688" cy="576064"/>
          </a:xfrm>
        </p:spPr>
        <p:txBody>
          <a:bodyPr/>
          <a:lstStyle/>
          <a:p>
            <a:r>
              <a:rPr lang="ru-RU" dirty="0" smtClean="0"/>
              <a:t>Восторг. Страх.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496" y="0"/>
            <a:ext cx="3816424" cy="476672"/>
          </a:xfrm>
        </p:spPr>
        <p:txBody>
          <a:bodyPr/>
          <a:lstStyle/>
          <a:p>
            <a:r>
              <a:rPr lang="ru-RU" dirty="0" smtClean="0"/>
              <a:t>Удивление, Смущение</a:t>
            </a:r>
            <a:endParaRPr lang="ru-RU" dirty="0"/>
          </a:p>
        </p:txBody>
      </p:sp>
      <p:pic>
        <p:nvPicPr>
          <p:cNvPr id="1026" name="Picture 2" descr="C:\Users\гуля\Desktop\фото рмо\IMG_84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192596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уля\Desktop\фото рмо\IMG_84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472" y="524262"/>
            <a:ext cx="192596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гуля\Desktop\фото рмо\IMG_84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4025" y="3068960"/>
            <a:ext cx="2069975" cy="31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гуля\Desktop\фото рмо\IMG_84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50" y="3068960"/>
            <a:ext cx="2069975" cy="31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гуля\Desktop\фото рмо\IMG_84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7033"/>
            <a:ext cx="4139952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гуля\Desktop\фото рмо\IMG_849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07025"/>
            <a:ext cx="4355976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73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7965504" cy="90872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Сравнительная характеристика: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42" name="Picture 2" descr="E:\сенсорика рмо\IMG_8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2233" y="684151"/>
            <a:ext cx="4247965" cy="2831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E:\сенсорика рмо\IMG_88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18" y="476672"/>
            <a:ext cx="4559182" cy="3039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сенсорика рмо\IMG_88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3" y="3717032"/>
            <a:ext cx="4536504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E:\сенсорика рмо\IMG_8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671" y="3717032"/>
            <a:ext cx="4320480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68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C:\Users\гуля\Desktop\тыква проект\IMG_88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008" y="1916832"/>
            <a:ext cx="4680012" cy="333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гуля\Desktop\тыква проект\IMG_88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726160" cy="558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26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6309320"/>
            <a:ext cx="2411760" cy="54868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20688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«Картины знаменитых художников с овощами».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гуля\Desktop\фото рмо\IMG_86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263" y="476672"/>
            <a:ext cx="3707904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гуля\Desktop\фото рмо\IMG_86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247964" cy="2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гуля\Desktop\фото рмо\IMG_8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436" y="3717032"/>
            <a:ext cx="4302732" cy="2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гуля\Desktop\фото рмо\IMG_86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4139952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01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6165304"/>
            <a:ext cx="4968552" cy="5760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3059832" cy="54868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Повтори точь в точь.</a:t>
            </a:r>
            <a:endParaRPr lang="ru-RU" dirty="0"/>
          </a:p>
        </p:txBody>
      </p:sp>
      <p:pic>
        <p:nvPicPr>
          <p:cNvPr id="3074" name="Picture 2" descr="C:\Users\гуля\Desktop\фото рмо\IMG_8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1" y="620688"/>
            <a:ext cx="225788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уля\Desktop\фото рмо\IMG_86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6" y="1268760"/>
            <a:ext cx="3114962" cy="207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гуля\Desktop\фото рмо\IMG_86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1" y="4005064"/>
            <a:ext cx="4139952" cy="275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гуля\Desktop\фото рмо\IMG_86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245" y="3861048"/>
            <a:ext cx="421246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гуля\Desktop\фото рмо\IMG_86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114" y="476672"/>
            <a:ext cx="363984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89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37312"/>
            <a:ext cx="7315215" cy="5040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5748"/>
            <a:ext cx="9108504" cy="512932"/>
          </a:xfrm>
        </p:spPr>
        <p:txBody>
          <a:bodyPr/>
          <a:lstStyle/>
          <a:p>
            <a:r>
              <a:rPr lang="ru-RU" dirty="0" smtClean="0"/>
              <a:t>Вот что получилось.</a:t>
            </a:r>
            <a:endParaRPr lang="ru-RU" dirty="0"/>
          </a:p>
        </p:txBody>
      </p:sp>
      <p:pic>
        <p:nvPicPr>
          <p:cNvPr id="4098" name="Picture 2" descr="C:\Users\гуля\Desktop\фото рмо\IMG_86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83159"/>
            <a:ext cx="4608512" cy="30723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гуля\Desktop\фото рмо\IMG_86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22571"/>
            <a:ext cx="2448272" cy="28803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гуля\Desktop\фото рмо\IMG_86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3" y="3675313"/>
            <a:ext cx="4246796" cy="3067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гуля\Desktop\фото рмо\IMG_87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618433"/>
            <a:ext cx="4664055" cy="31093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35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6309320"/>
            <a:ext cx="1835696" cy="5486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92696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«Репка» на осеннем утреннике нашим родителям, бабушками дедушкам.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 descr="C:\Users\гуля\Desktop\Осень 2015\IMG_88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1690" y="476672"/>
            <a:ext cx="4622310" cy="293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гуля\Desktop\Осень 2015\IMG_88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8" y="476672"/>
            <a:ext cx="4212467" cy="293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гуля\Desktop\Осень 2015\IMG_88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581" y="3645024"/>
            <a:ext cx="4622310" cy="308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гуля\Desktop\Осень 2015\IMG_88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8308"/>
            <a:ext cx="4258035" cy="308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74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6381328"/>
            <a:ext cx="2195736" cy="47667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19872" y="0"/>
            <a:ext cx="5724128" cy="18864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7170" name="Picture 2" descr="C:\Users\гуля\Desktop\Осень 2015\IMG_88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6171"/>
            <a:ext cx="3923928" cy="261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гуля\Desktop\Осень 2015\IMG_88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32441" cy="268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гуля\Desktop\фотки\осень20125\IMG_70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88295"/>
            <a:ext cx="6501416" cy="416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63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7350711" cy="3240360"/>
          </a:xfrm>
        </p:spPr>
        <p:txBody>
          <a:bodyPr/>
          <a:lstStyle/>
          <a:p>
            <a:r>
              <a:rPr lang="ru-RU" sz="2400" dirty="0"/>
              <a:t>Цель: 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гуля\AppData\Local\Microsoft\Windows\Temporary Internet Files\Content.IE5\H858SNU7\sova[1]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4557"/>
            <a:ext cx="3275856" cy="322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2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515168"/>
          </a:xfrm>
        </p:spPr>
        <p:txBody>
          <a:bodyPr/>
          <a:lstStyle/>
          <a:p>
            <a:pPr algn="ctr"/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6741368"/>
            <a:ext cx="6400800" cy="116632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00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39"/>
            <a:ext cx="7416824" cy="6539683"/>
          </a:xfrm>
          <a:ln>
            <a:solidFill>
              <a:srgbClr val="002060"/>
            </a:solidFill>
          </a:ln>
        </p:spPr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образовательной  области  « Познавательное развитие»: 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Признаки осени, сбор урожая.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1. Познакомить с овощной культурой – репой.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2. Закрепить знания о внешнем виде овощей: кабачок, тыква, морковь, репа.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3. Учить сажать семена репки, ухаживать за ними.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Задачи образовательной  области  «Речевое  развитие»: воспитывать интерес к сказке. слушанье сказки и стихов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активизировать словарь детей: овощ, репка.   понимать содержание произведения;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Интеграция образовательных областей: : рассматривание иллюстраций и беседа по ним, беседа - диалог, игровая ситуация, продуктивная деятельность,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Художественно-эстетическое развитие: рассматривание иллюстраций и беседа по ним, Проявлять в деятельности  эстетическую активность,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spc="-15" dirty="0">
                <a:effectLst/>
                <a:latin typeface="Times New Roman"/>
                <a:ea typeface="Calibri"/>
                <a:cs typeface="Times New Roman"/>
              </a:rPr>
              <a:t>Социально-коммуникативное </a:t>
            </a: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развитие: развивать эмоциональность ребенка, Продолжать развивать у детей желание трудиться. Проявлять в работе старание, аккуратность, наблюдательность, анализ работ.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Задачи образовательной  области  «Ф</a:t>
            </a:r>
            <a:r>
              <a:rPr lang="ru-RU" sz="1400" spc="-15" dirty="0">
                <a:effectLst/>
                <a:latin typeface="Times New Roman"/>
                <a:ea typeface="Calibri"/>
                <a:cs typeface="Times New Roman"/>
              </a:rPr>
              <a:t>изическое развитие: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Деятельность детей: 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исследовательская: 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Дети участвовали в посадке растений.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Устанавливали связи: растения - земля, растения - вода, растения – человек 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Интеграция образовательных областей:  рассматривание иллюстраций и беседа по ним, беседа - диалог, игровая ситуация, продуктивная деятельность,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Материалы и оборудование: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контейнеры, земля, удобрения, семена  репки   лейка.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spc="-15" dirty="0">
                <a:effectLst/>
                <a:latin typeface="Times New Roman"/>
                <a:ea typeface="Calibri"/>
                <a:cs typeface="Times New Roman"/>
              </a:rPr>
              <a:t>физическое  развитие;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endParaRPr lang="ru-RU" sz="1400" dirty="0"/>
          </a:p>
        </p:txBody>
      </p:sp>
      <p:pic>
        <p:nvPicPr>
          <p:cNvPr id="2050" name="Picture 2" descr="C:\Users\гуля\AppData\Local\Microsoft\Windows\Temporary Internet Files\Content.IE5\H858SNU7\sova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6" y="4636658"/>
            <a:ext cx="1800200" cy="214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15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372823" flipH="1">
            <a:off x="8953872" y="7173416"/>
            <a:ext cx="298648" cy="216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гуля\Desktop\IMG_82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1458" y="0"/>
            <a:ext cx="5328591" cy="355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гуля\Desktop\IMG_83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716881"/>
            <a:ext cx="2016222" cy="302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гуля\Desktop\IMG_83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698802"/>
            <a:ext cx="201622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гуля\Desktop\РМО\IMG_82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6881"/>
            <a:ext cx="1992120" cy="298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ver\Desktop\добавочная\IMG_82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459432"/>
            <a:ext cx="2610659" cy="391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6221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6165304"/>
            <a:ext cx="2843808" cy="692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3072"/>
            <a:ext cx="6400800" cy="46360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гуля\Desktop\фото рмо\IMG_87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680520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гуля\Desktop\фото рмо\IMG_87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918" y="3597019"/>
            <a:ext cx="4891472" cy="326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25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-1"/>
            <a:ext cx="8208912" cy="620689"/>
          </a:xfrm>
        </p:spPr>
        <p:txBody>
          <a:bodyPr>
            <a:noAutofit/>
          </a:bodyPr>
          <a:lstStyle/>
          <a:p>
            <a:pPr lvl="8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Соберём мы  урожай.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lvl="8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000" dirty="0"/>
          </a:p>
        </p:txBody>
      </p:sp>
      <p:pic>
        <p:nvPicPr>
          <p:cNvPr id="4098" name="Picture 2" descr="C:\Users\гуля\Desktop\фото рмо\IMG_86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гуля\Desktop\фото рмо\IMG_86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7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гуля\Desktop\фото рмо\IMG_86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477006"/>
            <a:ext cx="220824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гуля\Desktop\фото рмо\IMG_86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49014"/>
            <a:ext cx="21602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гуля\Desktop\фото рмо\IMG_86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926"/>
            <a:ext cx="2160240" cy="32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46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Сравнительная характеристика цвета, формы овоща и геометрической фигуры: круга, овала, треугольника.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 descr="C:\Users\гуля\Desktop\фото рмо\IMG_8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558" y="4194126"/>
            <a:ext cx="4080287" cy="25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гуля\Desktop\фото рмо\IMG_87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390" y="1124744"/>
            <a:ext cx="410445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гуля\Desktop\фото рмо\IMG_87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194126"/>
            <a:ext cx="3817405" cy="25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гуля\Desktop\фото рмо\IMG_87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3095"/>
            <a:ext cx="2272313" cy="307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гуля\Desktop\фото рмо\IMG_87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981712"/>
            <a:ext cx="2063574" cy="309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66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08504" cy="105273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Сказка.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Воспитатель вместе с детьми рассказывают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и показывает на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столе сказку « Посадил дед репку »</a:t>
            </a:r>
            <a:endParaRPr lang="ru-RU" dirty="0"/>
          </a:p>
        </p:txBody>
      </p:sp>
      <p:pic>
        <p:nvPicPr>
          <p:cNvPr id="6146" name="Picture 2" descr="C:\Users\гуля\Desktop\РМО\IMG_82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216" y="1090960"/>
            <a:ext cx="2088232" cy="3132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гуля\Desktop\РМО\IMG_83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090960"/>
            <a:ext cx="1921693" cy="2882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гуля\Desktop\РМО\IMG_82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90960"/>
            <a:ext cx="2160240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гуля\Desktop\РМО\IMG_83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199215"/>
            <a:ext cx="3960440" cy="2640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826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252520" cy="836712"/>
          </a:xfrm>
        </p:spPr>
        <p:txBody>
          <a:bodyPr/>
          <a:lstStyle/>
          <a:p>
            <a:pPr algn="ctr"/>
            <a:r>
              <a:rPr lang="ru-RU" dirty="0" smtClean="0"/>
              <a:t>Мы сажаем огород!</a:t>
            </a:r>
            <a:endParaRPr lang="ru-RU" dirty="0"/>
          </a:p>
        </p:txBody>
      </p:sp>
      <p:pic>
        <p:nvPicPr>
          <p:cNvPr id="7171" name="Picture 3" descr="C:\Users\гуля\Desktop\тыква проект\IMG_99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000" y="908720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гуля\Desktop\тыква проект\IMG_99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5" y="908720"/>
            <a:ext cx="4104457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гуля\Desktop\тыква проект\IMG_98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1997968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гуля\Desktop\тыква проект\IMG_98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365104"/>
            <a:ext cx="3059832" cy="2039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гуля\Desktop\тыква проект\IMG_99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1944216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50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Words>154</Words>
  <Application>Microsoft Office PowerPoint</Application>
  <PresentationFormat>Экран (4:3)</PresentationFormat>
  <Paragraphs>24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«В гости к репке»  Воспитатели: Матчина Л.Ю.                        Эльхажиева Г.М. Психолог: Муравцова М.В.</vt:lpstr>
      <vt:lpstr>Цель: 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деятельности. </vt:lpstr>
      <vt:lpstr>Задачи: образовательной  области  « Познавательное развитие»:  Признаки осени, сбор урожая. 1. Познакомить с овощной культурой – репой. 2. Закрепить знания о внешнем виде овощей: кабачок, тыква, морковь, репа. 3. Учить сажать семена репки, ухаживать за ними. Задачи образовательной  области  «Речевое  развитие»: воспитывать интерес к сказке. слушанье сказки и стихов активизировать словарь детей: овощ, репка.   понимать содержание произведения; Интеграция образовательных областей: : рассматривание иллюстраций и беседа по ним, беседа - диалог, игровая ситуация, продуктивная деятельность, Художественно-эстетическое развитие: рассматривание иллюстраций и беседа по ним, Проявлять в деятельности  эстетическую активность, Социально-коммуникативное развитие: развивать эмоциональность ребенка, Продолжать развивать у детей желание трудиться. Проявлять в работе старание, аккуратность, наблюдательность, анализ работ. Задачи образовательной  области  «Физическое развитие: Деятельность детей:  исследовательская:  Дети участвовали в посадке растений. Устанавливали связи: растения - земля, растения - вода, растения – человек  Интеграция образовательных областей:  рассматривание иллюстраций и беседа по ним, беседа - диалог, игровая ситуация, продуктивная деятельность, Материалы и оборудование: контейнеры, земля, удобрения, семена  репки   лейка. физическое  развитие;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Восторг. Страх.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гуля</dc:creator>
  <cp:lastModifiedBy>RePack by Diakov</cp:lastModifiedBy>
  <cp:revision>43</cp:revision>
  <dcterms:created xsi:type="dcterms:W3CDTF">2015-11-17T12:38:02Z</dcterms:created>
  <dcterms:modified xsi:type="dcterms:W3CDTF">2016-12-04T11:24:06Z</dcterms:modified>
</cp:coreProperties>
</file>