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61" r:id="rId4"/>
    <p:sldId id="363" r:id="rId5"/>
    <p:sldId id="364" r:id="rId6"/>
    <p:sldId id="362" r:id="rId7"/>
    <p:sldId id="258" r:id="rId8"/>
    <p:sldId id="259" r:id="rId9"/>
    <p:sldId id="336" r:id="rId10"/>
    <p:sldId id="358" r:id="rId11"/>
    <p:sldId id="368" r:id="rId12"/>
    <p:sldId id="359" r:id="rId13"/>
    <p:sldId id="355" r:id="rId14"/>
    <p:sldId id="341" r:id="rId15"/>
    <p:sldId id="365" r:id="rId16"/>
    <p:sldId id="366" r:id="rId17"/>
    <p:sldId id="260" r:id="rId18"/>
    <p:sldId id="261" r:id="rId19"/>
    <p:sldId id="369" r:id="rId20"/>
    <p:sldId id="268" r:id="rId21"/>
    <p:sldId id="26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624E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5383-5006-4A8D-A2DB-28B00F3637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5383-5006-4A8D-A2DB-28B00F3637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5383-5006-4A8D-A2DB-28B00F3637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5383-5006-4A8D-A2DB-28B00F3637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5383-5006-4A8D-A2DB-28B00F3637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5383-5006-4A8D-A2DB-28B00F3637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5383-5006-4A8D-A2DB-28B00F3637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5383-5006-4A8D-A2DB-28B00F3637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5383-5006-4A8D-A2DB-28B00F3637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5383-5006-4A8D-A2DB-28B00F3637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5383-5006-4A8D-A2DB-28B00F3637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85383-5006-4A8D-A2DB-28B00F3637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C901B-B1C3-4167-B4DA-2B382EA03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15436" cy="650085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8101042" cy="928694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i="1" dirty="0">
                <a:solidFill>
                  <a:srgbClr val="0070C0"/>
                </a:solidFill>
              </a:rPr>
              <a:t>СЕМИНАР-ПРАКТИКУМ </a:t>
            </a:r>
            <a:br>
              <a:rPr lang="ru-RU" sz="4000" b="1" i="1" dirty="0">
                <a:solidFill>
                  <a:srgbClr val="0070C0"/>
                </a:solidFill>
              </a:rPr>
            </a:br>
            <a:r>
              <a:rPr lang="ru-RU" sz="4000" b="1" i="1" dirty="0">
                <a:solidFill>
                  <a:srgbClr val="0070C0"/>
                </a:solidFill>
              </a:rPr>
              <a:t>                                              </a:t>
            </a:r>
            <a:r>
              <a:rPr lang="ru-RU" sz="3200" b="1" i="1" dirty="0">
                <a:solidFill>
                  <a:srgbClr val="0070C0"/>
                </a:solidFill>
              </a:rPr>
              <a:t>для педагогов ДОУ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744394"/>
            <a:ext cx="8072494" cy="468500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6000" b="1" dirty="0">
                <a:solidFill>
                  <a:srgbClr val="FF0000"/>
                </a:solidFill>
              </a:rPr>
              <a:t>«Вторая жизнь предмета. Игрушки и пособия из бросового материала</a:t>
            </a:r>
            <a:r>
              <a:rPr lang="ru-RU" sz="6000" b="1" dirty="0" smtClean="0">
                <a:solidFill>
                  <a:srgbClr val="FF0000"/>
                </a:solidFill>
              </a:rPr>
              <a:t>»</a:t>
            </a:r>
          </a:p>
          <a:p>
            <a:pPr algn="r"/>
            <a:endParaRPr lang="ru-RU" sz="6000" b="1" dirty="0" smtClean="0">
              <a:solidFill>
                <a:srgbClr val="FF0000"/>
              </a:solidFill>
            </a:endParaRPr>
          </a:p>
          <a:p>
            <a:pPr algn="r"/>
            <a:r>
              <a:rPr lang="ru-RU" sz="2600" b="1" dirty="0" smtClean="0">
                <a:solidFill>
                  <a:srgbClr val="FF0000"/>
                </a:solidFill>
              </a:rPr>
              <a:t>Дьякова М.В., Степашкина Н.Н</a:t>
            </a:r>
            <a:endParaRPr lang="ru-RU" sz="2600" b="1" dirty="0">
              <a:solidFill>
                <a:srgbClr val="FF0000"/>
              </a:solidFill>
            </a:endParaRPr>
          </a:p>
          <a:p>
            <a:pPr algn="l"/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89636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-58440" y="572473"/>
            <a:ext cx="4174597" cy="31226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1902"/>
          <a:stretch/>
        </p:blipFill>
        <p:spPr>
          <a:xfrm rot="5400000">
            <a:off x="4186904" y="1293815"/>
            <a:ext cx="4320479" cy="4558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75215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Творческая фантазия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 Рассмотреть содержимое корзины</a:t>
            </a:r>
          </a:p>
          <a:p>
            <a:r>
              <a:rPr lang="ru-RU" dirty="0"/>
              <a:t>2. Выбрать понравившийся материал</a:t>
            </a:r>
          </a:p>
          <a:p>
            <a:r>
              <a:rPr lang="ru-RU" dirty="0"/>
              <a:t>3. Предложить вариант поделки из  него</a:t>
            </a:r>
          </a:p>
          <a:p>
            <a:r>
              <a:rPr lang="ru-RU" dirty="0"/>
              <a:t>4. Рассказать о способах изготовления и использования полученного пособия или игрушки</a:t>
            </a:r>
          </a:p>
        </p:txBody>
      </p:sp>
    </p:spTree>
    <p:extLst>
      <p:ext uri="{BB962C8B-B14F-4D97-AF65-F5344CB8AC3E}">
        <p14:creationId xmlns:p14="http://schemas.microsoft.com/office/powerpoint/2010/main" xmlns="" val="29726061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156" y="24970"/>
            <a:ext cx="4139952" cy="31049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148064" y="332656"/>
            <a:ext cx="3119820" cy="26642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768" y="3105405"/>
            <a:ext cx="5148064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18893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5997" y="192079"/>
            <a:ext cx="2376264" cy="3168352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5556" y="3349100"/>
            <a:ext cx="2628292" cy="35043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347864" y="1401866"/>
            <a:ext cx="5332758" cy="367240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4427984" cy="33209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4666090" y="3046878"/>
            <a:ext cx="3667091" cy="284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732237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260648"/>
            <a:ext cx="5164402" cy="28803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00400" y="3269244"/>
            <a:ext cx="5292080" cy="354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194996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71414"/>
            <a:ext cx="9001188" cy="67151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017407">
            <a:off x="39143" y="161873"/>
            <a:ext cx="8315356" cy="1035876"/>
          </a:xfrm>
        </p:spPr>
        <p:txBody>
          <a:bodyPr>
            <a:noAutofit/>
          </a:bodyPr>
          <a:lstStyle/>
          <a:p>
            <a:pPr algn="l"/>
            <a:r>
              <a:rPr lang="ru-RU" sz="4800" b="1" i="1" dirty="0">
                <a:solidFill>
                  <a:srgbClr val="C00000"/>
                </a:solidFill>
              </a:rPr>
              <a:t>       </a:t>
            </a:r>
            <a:r>
              <a:rPr lang="ru-RU" sz="4800" b="1" i="1" dirty="0"/>
              <a:t>Этапы работы: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571612"/>
            <a:ext cx="8715436" cy="5286388"/>
          </a:xfrm>
        </p:spPr>
        <p:txBody>
          <a:bodyPr>
            <a:noAutofit/>
          </a:bodyPr>
          <a:lstStyle/>
          <a:p>
            <a:pPr algn="l"/>
            <a:r>
              <a:rPr lang="ru-RU" sz="2400" dirty="0">
                <a:solidFill>
                  <a:schemeClr val="tx1"/>
                </a:solidFill>
              </a:rPr>
              <a:t>1.Вначале перед детьми ставится проблема: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	Определение содержания работы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	Какую игрушку нам необходимо создать для игры 	(обговариваем какой игры);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2. Вовлекаем детей в решение проблемы: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	Как создать игрушку?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	Какой материал будем использовать?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3. На младших группах можно рассмотреть игрушку, а на старших   нарисовать план-схему будущего макета;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4.Отбор необходимого материала;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5.Изготовление игрушки;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6. Результат.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88640"/>
            <a:ext cx="8858312" cy="6572296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420888"/>
            <a:ext cx="6400800" cy="142876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Пособия на развитие мелкой моторики для малышей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1999"/>
          <a:stretch/>
        </p:blipFill>
        <p:spPr>
          <a:xfrm rot="5400000">
            <a:off x="507424" y="1444904"/>
            <a:ext cx="3672410" cy="2456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97837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8715436" cy="6715148"/>
          </a:xfrm>
          <a:prstGeom prst="rect">
            <a:avLst/>
          </a:prstGeom>
          <a:solidFill>
            <a:srgbClr val="92D050"/>
          </a:solidFill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8429684" cy="71438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pPr algn="l"/>
            <a:r>
              <a:rPr lang="ru-RU" b="1" i="1" dirty="0">
                <a:solidFill>
                  <a:schemeClr val="bg1"/>
                </a:solidFill>
              </a:rPr>
              <a:t>Цель семинара-практикума</a:t>
            </a:r>
            <a:r>
              <a:rPr lang="ru-RU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928670"/>
            <a:ext cx="8715436" cy="1357322"/>
          </a:xfrm>
        </p:spPr>
        <p:txBody>
          <a:bodyPr>
            <a:normAutofit lnSpcReduction="10000"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выявление и распространение педагогического опыта работы по изготовлению игрушек и поделок из бросового материала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000240"/>
            <a:ext cx="2000264" cy="64294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i="1" dirty="0">
                <a:solidFill>
                  <a:schemeClr val="bg1"/>
                </a:solidFill>
              </a:rPr>
              <a:t>Задачи: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132856"/>
            <a:ext cx="8572560" cy="43679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ü"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асширение знаний и умений педагогов в изготовлении изделий из бросового материала путем освоения элементарных техник;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Активизация творческой фантазии педагогов в процессе работы с бросовым материалом;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Пополнение предметно-развивающей среды новыми пособиями;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Совершенствование навыков педагогов в работе с нестандартным материалом и оборудованием, их свободное применение в играх и творческой деятельности с детьми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5572140"/>
            <a:ext cx="5143536" cy="571504"/>
          </a:xfrm>
        </p:spPr>
        <p:txBody>
          <a:bodyPr>
            <a:normAutofit lnSpcReduction="10000"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644030" cy="6572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29322" y="2130425"/>
            <a:ext cx="2528878" cy="4413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548680"/>
            <a:ext cx="3360373" cy="25202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952"/>
          <a:stretch/>
        </p:blipFill>
        <p:spPr>
          <a:xfrm>
            <a:off x="4067944" y="3332989"/>
            <a:ext cx="4885675" cy="2976331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428759"/>
          </a:xfrm>
        </p:spPr>
        <p:txBody>
          <a:bodyPr/>
          <a:lstStyle/>
          <a:p>
            <a:pPr algn="l"/>
            <a:r>
              <a:rPr lang="ru-RU" b="1" dirty="0">
                <a:solidFill>
                  <a:srgbClr val="4624EE"/>
                </a:solidFill>
              </a:rPr>
              <a:t>Мастер-класс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6400800" cy="1785950"/>
          </a:xfrm>
        </p:spPr>
        <p:txBody>
          <a:bodyPr>
            <a:noAutofit/>
          </a:bodyPr>
          <a:lstStyle/>
          <a:p>
            <a:endParaRPr lang="ru-RU" sz="4400" b="1" dirty="0">
              <a:solidFill>
                <a:srgbClr val="FF0000"/>
              </a:solidFill>
            </a:endParaRPr>
          </a:p>
          <a:p>
            <a:r>
              <a:rPr lang="ru-RU" sz="4400" b="1" dirty="0">
                <a:solidFill>
                  <a:srgbClr val="FF0000"/>
                </a:solidFill>
              </a:rPr>
              <a:t>«Игрушки и пособия из бросового материала»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941169" y="1899591"/>
            <a:ext cx="5517233" cy="31034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-212332" y="1300564"/>
            <a:ext cx="4464497" cy="324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89477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5485"/>
          <a:stretch/>
        </p:blipFill>
        <p:spPr>
          <a:xfrm rot="5400000">
            <a:off x="3304950" y="1585886"/>
            <a:ext cx="5877274" cy="38576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-264536" y="1164127"/>
            <a:ext cx="4704523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51967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429419"/>
          </a:xfrm>
          <a:prstGeom prst="rect">
            <a:avLst/>
          </a:prstGeom>
          <a:noFill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548680"/>
            <a:ext cx="3360373" cy="252028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952"/>
          <a:stretch/>
        </p:blipFill>
        <p:spPr>
          <a:xfrm>
            <a:off x="4067944" y="3332989"/>
            <a:ext cx="4885675" cy="297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1353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95536" y="404664"/>
            <a:ext cx="4311749" cy="25202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3262918"/>
            <a:ext cx="5376597" cy="30243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5535872" y="675931"/>
            <a:ext cx="3667091" cy="284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0833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357166"/>
            <a:ext cx="4857784" cy="6286544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sz="3000" b="1" i="1" dirty="0">
                <a:solidFill>
                  <a:schemeClr val="bg1"/>
                </a:solidFill>
              </a:rPr>
              <a:t>Возрастные особенности работы с бросовым материалом: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-правильно распределять время работы в сочетании с кратковременным отдыхом;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-продумывать тематику предстоящей поделки с учетом имеющихся навыков и умений;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-процесс труда должен вызывать у детей только положительные эмоции,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-ребенок должен быть уверен в помощи педагога, если у него возникают какие-либо трудности с выполнением работы;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-если работа требует сложных манипуляций в подготовительной стадии (проколоть отверстие шилом, необходимо, чтобы это сделал взрослый);</a:t>
            </a:r>
          </a:p>
          <a:p>
            <a:r>
              <a:rPr lang="ru-RU" sz="2000" dirty="0">
                <a:solidFill>
                  <a:srgbClr val="002060"/>
                </a:solidFill>
              </a:rPr>
              <a:t>-педагог должен продумывать расположение детей за столами, чтобы они не мешали друг другу и не подвергались риску в работе с ножницами, проволокой.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0043"/>
            <a:ext cx="3000396" cy="5929353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chemeClr val="bg1"/>
                </a:solidFill>
              </a:rPr>
              <a:t>Требование к бросовому материалу: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должен быть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-безопасным для детей (не токсичным, не вызывать аллергию);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-тщательно промытым и высушенным;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-доступным в обработке (вырезаться, протыкаться, склеиваться и т.д.);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-не вызывать чувство брезгливости у детей.</a:t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15"/>
            <a:ext cx="8858312" cy="671517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3886200"/>
            <a:ext cx="2714644" cy="328618"/>
          </a:xfrm>
          <a:ln>
            <a:solidFill>
              <a:srgbClr val="00B0F0"/>
            </a:solidFill>
          </a:ln>
        </p:spPr>
        <p:txBody>
          <a:bodyPr>
            <a:normAutofit fontScale="92500" lnSpcReduction="10000"/>
          </a:bodyPr>
          <a:lstStyle/>
          <a:p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3124" t="-6216"/>
          <a:stretch/>
        </p:blipFill>
        <p:spPr>
          <a:xfrm>
            <a:off x="0" y="61999"/>
            <a:ext cx="4716016" cy="32949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0591" y="216024"/>
            <a:ext cx="4379979" cy="32849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3501008"/>
            <a:ext cx="4233224" cy="31749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818" y="3538370"/>
            <a:ext cx="4174654" cy="313099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685800" y="714355"/>
            <a:ext cx="1743060" cy="141606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Dmetrei\Desktop\фон для слайдов на презентации\1264692534_slgg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5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83568" y="476672"/>
            <a:ext cx="3167782" cy="60752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076056" y="1052736"/>
            <a:ext cx="3472381" cy="530120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2643</TotalTime>
  <Words>263</Words>
  <Application>Microsoft Office PowerPoint</Application>
  <PresentationFormat>Экран (4:3)</PresentationFormat>
  <Paragraphs>39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СЕМИНАР-ПРАКТИКУМ                                                для педагогов ДОУ</vt:lpstr>
      <vt:lpstr>Цель семинара-практикума:</vt:lpstr>
      <vt:lpstr>Слайд 3</vt:lpstr>
      <vt:lpstr>Слайд 4</vt:lpstr>
      <vt:lpstr>Слайд 5</vt:lpstr>
      <vt:lpstr>Слайд 6</vt:lpstr>
      <vt:lpstr>Требование к бросовому материалу: должен быть -безопасным для детей (не токсичным, не вызывать аллергию); -тщательно промытым и высушенным; -доступным в обработке (вырезаться, протыкаться, склеиваться и т.д.); -не вызывать чувство брезгливости у детей. </vt:lpstr>
      <vt:lpstr>Слайд 8</vt:lpstr>
      <vt:lpstr>Слайд 9</vt:lpstr>
      <vt:lpstr>Слайд 10</vt:lpstr>
      <vt:lpstr>Слайд 11</vt:lpstr>
      <vt:lpstr>Творческая фантазия</vt:lpstr>
      <vt:lpstr>Слайд 13</vt:lpstr>
      <vt:lpstr>Слайд 14</vt:lpstr>
      <vt:lpstr>Слайд 15</vt:lpstr>
      <vt:lpstr>Слайд 16</vt:lpstr>
      <vt:lpstr>       Этапы работы:</vt:lpstr>
      <vt:lpstr>Слайд 18</vt:lpstr>
      <vt:lpstr>Слайд 19</vt:lpstr>
      <vt:lpstr>Слайд 20</vt:lpstr>
      <vt:lpstr>Мастер-класс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</dc:title>
  <dc:creator>Dmetrei</dc:creator>
  <cp:lastModifiedBy>домашний</cp:lastModifiedBy>
  <cp:revision>126</cp:revision>
  <dcterms:created xsi:type="dcterms:W3CDTF">2007-12-31T21:24:38Z</dcterms:created>
  <dcterms:modified xsi:type="dcterms:W3CDTF">2016-12-05T15:08:25Z</dcterms:modified>
</cp:coreProperties>
</file>