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006600"/>
    <a:srgbClr val="990099"/>
    <a:srgbClr val="993300"/>
    <a:srgbClr val="0000FF"/>
    <a:srgbClr val="CC3300"/>
    <a:srgbClr val="6600CC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B07C11D-6FEB-455C-AA01-4E0D10F757EE}" type="doc">
      <dgm:prSet loTypeId="urn:microsoft.com/office/officeart/2005/8/layout/orgChart1" loCatId="hierarchy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10AE26DD-C5F5-4B0F-AC79-A4F6BC80F650}">
      <dgm:prSet phldrT="[Текст]" custT="1"/>
      <dgm:spPr/>
      <dgm:t>
        <a:bodyPr/>
        <a:lstStyle/>
        <a:p>
          <a:r>
            <a:rPr lang="ru-RU" sz="4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натуральные числа</a:t>
          </a:r>
          <a:endParaRPr lang="ru-RU" sz="4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F0690D1-0815-41A3-8D6A-30299F0B0541}" type="parTrans" cxnId="{741B8D2B-FFE3-47D5-B835-537ADB1F1793}">
      <dgm:prSet/>
      <dgm:spPr/>
      <dgm:t>
        <a:bodyPr/>
        <a:lstStyle/>
        <a:p>
          <a:endParaRPr lang="ru-RU"/>
        </a:p>
      </dgm:t>
    </dgm:pt>
    <dgm:pt modelId="{1EA95844-0E78-4D62-AAE6-853CE8EEA84B}" type="sibTrans" cxnId="{741B8D2B-FFE3-47D5-B835-537ADB1F1793}">
      <dgm:prSet/>
      <dgm:spPr/>
      <dgm:t>
        <a:bodyPr/>
        <a:lstStyle/>
        <a:p>
          <a:endParaRPr lang="ru-RU"/>
        </a:p>
      </dgm:t>
    </dgm:pt>
    <dgm:pt modelId="{51369049-C102-414F-9922-BD07BBC5B0C1}">
      <dgm:prSet phldrT="[Текст]" custT="1"/>
      <dgm:spPr/>
      <dgm:t>
        <a:bodyPr/>
        <a:lstStyle/>
        <a:p>
          <a:r>
            <a:rPr lang="ru-RU" sz="4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ПРОСТЫЕ</a:t>
          </a:r>
          <a:endParaRPr lang="ru-RU" sz="4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ABE5AE1-5883-4E90-8BBC-CC71374C9198}" type="parTrans" cxnId="{83640EC7-5840-4FA5-9037-E525E135AF0F}">
      <dgm:prSet/>
      <dgm:spPr/>
      <dgm:t>
        <a:bodyPr/>
        <a:lstStyle/>
        <a:p>
          <a:endParaRPr lang="ru-RU"/>
        </a:p>
      </dgm:t>
    </dgm:pt>
    <dgm:pt modelId="{B354DC94-CB49-4918-A06C-1B859BBB7FE1}" type="sibTrans" cxnId="{83640EC7-5840-4FA5-9037-E525E135AF0F}">
      <dgm:prSet/>
      <dgm:spPr/>
      <dgm:t>
        <a:bodyPr/>
        <a:lstStyle/>
        <a:p>
          <a:endParaRPr lang="ru-RU"/>
        </a:p>
      </dgm:t>
    </dgm:pt>
    <dgm:pt modelId="{712F9203-2333-4067-92BF-6C64B4778083}">
      <dgm:prSet phldrT="[Текст]" custT="1"/>
      <dgm:spPr/>
      <dgm:t>
        <a:bodyPr/>
        <a:lstStyle/>
        <a:p>
          <a:r>
            <a:rPr lang="ru-RU" sz="3600" b="1" u="none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СОСТАВНЫЕ</a:t>
          </a:r>
          <a:endParaRPr lang="ru-RU" sz="3600" b="1" u="none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3FD653B-21D1-4F03-B731-6FAF1841DA89}" type="parTrans" cxnId="{24935D55-7038-43B8-9E40-A3DB17498122}">
      <dgm:prSet/>
      <dgm:spPr/>
      <dgm:t>
        <a:bodyPr/>
        <a:lstStyle/>
        <a:p>
          <a:endParaRPr lang="ru-RU"/>
        </a:p>
      </dgm:t>
    </dgm:pt>
    <dgm:pt modelId="{D5AC08BE-0CBD-4EC9-BE77-2E0A75829B28}" type="sibTrans" cxnId="{24935D55-7038-43B8-9E40-A3DB17498122}">
      <dgm:prSet/>
      <dgm:spPr/>
      <dgm:t>
        <a:bodyPr/>
        <a:lstStyle/>
        <a:p>
          <a:endParaRPr lang="ru-RU"/>
        </a:p>
      </dgm:t>
    </dgm:pt>
    <dgm:pt modelId="{E8CC71A7-3A7A-48E1-B5DB-67331D980538}" type="pres">
      <dgm:prSet presAssocID="{FB07C11D-6FEB-455C-AA01-4E0D10F757E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5B2A35AC-D7C8-4CB8-BD98-C705E1E6CFA1}" type="pres">
      <dgm:prSet presAssocID="{10AE26DD-C5F5-4B0F-AC79-A4F6BC80F650}" presName="hierRoot1" presStyleCnt="0">
        <dgm:presLayoutVars>
          <dgm:hierBranch val="init"/>
        </dgm:presLayoutVars>
      </dgm:prSet>
      <dgm:spPr/>
    </dgm:pt>
    <dgm:pt modelId="{D00DD01E-840A-4C49-934E-96EF5D94B6D1}" type="pres">
      <dgm:prSet presAssocID="{10AE26DD-C5F5-4B0F-AC79-A4F6BC80F650}" presName="rootComposite1" presStyleCnt="0"/>
      <dgm:spPr/>
    </dgm:pt>
    <dgm:pt modelId="{1A1E1D4E-7EF5-4FB1-86F2-480FF8EC2663}" type="pres">
      <dgm:prSet presAssocID="{10AE26DD-C5F5-4B0F-AC79-A4F6BC80F650}" presName="rootText1" presStyleLbl="node0" presStyleIdx="0" presStyleCnt="1" custScaleX="98432" custScaleY="23839" custLinFactNeighborX="-1232" custLinFactNeighborY="-4371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38BEC72-7CE4-4AEE-85FD-782F27492475}" type="pres">
      <dgm:prSet presAssocID="{10AE26DD-C5F5-4B0F-AC79-A4F6BC80F650}" presName="rootConnector1" presStyleLbl="node1" presStyleIdx="0" presStyleCnt="0"/>
      <dgm:spPr/>
    </dgm:pt>
    <dgm:pt modelId="{35CF9806-97A4-432A-9599-73BAC57AD4F9}" type="pres">
      <dgm:prSet presAssocID="{10AE26DD-C5F5-4B0F-AC79-A4F6BC80F650}" presName="hierChild2" presStyleCnt="0"/>
      <dgm:spPr/>
    </dgm:pt>
    <dgm:pt modelId="{406D70E1-9785-4F0A-83B5-2F5B75DF8793}" type="pres">
      <dgm:prSet presAssocID="{4ABE5AE1-5883-4E90-8BBC-CC71374C9198}" presName="Name37" presStyleLbl="parChTrans1D2" presStyleIdx="0" presStyleCnt="2"/>
      <dgm:spPr/>
    </dgm:pt>
    <dgm:pt modelId="{180543AD-3D86-41DB-8B63-A179F48892E9}" type="pres">
      <dgm:prSet presAssocID="{51369049-C102-414F-9922-BD07BBC5B0C1}" presName="hierRoot2" presStyleCnt="0">
        <dgm:presLayoutVars>
          <dgm:hierBranch val="init"/>
        </dgm:presLayoutVars>
      </dgm:prSet>
      <dgm:spPr/>
    </dgm:pt>
    <dgm:pt modelId="{A4E442E3-6BDC-4712-844D-55AC5EEE1EC0}" type="pres">
      <dgm:prSet presAssocID="{51369049-C102-414F-9922-BD07BBC5B0C1}" presName="rootComposite" presStyleCnt="0"/>
      <dgm:spPr/>
    </dgm:pt>
    <dgm:pt modelId="{7048F798-5DA2-483E-BF92-96229294D3CC}" type="pres">
      <dgm:prSet presAssocID="{51369049-C102-414F-9922-BD07BBC5B0C1}" presName="rootText" presStyleLbl="node2" presStyleIdx="0" presStyleCnt="2" custScaleX="49997" custScaleY="27755" custLinFactNeighborX="-53" custLinFactNeighborY="-1021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2CE5630-207C-45CD-9934-9D5C916B7849}" type="pres">
      <dgm:prSet presAssocID="{51369049-C102-414F-9922-BD07BBC5B0C1}" presName="rootConnector" presStyleLbl="node2" presStyleIdx="0" presStyleCnt="2"/>
      <dgm:spPr/>
    </dgm:pt>
    <dgm:pt modelId="{1E339D0C-789B-4BE1-AD9D-C3D75F87E53E}" type="pres">
      <dgm:prSet presAssocID="{51369049-C102-414F-9922-BD07BBC5B0C1}" presName="hierChild4" presStyleCnt="0"/>
      <dgm:spPr/>
    </dgm:pt>
    <dgm:pt modelId="{01A73051-794B-435B-AE96-76906581FE27}" type="pres">
      <dgm:prSet presAssocID="{51369049-C102-414F-9922-BD07BBC5B0C1}" presName="hierChild5" presStyleCnt="0"/>
      <dgm:spPr/>
    </dgm:pt>
    <dgm:pt modelId="{76356FBB-4DD5-4E4E-8563-3E3BE6ACF0F6}" type="pres">
      <dgm:prSet presAssocID="{03FD653B-21D1-4F03-B731-6FAF1841DA89}" presName="Name37" presStyleLbl="parChTrans1D2" presStyleIdx="1" presStyleCnt="2"/>
      <dgm:spPr/>
    </dgm:pt>
    <dgm:pt modelId="{76A16B67-DB2F-405A-9D61-90DFD0F8E948}" type="pres">
      <dgm:prSet presAssocID="{712F9203-2333-4067-92BF-6C64B4778083}" presName="hierRoot2" presStyleCnt="0">
        <dgm:presLayoutVars>
          <dgm:hierBranch val="init"/>
        </dgm:presLayoutVars>
      </dgm:prSet>
      <dgm:spPr/>
    </dgm:pt>
    <dgm:pt modelId="{853D0E97-B234-4C0B-820F-250CE1B60454}" type="pres">
      <dgm:prSet presAssocID="{712F9203-2333-4067-92BF-6C64B4778083}" presName="rootComposite" presStyleCnt="0"/>
      <dgm:spPr/>
    </dgm:pt>
    <dgm:pt modelId="{3A3E83F4-2DD4-49A8-B203-FA064786CB78}" type="pres">
      <dgm:prSet presAssocID="{712F9203-2333-4067-92BF-6C64B4778083}" presName="rootText" presStyleLbl="node2" presStyleIdx="1" presStyleCnt="2" custScaleX="50027" custScaleY="28853" custLinFactNeighborX="-4208" custLinFactNeighborY="-10214">
        <dgm:presLayoutVars>
          <dgm:chPref val="3"/>
        </dgm:presLayoutVars>
      </dgm:prSet>
      <dgm:spPr/>
    </dgm:pt>
    <dgm:pt modelId="{5D3CAFF2-EC31-4441-A0F6-98E25CABBADC}" type="pres">
      <dgm:prSet presAssocID="{712F9203-2333-4067-92BF-6C64B4778083}" presName="rootConnector" presStyleLbl="node2" presStyleIdx="1" presStyleCnt="2"/>
      <dgm:spPr/>
    </dgm:pt>
    <dgm:pt modelId="{29E607E4-FC6F-4FEA-AE11-9C9BA8842322}" type="pres">
      <dgm:prSet presAssocID="{712F9203-2333-4067-92BF-6C64B4778083}" presName="hierChild4" presStyleCnt="0"/>
      <dgm:spPr/>
    </dgm:pt>
    <dgm:pt modelId="{A9F8A877-D0F6-49B0-B6C3-1DBCB1E0E64A}" type="pres">
      <dgm:prSet presAssocID="{712F9203-2333-4067-92BF-6C64B4778083}" presName="hierChild5" presStyleCnt="0"/>
      <dgm:spPr/>
    </dgm:pt>
    <dgm:pt modelId="{9E207B99-1A8C-43C6-B70C-CECC9E0E7DAE}" type="pres">
      <dgm:prSet presAssocID="{10AE26DD-C5F5-4B0F-AC79-A4F6BC80F650}" presName="hierChild3" presStyleCnt="0"/>
      <dgm:spPr/>
    </dgm:pt>
  </dgm:ptLst>
  <dgm:cxnLst>
    <dgm:cxn modelId="{975F071C-C2B2-44A1-8FEC-437AFF4125B0}" type="presOf" srcId="{10AE26DD-C5F5-4B0F-AC79-A4F6BC80F650}" destId="{F38BEC72-7CE4-4AEE-85FD-782F27492475}" srcOrd="1" destOrd="0" presId="urn:microsoft.com/office/officeart/2005/8/layout/orgChart1"/>
    <dgm:cxn modelId="{24935D55-7038-43B8-9E40-A3DB17498122}" srcId="{10AE26DD-C5F5-4B0F-AC79-A4F6BC80F650}" destId="{712F9203-2333-4067-92BF-6C64B4778083}" srcOrd="1" destOrd="0" parTransId="{03FD653B-21D1-4F03-B731-6FAF1841DA89}" sibTransId="{D5AC08BE-0CBD-4EC9-BE77-2E0A75829B28}"/>
    <dgm:cxn modelId="{D091B94C-49BC-49D3-A4D7-0FE22B5980BF}" type="presOf" srcId="{51369049-C102-414F-9922-BD07BBC5B0C1}" destId="{22CE5630-207C-45CD-9934-9D5C916B7849}" srcOrd="1" destOrd="0" presId="urn:microsoft.com/office/officeart/2005/8/layout/orgChart1"/>
    <dgm:cxn modelId="{61BD268A-3D6C-45F7-AEBE-A1A4DE59AB64}" type="presOf" srcId="{712F9203-2333-4067-92BF-6C64B4778083}" destId="{3A3E83F4-2DD4-49A8-B203-FA064786CB78}" srcOrd="0" destOrd="0" presId="urn:microsoft.com/office/officeart/2005/8/layout/orgChart1"/>
    <dgm:cxn modelId="{F67AAFDE-4146-47F2-B7A5-7E388A6F8E3D}" type="presOf" srcId="{10AE26DD-C5F5-4B0F-AC79-A4F6BC80F650}" destId="{1A1E1D4E-7EF5-4FB1-86F2-480FF8EC2663}" srcOrd="0" destOrd="0" presId="urn:microsoft.com/office/officeart/2005/8/layout/orgChart1"/>
    <dgm:cxn modelId="{1725A1F7-C528-49BE-853E-DF46E4CBC37D}" type="presOf" srcId="{51369049-C102-414F-9922-BD07BBC5B0C1}" destId="{7048F798-5DA2-483E-BF92-96229294D3CC}" srcOrd="0" destOrd="0" presId="urn:microsoft.com/office/officeart/2005/8/layout/orgChart1"/>
    <dgm:cxn modelId="{A7FCFF8C-834B-4AAF-BBCE-0A2F8E94BE99}" type="presOf" srcId="{4ABE5AE1-5883-4E90-8BBC-CC71374C9198}" destId="{406D70E1-9785-4F0A-83B5-2F5B75DF8793}" srcOrd="0" destOrd="0" presId="urn:microsoft.com/office/officeart/2005/8/layout/orgChart1"/>
    <dgm:cxn modelId="{FD2F27E3-5A87-42AF-83D1-AE3C911D5A4B}" type="presOf" srcId="{712F9203-2333-4067-92BF-6C64B4778083}" destId="{5D3CAFF2-EC31-4441-A0F6-98E25CABBADC}" srcOrd="1" destOrd="0" presId="urn:microsoft.com/office/officeart/2005/8/layout/orgChart1"/>
    <dgm:cxn modelId="{085EB3FE-4A73-4BAB-B831-0C09431FB107}" type="presOf" srcId="{03FD653B-21D1-4F03-B731-6FAF1841DA89}" destId="{76356FBB-4DD5-4E4E-8563-3E3BE6ACF0F6}" srcOrd="0" destOrd="0" presId="urn:microsoft.com/office/officeart/2005/8/layout/orgChart1"/>
    <dgm:cxn modelId="{83640EC7-5840-4FA5-9037-E525E135AF0F}" srcId="{10AE26DD-C5F5-4B0F-AC79-A4F6BC80F650}" destId="{51369049-C102-414F-9922-BD07BBC5B0C1}" srcOrd="0" destOrd="0" parTransId="{4ABE5AE1-5883-4E90-8BBC-CC71374C9198}" sibTransId="{B354DC94-CB49-4918-A06C-1B859BBB7FE1}"/>
    <dgm:cxn modelId="{741B8D2B-FFE3-47D5-B835-537ADB1F1793}" srcId="{FB07C11D-6FEB-455C-AA01-4E0D10F757EE}" destId="{10AE26DD-C5F5-4B0F-AC79-A4F6BC80F650}" srcOrd="0" destOrd="0" parTransId="{AF0690D1-0815-41A3-8D6A-30299F0B0541}" sibTransId="{1EA95844-0E78-4D62-AAE6-853CE8EEA84B}"/>
    <dgm:cxn modelId="{ACB5E9BE-5B06-4951-BE0F-D2C96EEFA633}" type="presOf" srcId="{FB07C11D-6FEB-455C-AA01-4E0D10F757EE}" destId="{E8CC71A7-3A7A-48E1-B5DB-67331D980538}" srcOrd="0" destOrd="0" presId="urn:microsoft.com/office/officeart/2005/8/layout/orgChart1"/>
    <dgm:cxn modelId="{19E2F20B-A875-469E-8BF3-E5A786A7041A}" type="presParOf" srcId="{E8CC71A7-3A7A-48E1-B5DB-67331D980538}" destId="{5B2A35AC-D7C8-4CB8-BD98-C705E1E6CFA1}" srcOrd="0" destOrd="0" presId="urn:microsoft.com/office/officeart/2005/8/layout/orgChart1"/>
    <dgm:cxn modelId="{DBC0B84B-6773-4EBC-9AAA-FBAFFE7FF1F3}" type="presParOf" srcId="{5B2A35AC-D7C8-4CB8-BD98-C705E1E6CFA1}" destId="{D00DD01E-840A-4C49-934E-96EF5D94B6D1}" srcOrd="0" destOrd="0" presId="urn:microsoft.com/office/officeart/2005/8/layout/orgChart1"/>
    <dgm:cxn modelId="{FD8A15D4-41C4-4048-8D10-FBD3E6D2F48C}" type="presParOf" srcId="{D00DD01E-840A-4C49-934E-96EF5D94B6D1}" destId="{1A1E1D4E-7EF5-4FB1-86F2-480FF8EC2663}" srcOrd="0" destOrd="0" presId="urn:microsoft.com/office/officeart/2005/8/layout/orgChart1"/>
    <dgm:cxn modelId="{113BE844-9849-434C-96C4-6FF2D166949A}" type="presParOf" srcId="{D00DD01E-840A-4C49-934E-96EF5D94B6D1}" destId="{F38BEC72-7CE4-4AEE-85FD-782F27492475}" srcOrd="1" destOrd="0" presId="urn:microsoft.com/office/officeart/2005/8/layout/orgChart1"/>
    <dgm:cxn modelId="{96E4F53C-899F-47D6-9B9B-F04D243165FB}" type="presParOf" srcId="{5B2A35AC-D7C8-4CB8-BD98-C705E1E6CFA1}" destId="{35CF9806-97A4-432A-9599-73BAC57AD4F9}" srcOrd="1" destOrd="0" presId="urn:microsoft.com/office/officeart/2005/8/layout/orgChart1"/>
    <dgm:cxn modelId="{F20CBC74-09CB-492B-8630-F7250FD2DBC6}" type="presParOf" srcId="{35CF9806-97A4-432A-9599-73BAC57AD4F9}" destId="{406D70E1-9785-4F0A-83B5-2F5B75DF8793}" srcOrd="0" destOrd="0" presId="urn:microsoft.com/office/officeart/2005/8/layout/orgChart1"/>
    <dgm:cxn modelId="{36A52D06-6E7C-487E-AF33-AFBBE27B97F6}" type="presParOf" srcId="{35CF9806-97A4-432A-9599-73BAC57AD4F9}" destId="{180543AD-3D86-41DB-8B63-A179F48892E9}" srcOrd="1" destOrd="0" presId="urn:microsoft.com/office/officeart/2005/8/layout/orgChart1"/>
    <dgm:cxn modelId="{D46B7E8C-773D-4F1A-94C5-BA8A26EBC2FE}" type="presParOf" srcId="{180543AD-3D86-41DB-8B63-A179F48892E9}" destId="{A4E442E3-6BDC-4712-844D-55AC5EEE1EC0}" srcOrd="0" destOrd="0" presId="urn:microsoft.com/office/officeart/2005/8/layout/orgChart1"/>
    <dgm:cxn modelId="{3CFC7E03-8B82-4510-8FCF-E7AC58DA0FCE}" type="presParOf" srcId="{A4E442E3-6BDC-4712-844D-55AC5EEE1EC0}" destId="{7048F798-5DA2-483E-BF92-96229294D3CC}" srcOrd="0" destOrd="0" presId="urn:microsoft.com/office/officeart/2005/8/layout/orgChart1"/>
    <dgm:cxn modelId="{AFB62EF9-A8B2-410D-910F-AF4A45CAD845}" type="presParOf" srcId="{A4E442E3-6BDC-4712-844D-55AC5EEE1EC0}" destId="{22CE5630-207C-45CD-9934-9D5C916B7849}" srcOrd="1" destOrd="0" presId="urn:microsoft.com/office/officeart/2005/8/layout/orgChart1"/>
    <dgm:cxn modelId="{44A9E822-6142-46D9-8088-43E7DECC4FBB}" type="presParOf" srcId="{180543AD-3D86-41DB-8B63-A179F48892E9}" destId="{1E339D0C-789B-4BE1-AD9D-C3D75F87E53E}" srcOrd="1" destOrd="0" presId="urn:microsoft.com/office/officeart/2005/8/layout/orgChart1"/>
    <dgm:cxn modelId="{293A4899-D467-4782-9B54-41CC28CE1877}" type="presParOf" srcId="{180543AD-3D86-41DB-8B63-A179F48892E9}" destId="{01A73051-794B-435B-AE96-76906581FE27}" srcOrd="2" destOrd="0" presId="urn:microsoft.com/office/officeart/2005/8/layout/orgChart1"/>
    <dgm:cxn modelId="{501F4948-1BF2-4C4B-BB8C-B8B0E9D62B05}" type="presParOf" srcId="{35CF9806-97A4-432A-9599-73BAC57AD4F9}" destId="{76356FBB-4DD5-4E4E-8563-3E3BE6ACF0F6}" srcOrd="2" destOrd="0" presId="urn:microsoft.com/office/officeart/2005/8/layout/orgChart1"/>
    <dgm:cxn modelId="{440011C2-18EC-4043-810C-ED28F7060BC0}" type="presParOf" srcId="{35CF9806-97A4-432A-9599-73BAC57AD4F9}" destId="{76A16B67-DB2F-405A-9D61-90DFD0F8E948}" srcOrd="3" destOrd="0" presId="urn:microsoft.com/office/officeart/2005/8/layout/orgChart1"/>
    <dgm:cxn modelId="{8926DD3B-B793-4DA7-A4BD-99B05CBB6170}" type="presParOf" srcId="{76A16B67-DB2F-405A-9D61-90DFD0F8E948}" destId="{853D0E97-B234-4C0B-820F-250CE1B60454}" srcOrd="0" destOrd="0" presId="urn:microsoft.com/office/officeart/2005/8/layout/orgChart1"/>
    <dgm:cxn modelId="{6BB9F290-6D7A-4440-878A-326C8062E524}" type="presParOf" srcId="{853D0E97-B234-4C0B-820F-250CE1B60454}" destId="{3A3E83F4-2DD4-49A8-B203-FA064786CB78}" srcOrd="0" destOrd="0" presId="urn:microsoft.com/office/officeart/2005/8/layout/orgChart1"/>
    <dgm:cxn modelId="{66ABBFE8-E7B6-43FC-8EF9-80EF99C92F3B}" type="presParOf" srcId="{853D0E97-B234-4C0B-820F-250CE1B60454}" destId="{5D3CAFF2-EC31-4441-A0F6-98E25CABBADC}" srcOrd="1" destOrd="0" presId="urn:microsoft.com/office/officeart/2005/8/layout/orgChart1"/>
    <dgm:cxn modelId="{6F3EBA85-5E35-4AED-BA11-6FE86EF7AF2F}" type="presParOf" srcId="{76A16B67-DB2F-405A-9D61-90DFD0F8E948}" destId="{29E607E4-FC6F-4FEA-AE11-9C9BA8842322}" srcOrd="1" destOrd="0" presId="urn:microsoft.com/office/officeart/2005/8/layout/orgChart1"/>
    <dgm:cxn modelId="{EB4A3C3E-3307-4430-9D19-F276F0178441}" type="presParOf" srcId="{76A16B67-DB2F-405A-9D61-90DFD0F8E948}" destId="{A9F8A877-D0F6-49B0-B6C3-1DBCB1E0E64A}" srcOrd="2" destOrd="0" presId="urn:microsoft.com/office/officeart/2005/8/layout/orgChart1"/>
    <dgm:cxn modelId="{BBA2E54E-75D5-4E23-995E-B8B6E9C38AB6}" type="presParOf" srcId="{5B2A35AC-D7C8-4CB8-BD98-C705E1E6CFA1}" destId="{9E207B99-1A8C-43C6-B70C-CECC9E0E7DA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356FBB-4DD5-4E4E-8563-3E3BE6ACF0F6}">
      <dsp:nvSpPr>
        <dsp:cNvPr id="0" name=""/>
        <dsp:cNvSpPr/>
      </dsp:nvSpPr>
      <dsp:spPr>
        <a:xfrm>
          <a:off x="3847710" y="742315"/>
          <a:ext cx="2025417" cy="9916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7732"/>
              </a:lnTo>
              <a:lnTo>
                <a:pt x="2025417" y="337732"/>
              </a:lnTo>
              <a:lnTo>
                <a:pt x="2025417" y="991645"/>
              </a:lnTo>
            </a:path>
          </a:pathLst>
        </a:custGeom>
        <a:noFill/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6D70E1-9785-4F0A-83B5-2F5B75DF8793}">
      <dsp:nvSpPr>
        <dsp:cNvPr id="0" name=""/>
        <dsp:cNvSpPr/>
      </dsp:nvSpPr>
      <dsp:spPr>
        <a:xfrm>
          <a:off x="1709445" y="742315"/>
          <a:ext cx="2138264" cy="991645"/>
        </a:xfrm>
        <a:custGeom>
          <a:avLst/>
          <a:gdLst/>
          <a:ahLst/>
          <a:cxnLst/>
          <a:rect l="0" t="0" r="0" b="0"/>
          <a:pathLst>
            <a:path>
              <a:moveTo>
                <a:pt x="2138264" y="0"/>
              </a:moveTo>
              <a:lnTo>
                <a:pt x="2138264" y="337732"/>
              </a:lnTo>
              <a:lnTo>
                <a:pt x="0" y="337732"/>
              </a:lnTo>
              <a:lnTo>
                <a:pt x="0" y="991645"/>
              </a:lnTo>
            </a:path>
          </a:pathLst>
        </a:custGeom>
        <a:noFill/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A1E1D4E-7EF5-4FB1-86F2-480FF8EC2663}">
      <dsp:nvSpPr>
        <dsp:cNvPr id="0" name=""/>
        <dsp:cNvSpPr/>
      </dsp:nvSpPr>
      <dsp:spPr>
        <a:xfrm>
          <a:off x="782664" y="0"/>
          <a:ext cx="6130091" cy="74231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натуральные числа</a:t>
          </a:r>
          <a:endParaRPr lang="ru-RU" sz="4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782664" y="0"/>
        <a:ext cx="6130091" cy="742315"/>
      </dsp:txXfrm>
    </dsp:sp>
    <dsp:sp modelId="{7048F798-5DA2-483E-BF92-96229294D3CC}">
      <dsp:nvSpPr>
        <dsp:cNvPr id="0" name=""/>
        <dsp:cNvSpPr/>
      </dsp:nvSpPr>
      <dsp:spPr>
        <a:xfrm>
          <a:off x="152603" y="1733961"/>
          <a:ext cx="3113684" cy="86425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ПРОСТЫЕ</a:t>
          </a:r>
          <a:endParaRPr lang="ru-RU" sz="4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52603" y="1733961"/>
        <a:ext cx="3113684" cy="864254"/>
      </dsp:txXfrm>
    </dsp:sp>
    <dsp:sp modelId="{3A3E83F4-2DD4-49A8-B203-FA064786CB78}">
      <dsp:nvSpPr>
        <dsp:cNvPr id="0" name=""/>
        <dsp:cNvSpPr/>
      </dsp:nvSpPr>
      <dsp:spPr>
        <a:xfrm>
          <a:off x="4315351" y="1733961"/>
          <a:ext cx="3115552" cy="898445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u="none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СОСТАВНЫЕ</a:t>
          </a:r>
          <a:endParaRPr lang="ru-RU" sz="3600" b="1" u="none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315351" y="1733961"/>
        <a:ext cx="3115552" cy="89844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.gi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gif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gif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324544" y="1700808"/>
            <a:ext cx="9361040" cy="1793167"/>
          </a:xfrm>
        </p:spPr>
        <p:txBody>
          <a:bodyPr/>
          <a:lstStyle/>
          <a:p>
            <a:pPr algn="ctr"/>
            <a:r>
              <a:rPr lang="ru-RU" sz="6600" dirty="0" smtClean="0">
                <a:solidFill>
                  <a:srgbClr val="FF0000"/>
                </a:solidFill>
              </a:rPr>
              <a:t>ВЗАИМНО ПРОСТЫЕ ЧИСЛА</a:t>
            </a:r>
            <a:endParaRPr lang="ru-RU" sz="6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6915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764704"/>
            <a:ext cx="8424936" cy="2554545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rgbClr val="0000FF"/>
                </a:solidFill>
              </a:rPr>
              <a:t>Если число делится на каждое из взаимно простых чисел, то оно делится и на их произведение.</a:t>
            </a:r>
            <a:endParaRPr lang="ru-RU" sz="4000" b="1" i="1" dirty="0">
              <a:solidFill>
                <a:srgbClr val="0000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536" y="3789040"/>
            <a:ext cx="84969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r>
              <a:rPr lang="ru-RU" sz="4400" dirty="0" smtClean="0"/>
              <a:t> и </a:t>
            </a:r>
            <a:r>
              <a:rPr lang="ru-RU" sz="4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 </a:t>
            </a:r>
            <a:r>
              <a:rPr lang="ru-RU" sz="4400" dirty="0" smtClean="0"/>
              <a:t>– взаимно простые числа</a:t>
            </a:r>
            <a:endParaRPr lang="ru-RU" sz="4400" dirty="0"/>
          </a:p>
        </p:txBody>
      </p:sp>
      <p:sp>
        <p:nvSpPr>
          <p:cNvPr id="4" name="TextBox 3"/>
          <p:cNvSpPr txBox="1"/>
          <p:nvPr/>
        </p:nvSpPr>
        <p:spPr>
          <a:xfrm>
            <a:off x="255146" y="4710881"/>
            <a:ext cx="84969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90:5=18</a:t>
            </a:r>
            <a:r>
              <a:rPr lang="ru-RU" sz="4400" dirty="0" smtClean="0"/>
              <a:t> и </a:t>
            </a:r>
            <a:r>
              <a:rPr lang="ru-RU" sz="4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90:6=15 </a:t>
            </a:r>
            <a:endParaRPr lang="ru-RU" sz="4400" dirty="0"/>
          </a:p>
        </p:txBody>
      </p:sp>
      <p:sp>
        <p:nvSpPr>
          <p:cNvPr id="5" name="TextBox 4"/>
          <p:cNvSpPr txBox="1"/>
          <p:nvPr/>
        </p:nvSpPr>
        <p:spPr>
          <a:xfrm>
            <a:off x="407546" y="5632722"/>
            <a:ext cx="84969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90:(5·6)=90:30=3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041656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764704"/>
            <a:ext cx="8424936" cy="3170099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4000" b="1" u="sng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Признак делимости на 6</a:t>
            </a:r>
          </a:p>
          <a:p>
            <a:r>
              <a:rPr lang="ru-RU" sz="4000" b="1" i="1" dirty="0" smtClean="0">
                <a:solidFill>
                  <a:srgbClr val="0000FF"/>
                </a:solidFill>
              </a:rPr>
              <a:t>На 6 делятся те и только те числа, которые заканчиваются чётной цифрой и имеют сумму цифр, кратную 3.</a:t>
            </a:r>
            <a:endParaRPr lang="ru-RU" sz="4000" b="1" i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1599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79205359"/>
              </p:ext>
            </p:extLst>
          </p:nvPr>
        </p:nvGraphicFramePr>
        <p:xfrm>
          <a:off x="899592" y="116632"/>
          <a:ext cx="7848872" cy="2952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670" y="2983885"/>
            <a:ext cx="913632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Blip>
                <a:blip r:embed="rId7"/>
              </a:buBlip>
            </a:pPr>
            <a:r>
              <a:rPr lang="ru-RU" sz="3600" b="1" i="1" dirty="0" smtClean="0"/>
              <a:t>Натуральные числа, имеющие только два делителя, называют </a:t>
            </a:r>
            <a:r>
              <a:rPr lang="ru-RU" sz="3600" b="1" i="1" dirty="0" smtClean="0">
                <a:solidFill>
                  <a:srgbClr val="FF0000"/>
                </a:solidFill>
              </a:rPr>
              <a:t>простыми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5362" y="4890611"/>
            <a:ext cx="913632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Blip>
                <a:blip r:embed="rId7"/>
              </a:buBlip>
            </a:pPr>
            <a:r>
              <a:rPr lang="ru-RU" sz="3600" b="1" i="1" dirty="0" smtClean="0"/>
              <a:t>Натуральные числа, имеющие более двух делителей, называют </a:t>
            </a:r>
            <a:r>
              <a:rPr lang="ru-RU" sz="3600" b="1" i="1" dirty="0" smtClean="0">
                <a:solidFill>
                  <a:srgbClr val="FF0000"/>
                </a:solidFill>
              </a:rPr>
              <a:t>составными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1675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97643" y="0"/>
            <a:ext cx="67687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СОКРАТИТЕ ДРОБИ</a:t>
            </a:r>
            <a:endParaRPr lang="ru-RU" sz="48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/>
              <p:cNvSpPr txBox="1"/>
              <p:nvPr/>
            </p:nvSpPr>
            <p:spPr>
              <a:xfrm>
                <a:off x="0" y="980728"/>
                <a:ext cx="1872208" cy="16704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54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54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𝟏𝟓</m:t>
                          </m:r>
                        </m:num>
                        <m:den>
                          <m:r>
                            <a:rPr lang="ru-RU" sz="54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𝟐𝟓</m:t>
                          </m:r>
                        </m:den>
                      </m:f>
                      <m:r>
                        <a:rPr lang="ru-RU" sz="54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ru-RU" sz="54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980728"/>
                <a:ext cx="1872208" cy="1670457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5958586" y="1016344"/>
                <a:ext cx="1872208" cy="16704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5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5400" b="1" i="1" smtClean="0">
                              <a:latin typeface="Cambria Math"/>
                            </a:rPr>
                            <m:t>𝟏𝟖</m:t>
                          </m:r>
                        </m:num>
                        <m:den>
                          <m:r>
                            <a:rPr lang="ru-RU" sz="5400" b="1" i="1" smtClean="0">
                              <a:latin typeface="Cambria Math"/>
                            </a:rPr>
                            <m:t>𝟐𝟒</m:t>
                          </m:r>
                        </m:den>
                      </m:f>
                      <m:r>
                        <a:rPr lang="ru-RU" sz="5400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ru-RU" sz="5400" b="1" dirty="0"/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8586" y="1016344"/>
                <a:ext cx="1872208" cy="167045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2987824" y="1003042"/>
                <a:ext cx="1872208" cy="16481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5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5400" b="1" i="1" smtClean="0">
                              <a:latin typeface="Cambria Math"/>
                            </a:rPr>
                            <m:t>𝟏𝟒</m:t>
                          </m:r>
                        </m:num>
                        <m:den>
                          <m:r>
                            <a:rPr lang="ru-RU" sz="5400" b="1" i="1" smtClean="0">
                              <a:latin typeface="Cambria Math"/>
                            </a:rPr>
                            <m:t>𝟒𝟗</m:t>
                          </m:r>
                        </m:den>
                      </m:f>
                      <m:r>
                        <a:rPr lang="ru-RU" sz="5400" b="1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ru-RU" sz="5400" b="1" dirty="0"/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7824" y="1003042"/>
                <a:ext cx="1872208" cy="164814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1115616" y="997591"/>
                <a:ext cx="1872208" cy="16535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5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5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ru-RU" sz="5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ru-RU" sz="5400" b="1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5616" y="997591"/>
                <a:ext cx="1872208" cy="1653594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7020272" y="1016344"/>
                <a:ext cx="1872208" cy="16535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5400" b="1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5400" b="1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ru-RU" sz="5400" b="1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ru-RU" sz="5400" b="1" dirty="0"/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20272" y="1016344"/>
                <a:ext cx="1872208" cy="1653594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4070679" y="1016344"/>
                <a:ext cx="1872208" cy="16481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5400" b="1" i="1" smtClean="0">
                              <a:solidFill>
                                <a:srgbClr val="008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5400" b="1" i="1" smtClean="0">
                              <a:solidFill>
                                <a:srgbClr val="008000"/>
                              </a:solidFill>
                              <a:latin typeface="Cambria Math"/>
                            </a:rPr>
                            <m:t>𝟐</m:t>
                          </m:r>
                        </m:num>
                        <m:den>
                          <m:r>
                            <a:rPr lang="ru-RU" sz="5400" b="1" i="1" smtClean="0">
                              <a:solidFill>
                                <a:srgbClr val="008000"/>
                              </a:solidFill>
                              <a:latin typeface="Cambria Math"/>
                            </a:rPr>
                            <m:t>𝟕</m:t>
                          </m:r>
                        </m:den>
                      </m:f>
                    </m:oMath>
                  </m:oMathPara>
                </a14:m>
                <a:endParaRPr lang="ru-RU" sz="5400" b="1" dirty="0"/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0679" y="1016344"/>
                <a:ext cx="1872208" cy="1648143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0" y="2852936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u="sng" dirty="0" smtClean="0">
                <a:solidFill>
                  <a:srgbClr val="002060"/>
                </a:solidFill>
              </a:rPr>
              <a:t>ЗАПИСАТЬ ОБЩИЕ ДЕЛИТЕЛИ ЧИСЕЛ</a:t>
            </a:r>
            <a:endParaRPr lang="ru-RU" sz="4800" b="1" u="sng" dirty="0">
              <a:solidFill>
                <a:srgbClr val="00206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-42517" y="4299193"/>
            <a:ext cx="2880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и 5:</a:t>
            </a:r>
            <a:endParaRPr lang="ru-RU" sz="4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-42517" y="5137564"/>
            <a:ext cx="2880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sz="48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7:</a:t>
            </a:r>
            <a:endParaRPr lang="ru-RU" sz="4800" b="1" dirty="0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-18256" y="5919348"/>
            <a:ext cx="2880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и 4:</a:t>
            </a:r>
            <a:endParaRPr lang="ru-RU" sz="48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872208" y="4206860"/>
            <a:ext cx="5040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sz="5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872208" y="4996018"/>
            <a:ext cx="5040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sz="5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07054" y="5873181"/>
            <a:ext cx="5040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sz="5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73339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84666"/>
            <a:ext cx="914399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Blip>
                <a:blip r:embed="rId2"/>
              </a:buBlip>
            </a:pPr>
            <a:r>
              <a:rPr lang="ru-RU" sz="4000" dirty="0" smtClean="0"/>
              <a:t>Поскольку общий делитель единственный, то он же является и наибольшим общим делителем.</a:t>
            </a:r>
            <a:endParaRPr lang="ru-RU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107504" y="2099861"/>
            <a:ext cx="37444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НОД(3;5)=1</a:t>
            </a:r>
            <a:endParaRPr lang="ru-RU" sz="4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3968" y="2123658"/>
            <a:ext cx="37444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НОД(2;7)=1</a:t>
            </a:r>
            <a:endParaRPr lang="ru-RU" sz="4800" b="1" dirty="0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87677" y="3145497"/>
            <a:ext cx="37444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НОД(3;4)=1</a:t>
            </a:r>
            <a:endParaRPr lang="ru-RU" sz="48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7504" y="4149080"/>
            <a:ext cx="8784976" cy="2123658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4400" b="1" i="1" dirty="0" smtClean="0">
                <a:solidFill>
                  <a:srgbClr val="0000FF"/>
                </a:solidFill>
              </a:rPr>
              <a:t>Два числа, наибольший общий делитель которых равен </a:t>
            </a:r>
            <a:r>
              <a:rPr lang="ru-RU" sz="4400" b="1" i="1" dirty="0" smtClean="0">
                <a:solidFill>
                  <a:srgbClr val="008000"/>
                </a:solidFill>
              </a:rPr>
              <a:t>1</a:t>
            </a:r>
            <a:r>
              <a:rPr lang="ru-RU" sz="4400" b="1" i="1" dirty="0" smtClean="0">
                <a:solidFill>
                  <a:srgbClr val="0000FF"/>
                </a:solidFill>
              </a:rPr>
              <a:t>, называют </a:t>
            </a:r>
            <a:r>
              <a:rPr lang="ru-RU" sz="4400" b="1" i="1" dirty="0" smtClean="0">
                <a:solidFill>
                  <a:srgbClr val="FF0066"/>
                </a:solidFill>
              </a:rPr>
              <a:t>взаимно простыми</a:t>
            </a:r>
            <a:endParaRPr lang="ru-RU" sz="4400" b="1" i="1" dirty="0">
              <a:solidFill>
                <a:srgbClr val="FF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5924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РАЗЛОЖИТЕ НА ПРОСТЫЕ МНОЖИТЕЛИ ЧИСЛА</a:t>
            </a:r>
            <a:endParaRPr lang="ru-RU" sz="36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1204831"/>
            <a:ext cx="19442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4800" b="1" dirty="0" smtClean="0">
                <a:solidFill>
                  <a:srgbClr val="FF0000"/>
                </a:solidFill>
              </a:rPr>
              <a:t>540</a:t>
            </a:r>
            <a:endParaRPr lang="ru-RU" sz="4800" b="1" dirty="0">
              <a:solidFill>
                <a:srgbClr val="FF0000"/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1944216" y="1218312"/>
            <a:ext cx="125047" cy="3871883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936565" y="1244134"/>
            <a:ext cx="12794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/>
              <a:t>2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0869" y="1703979"/>
            <a:ext cx="19558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4800" b="1" dirty="0" smtClean="0"/>
              <a:t>270</a:t>
            </a:r>
            <a:endParaRPr lang="ru-RU" sz="4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974609" y="1825237"/>
            <a:ext cx="5469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/>
              <a:t>2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1870" y="2308133"/>
            <a:ext cx="189117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4800" b="1" dirty="0" smtClean="0"/>
              <a:t>135</a:t>
            </a:r>
            <a:endParaRPr lang="ru-RU" sz="48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936565" y="2308133"/>
            <a:ext cx="5469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/>
              <a:t>3</a:t>
            </a:r>
            <a:endParaRPr lang="ru-RU" sz="48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09402" y="2864574"/>
            <a:ext cx="15652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4800" b="1" dirty="0" smtClean="0"/>
              <a:t>45</a:t>
            </a:r>
            <a:endParaRPr lang="ru-RU" sz="48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1983047" y="2881514"/>
            <a:ext cx="5469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/>
              <a:t>3</a:t>
            </a:r>
            <a:endParaRPr lang="ru-RU" sz="48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390433" y="3406638"/>
            <a:ext cx="15841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4800" b="1" dirty="0" smtClean="0"/>
              <a:t>15</a:t>
            </a:r>
            <a:endParaRPr lang="ru-RU" sz="48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006739" y="3406637"/>
            <a:ext cx="5469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/>
              <a:t>3</a:t>
            </a:r>
            <a:endParaRPr lang="ru-RU" sz="48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762403" y="3929482"/>
            <a:ext cx="12431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4800" b="1" dirty="0" smtClean="0">
                <a:solidFill>
                  <a:srgbClr val="FF0066"/>
                </a:solidFill>
              </a:rPr>
              <a:t>5</a:t>
            </a:r>
            <a:endParaRPr lang="ru-RU" sz="4800" b="1" dirty="0">
              <a:solidFill>
                <a:srgbClr val="FF0066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057608" y="3893494"/>
            <a:ext cx="5004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/>
              <a:t>5</a:t>
            </a:r>
            <a:endParaRPr lang="ru-RU" sz="48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3685990" y="1209333"/>
            <a:ext cx="19442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4800" b="1" dirty="0" smtClean="0">
                <a:solidFill>
                  <a:srgbClr val="0000FF"/>
                </a:solidFill>
              </a:rPr>
              <a:t>2520</a:t>
            </a:r>
            <a:endParaRPr lang="ru-RU" sz="4800" b="1" dirty="0">
              <a:solidFill>
                <a:srgbClr val="0000FF"/>
              </a:solidFill>
            </a:endParaRP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5630206" y="1286586"/>
            <a:ext cx="150571" cy="4240103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532883" y="1216799"/>
            <a:ext cx="12794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/>
              <a:t>2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685990" y="1816097"/>
            <a:ext cx="19558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4800" b="1" dirty="0" smtClean="0"/>
              <a:t>1260</a:t>
            </a:r>
            <a:endParaRPr lang="ru-RU" sz="48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5567907" y="1809271"/>
            <a:ext cx="12794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/>
              <a:t>2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749621" y="2298330"/>
            <a:ext cx="19558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4800" b="1" dirty="0" smtClean="0"/>
              <a:t>630</a:t>
            </a:r>
            <a:endParaRPr lang="ru-RU" sz="48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5628190" y="2323256"/>
            <a:ext cx="12794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/>
              <a:t>2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426083" y="2850109"/>
            <a:ext cx="12794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/>
              <a:t>315</a:t>
            </a:r>
            <a:endParaRPr lang="ru-RU" sz="48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5699292" y="2881514"/>
            <a:ext cx="12794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/>
              <a:t>3</a:t>
            </a:r>
            <a:endParaRPr lang="ru-RU" sz="48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4501369" y="3415284"/>
            <a:ext cx="12794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/>
              <a:t>105</a:t>
            </a:r>
            <a:endParaRPr lang="ru-RU" sz="48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5699292" y="3415284"/>
            <a:ext cx="12794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/>
              <a:t>3</a:t>
            </a:r>
            <a:endParaRPr lang="ru-RU" sz="48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4871119" y="3907577"/>
            <a:ext cx="12794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/>
              <a:t>35</a:t>
            </a:r>
            <a:endParaRPr lang="ru-RU" sz="48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5780777" y="3935514"/>
            <a:ext cx="12794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/>
              <a:t>5</a:t>
            </a:r>
            <a:endParaRPr lang="ru-RU" sz="48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5292080" y="4433072"/>
            <a:ext cx="12794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FF0066"/>
                </a:solidFill>
              </a:rPr>
              <a:t>7</a:t>
            </a:r>
            <a:endParaRPr lang="ru-RU" sz="4800" b="1" dirty="0">
              <a:solidFill>
                <a:srgbClr val="FF0066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780777" y="4446268"/>
            <a:ext cx="12794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/>
              <a:t>7</a:t>
            </a:r>
            <a:endParaRPr lang="ru-RU" sz="48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3" name="TextBox 32"/>
              <p:cNvSpPr txBox="1"/>
              <p:nvPr/>
            </p:nvSpPr>
            <p:spPr>
              <a:xfrm>
                <a:off x="31699" y="5090195"/>
                <a:ext cx="4903589" cy="9420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5400" b="1" dirty="0" smtClean="0">
                    <a:solidFill>
                      <a:srgbClr val="FF0000"/>
                    </a:solidFill>
                  </a:rPr>
                  <a:t>540=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54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ru-RU" sz="54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𝟐</m:t>
                        </m:r>
                      </m:e>
                      <m:sup>
                        <m:r>
                          <a:rPr lang="ru-RU" sz="54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𝟐</m:t>
                        </m:r>
                      </m:sup>
                    </m:sSup>
                    <m:r>
                      <a:rPr lang="ru-RU" sz="54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∙</m:t>
                    </m:r>
                    <m:sSup>
                      <m:sSupPr>
                        <m:ctrlPr>
                          <a:rPr lang="ru-RU" sz="54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ru-RU" sz="54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𝟑</m:t>
                        </m:r>
                      </m:e>
                      <m:sup>
                        <m:r>
                          <a:rPr lang="ru-RU" sz="54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𝟑</m:t>
                        </m:r>
                      </m:sup>
                    </m:sSup>
                    <m:r>
                      <a:rPr lang="ru-RU" sz="54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∙</m:t>
                    </m:r>
                    <m:r>
                      <a:rPr lang="ru-RU" sz="54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𝟓</m:t>
                    </m:r>
                  </m:oMath>
                </a14:m>
                <a:endParaRPr lang="ru-RU" sz="54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699" y="5090195"/>
                <a:ext cx="4903589" cy="942053"/>
              </a:xfrm>
              <a:prstGeom prst="rect">
                <a:avLst/>
              </a:prstGeom>
              <a:blipFill rotWithShape="1">
                <a:blip r:embed="rId2"/>
                <a:stretch>
                  <a:fillRect l="-6584" t="-16129" b="-3806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4" name="TextBox 33"/>
              <p:cNvSpPr txBox="1"/>
              <p:nvPr/>
            </p:nvSpPr>
            <p:spPr>
              <a:xfrm>
                <a:off x="3205985" y="5902476"/>
                <a:ext cx="6713868" cy="9420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5400" b="1" dirty="0" smtClean="0">
                    <a:solidFill>
                      <a:srgbClr val="0000FF"/>
                    </a:solidFill>
                  </a:rPr>
                  <a:t>2520=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5400" b="1" i="1" smtClean="0">
                            <a:solidFill>
                              <a:srgbClr val="0000FF"/>
                            </a:solidFill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ru-RU" sz="5400" b="1" i="1" smtClean="0">
                            <a:solidFill>
                              <a:srgbClr val="0000FF"/>
                            </a:solidFill>
                            <a:latin typeface="Cambria Math"/>
                            <a:ea typeface="Cambria Math"/>
                          </a:rPr>
                          <m:t>𝟐</m:t>
                        </m:r>
                      </m:e>
                      <m:sup>
                        <m:r>
                          <a:rPr lang="ru-RU" sz="5400" b="1" i="1" smtClean="0">
                            <a:solidFill>
                              <a:srgbClr val="0000FF"/>
                            </a:solidFill>
                            <a:latin typeface="Cambria Math"/>
                            <a:ea typeface="Cambria Math"/>
                          </a:rPr>
                          <m:t>𝟑</m:t>
                        </m:r>
                      </m:sup>
                    </m:sSup>
                    <m:r>
                      <a:rPr lang="ru-RU" sz="5400" b="1" i="1" smtClean="0">
                        <a:solidFill>
                          <a:srgbClr val="0000FF"/>
                        </a:solidFill>
                        <a:latin typeface="Cambria Math"/>
                        <a:ea typeface="Cambria Math"/>
                      </a:rPr>
                      <m:t>∙</m:t>
                    </m:r>
                    <m:sSup>
                      <m:sSupPr>
                        <m:ctrlPr>
                          <a:rPr lang="ru-RU" sz="5400" b="1" i="1" smtClean="0">
                            <a:solidFill>
                              <a:srgbClr val="0000FF"/>
                            </a:solidFill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ru-RU" sz="5400" b="1" i="1" smtClean="0">
                            <a:solidFill>
                              <a:srgbClr val="0000FF"/>
                            </a:solidFill>
                            <a:latin typeface="Cambria Math"/>
                            <a:ea typeface="Cambria Math"/>
                          </a:rPr>
                          <m:t>𝟑</m:t>
                        </m:r>
                      </m:e>
                      <m:sup>
                        <m:r>
                          <a:rPr lang="ru-RU" sz="5400" b="1" i="1" smtClean="0">
                            <a:solidFill>
                              <a:srgbClr val="0000FF"/>
                            </a:solidFill>
                            <a:latin typeface="Cambria Math"/>
                            <a:ea typeface="Cambria Math"/>
                          </a:rPr>
                          <m:t>𝟐</m:t>
                        </m:r>
                      </m:sup>
                    </m:sSup>
                    <m:r>
                      <a:rPr lang="ru-RU" sz="5400" b="1" i="1" smtClean="0">
                        <a:solidFill>
                          <a:srgbClr val="0000FF"/>
                        </a:solidFill>
                        <a:latin typeface="Cambria Math"/>
                        <a:ea typeface="Cambria Math"/>
                      </a:rPr>
                      <m:t>∙</m:t>
                    </m:r>
                    <m:r>
                      <a:rPr lang="ru-RU" sz="5400" b="1" i="1" smtClean="0">
                        <a:solidFill>
                          <a:srgbClr val="0000FF"/>
                        </a:solidFill>
                        <a:latin typeface="Cambria Math"/>
                        <a:ea typeface="Cambria Math"/>
                      </a:rPr>
                      <m:t>𝟓</m:t>
                    </m:r>
                    <m:r>
                      <a:rPr lang="ru-RU" sz="5400" b="1" i="1" smtClean="0">
                        <a:solidFill>
                          <a:srgbClr val="0000FF"/>
                        </a:solidFill>
                        <a:latin typeface="Cambria Math"/>
                        <a:ea typeface="Cambria Math"/>
                      </a:rPr>
                      <m:t>∙</m:t>
                    </m:r>
                    <m:r>
                      <a:rPr lang="ru-RU" sz="5400" b="1" i="1" smtClean="0">
                        <a:solidFill>
                          <a:srgbClr val="0000FF"/>
                        </a:solidFill>
                        <a:latin typeface="Cambria Math"/>
                        <a:ea typeface="Cambria Math"/>
                      </a:rPr>
                      <m:t>𝟕</m:t>
                    </m:r>
                  </m:oMath>
                </a14:m>
                <a:endParaRPr lang="ru-RU" sz="5400" b="1" dirty="0">
                  <a:solidFill>
                    <a:srgbClr val="0000FF"/>
                  </a:solidFill>
                </a:endParaRPr>
              </a:p>
            </p:txBody>
          </p:sp>
        </mc:Choice>
        <mc:Fallback>
          <p:sp>
            <p:nvSpPr>
              <p:cNvPr id="34" name="Text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5985" y="5902476"/>
                <a:ext cx="6713868" cy="942053"/>
              </a:xfrm>
              <a:prstGeom prst="rect">
                <a:avLst/>
              </a:prstGeom>
              <a:blipFill rotWithShape="1">
                <a:blip r:embed="rId3"/>
                <a:stretch>
                  <a:fillRect l="-4905" t="-16129" b="-3806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65281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31699" y="116632"/>
                <a:ext cx="4903589" cy="9420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5400" b="1" dirty="0" smtClean="0">
                    <a:solidFill>
                      <a:srgbClr val="FF0000"/>
                    </a:solidFill>
                  </a:rPr>
                  <a:t>540=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54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ru-RU" sz="54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𝟐</m:t>
                        </m:r>
                      </m:e>
                      <m:sup>
                        <m:r>
                          <a:rPr lang="ru-RU" sz="54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𝟐</m:t>
                        </m:r>
                      </m:sup>
                    </m:sSup>
                    <m:r>
                      <a:rPr lang="ru-RU" sz="54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∙</m:t>
                    </m:r>
                    <m:sSup>
                      <m:sSupPr>
                        <m:ctrlPr>
                          <a:rPr lang="ru-RU" sz="54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ru-RU" sz="54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𝟑</m:t>
                        </m:r>
                      </m:e>
                      <m:sup>
                        <m:r>
                          <a:rPr lang="ru-RU" sz="54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𝟑</m:t>
                        </m:r>
                      </m:sup>
                    </m:sSup>
                    <m:r>
                      <a:rPr lang="ru-RU" sz="54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∙</m:t>
                    </m:r>
                    <m:r>
                      <a:rPr lang="ru-RU" sz="54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𝟓</m:t>
                    </m:r>
                  </m:oMath>
                </a14:m>
                <a:endParaRPr lang="ru-RU" sz="54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699" y="116632"/>
                <a:ext cx="4903589" cy="942053"/>
              </a:xfrm>
              <a:prstGeom prst="rect">
                <a:avLst/>
              </a:prstGeom>
              <a:blipFill rotWithShape="1">
                <a:blip r:embed="rId2"/>
                <a:stretch>
                  <a:fillRect l="-6584" t="-16129" b="-3806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/>
              <p:cNvSpPr txBox="1"/>
              <p:nvPr/>
            </p:nvSpPr>
            <p:spPr>
              <a:xfrm>
                <a:off x="38479" y="1072979"/>
                <a:ext cx="6713868" cy="9420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5400" b="1" dirty="0" smtClean="0">
                    <a:solidFill>
                      <a:srgbClr val="0000FF"/>
                    </a:solidFill>
                  </a:rPr>
                  <a:t>2520=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5400" b="1" i="1" smtClean="0">
                            <a:solidFill>
                              <a:srgbClr val="0000FF"/>
                            </a:solidFill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ru-RU" sz="5400" b="1" i="1" smtClean="0">
                            <a:solidFill>
                              <a:srgbClr val="0000FF"/>
                            </a:solidFill>
                            <a:latin typeface="Cambria Math"/>
                            <a:ea typeface="Cambria Math"/>
                          </a:rPr>
                          <m:t>𝟐</m:t>
                        </m:r>
                      </m:e>
                      <m:sup>
                        <m:r>
                          <a:rPr lang="ru-RU" sz="5400" b="1" i="1" smtClean="0">
                            <a:solidFill>
                              <a:srgbClr val="0000FF"/>
                            </a:solidFill>
                            <a:latin typeface="Cambria Math"/>
                            <a:ea typeface="Cambria Math"/>
                          </a:rPr>
                          <m:t>𝟑</m:t>
                        </m:r>
                      </m:sup>
                    </m:sSup>
                    <m:r>
                      <a:rPr lang="ru-RU" sz="5400" b="1" i="1" smtClean="0">
                        <a:solidFill>
                          <a:srgbClr val="0000FF"/>
                        </a:solidFill>
                        <a:latin typeface="Cambria Math"/>
                        <a:ea typeface="Cambria Math"/>
                      </a:rPr>
                      <m:t>∙</m:t>
                    </m:r>
                    <m:sSup>
                      <m:sSupPr>
                        <m:ctrlPr>
                          <a:rPr lang="ru-RU" sz="5400" b="1" i="1" smtClean="0">
                            <a:solidFill>
                              <a:srgbClr val="0000FF"/>
                            </a:solidFill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ru-RU" sz="5400" b="1" i="1" smtClean="0">
                            <a:solidFill>
                              <a:srgbClr val="0000FF"/>
                            </a:solidFill>
                            <a:latin typeface="Cambria Math"/>
                            <a:ea typeface="Cambria Math"/>
                          </a:rPr>
                          <m:t>𝟑</m:t>
                        </m:r>
                      </m:e>
                      <m:sup>
                        <m:r>
                          <a:rPr lang="ru-RU" sz="5400" b="1" i="1" smtClean="0">
                            <a:solidFill>
                              <a:srgbClr val="0000FF"/>
                            </a:solidFill>
                            <a:latin typeface="Cambria Math"/>
                            <a:ea typeface="Cambria Math"/>
                          </a:rPr>
                          <m:t>𝟐</m:t>
                        </m:r>
                      </m:sup>
                    </m:sSup>
                    <m:r>
                      <a:rPr lang="ru-RU" sz="5400" b="1" i="1" smtClean="0">
                        <a:solidFill>
                          <a:srgbClr val="0000FF"/>
                        </a:solidFill>
                        <a:latin typeface="Cambria Math"/>
                        <a:ea typeface="Cambria Math"/>
                      </a:rPr>
                      <m:t>∙</m:t>
                    </m:r>
                    <m:r>
                      <a:rPr lang="ru-RU" sz="5400" b="1" i="1" smtClean="0">
                        <a:solidFill>
                          <a:srgbClr val="0000FF"/>
                        </a:solidFill>
                        <a:latin typeface="Cambria Math"/>
                        <a:ea typeface="Cambria Math"/>
                      </a:rPr>
                      <m:t>𝟓</m:t>
                    </m:r>
                    <m:r>
                      <a:rPr lang="ru-RU" sz="5400" b="1" i="1" smtClean="0">
                        <a:solidFill>
                          <a:srgbClr val="0000FF"/>
                        </a:solidFill>
                        <a:latin typeface="Cambria Math"/>
                        <a:ea typeface="Cambria Math"/>
                      </a:rPr>
                      <m:t>∙</m:t>
                    </m:r>
                    <m:r>
                      <a:rPr lang="ru-RU" sz="5400" b="1" i="1" smtClean="0">
                        <a:solidFill>
                          <a:srgbClr val="0000FF"/>
                        </a:solidFill>
                        <a:latin typeface="Cambria Math"/>
                        <a:ea typeface="Cambria Math"/>
                      </a:rPr>
                      <m:t>𝟕</m:t>
                    </m:r>
                  </m:oMath>
                </a14:m>
                <a:endParaRPr lang="ru-RU" sz="5400" b="1" dirty="0">
                  <a:solidFill>
                    <a:srgbClr val="0000FF"/>
                  </a:solidFill>
                </a:endParaRPr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479" y="1072979"/>
                <a:ext cx="6713868" cy="942053"/>
              </a:xfrm>
              <a:prstGeom prst="rect">
                <a:avLst/>
              </a:prstGeom>
              <a:blipFill rotWithShape="1">
                <a:blip r:embed="rId3"/>
                <a:stretch>
                  <a:fillRect l="-4809" t="-16129" b="-3806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0" y="2030878"/>
            <a:ext cx="38519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u="sng" dirty="0" smtClean="0"/>
              <a:t>ЗАПИШИТЕ:</a:t>
            </a:r>
            <a:endParaRPr lang="ru-RU" sz="4800" b="1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58516" y="3140968"/>
            <a:ext cx="50175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НОД(540;2520)=</a:t>
            </a:r>
            <a:endParaRPr lang="ru-RU" sz="4800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516" y="4293096"/>
            <a:ext cx="50175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НОК(540;2520)=</a:t>
            </a:r>
            <a:endParaRPr lang="ru-RU" sz="4800" b="1" dirty="0">
              <a:solidFill>
                <a:srgbClr val="66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4935288" y="3085439"/>
                <a:ext cx="4903589" cy="9420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5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ru-RU" sz="5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𝟐</m:t>
                          </m:r>
                        </m:e>
                        <m:sup>
                          <m:r>
                            <a:rPr lang="ru-RU" sz="5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𝟐</m:t>
                          </m:r>
                        </m:sup>
                      </m:sSup>
                      <m:r>
                        <a:rPr lang="ru-RU" sz="540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ru-RU" sz="5400" b="1" i="1" smtClean="0">
                              <a:solidFill>
                                <a:srgbClr val="0000FF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ru-RU" sz="5400" b="1" i="1" smtClean="0">
                              <a:solidFill>
                                <a:srgbClr val="0000FF"/>
                              </a:solidFill>
                              <a:latin typeface="Cambria Math"/>
                              <a:ea typeface="Cambria Math"/>
                            </a:rPr>
                            <m:t>𝟑</m:t>
                          </m:r>
                        </m:e>
                        <m:sup>
                          <m:r>
                            <a:rPr lang="ru-RU" sz="5400" b="1" i="1" smtClean="0">
                              <a:solidFill>
                                <a:srgbClr val="0000FF"/>
                              </a:solidFill>
                              <a:latin typeface="Cambria Math"/>
                              <a:ea typeface="Cambria Math"/>
                            </a:rPr>
                            <m:t>𝟐</m:t>
                          </m:r>
                        </m:sup>
                      </m:sSup>
                      <m:r>
                        <a:rPr lang="ru-RU" sz="540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ru-RU" sz="5400" b="1" i="1" smtClean="0">
                          <a:solidFill>
                            <a:srgbClr val="CC3300"/>
                          </a:solidFill>
                          <a:latin typeface="Cambria Math"/>
                          <a:ea typeface="Cambria Math"/>
                        </a:rPr>
                        <m:t>𝟓</m:t>
                      </m:r>
                    </m:oMath>
                  </m:oMathPara>
                </a14:m>
                <a:endParaRPr lang="ru-RU" sz="5400" b="1" dirty="0">
                  <a:solidFill>
                    <a:srgbClr val="CC3300"/>
                  </a:solidFill>
                </a:endParaRPr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5288" y="3085439"/>
                <a:ext cx="4903589" cy="94205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5020638" y="4297288"/>
                <a:ext cx="4903589" cy="9420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5400" b="1" i="1" smtClean="0">
                              <a:solidFill>
                                <a:srgbClr val="0000FF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ru-RU" sz="5400" b="1" i="1" smtClean="0">
                              <a:solidFill>
                                <a:srgbClr val="0000FF"/>
                              </a:solidFill>
                              <a:latin typeface="Cambria Math"/>
                              <a:ea typeface="Cambria Math"/>
                            </a:rPr>
                            <m:t>𝟐</m:t>
                          </m:r>
                        </m:e>
                        <m:sup>
                          <m:r>
                            <a:rPr lang="ru-RU" sz="5400" b="1" i="1" smtClean="0">
                              <a:solidFill>
                                <a:srgbClr val="0000FF"/>
                              </a:solidFill>
                              <a:latin typeface="Cambria Math"/>
                              <a:ea typeface="Cambria Math"/>
                            </a:rPr>
                            <m:t>𝟑</m:t>
                          </m:r>
                        </m:sup>
                      </m:sSup>
                      <m:r>
                        <a:rPr lang="ru-RU" sz="540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ru-RU" sz="5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ru-RU" sz="5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𝟑</m:t>
                          </m:r>
                        </m:e>
                        <m:sup>
                          <m:r>
                            <a:rPr lang="ru-RU" sz="5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𝟑</m:t>
                          </m:r>
                        </m:sup>
                      </m:sSup>
                      <m:r>
                        <a:rPr lang="ru-RU" sz="540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ru-RU" sz="5400" b="1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/>
                          <a:ea typeface="Cambria Math"/>
                        </a:rPr>
                        <m:t>𝟓</m:t>
                      </m:r>
                      <m:r>
                        <a:rPr lang="ru-RU" sz="540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ru-RU" sz="5400" b="1" i="1" smtClean="0">
                          <a:solidFill>
                            <a:srgbClr val="0000FF"/>
                          </a:solidFill>
                          <a:latin typeface="Cambria Math"/>
                          <a:ea typeface="Cambria Math"/>
                        </a:rPr>
                        <m:t>𝟕</m:t>
                      </m:r>
                    </m:oMath>
                  </m:oMathPara>
                </a14:m>
                <a:endParaRPr lang="ru-RU" sz="5400" b="1" dirty="0">
                  <a:solidFill>
                    <a:srgbClr val="0000FF"/>
                  </a:solidFill>
                </a:endParaRPr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0638" y="4297288"/>
                <a:ext cx="4903589" cy="942053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179512" y="5239341"/>
            <a:ext cx="87129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Blip>
                <a:blip r:embed="rId6"/>
              </a:buBlip>
            </a:pPr>
            <a:r>
              <a:rPr lang="ru-RU" sz="3200" dirty="0" smtClean="0"/>
              <a:t>Каждый множитель разложения двух чисел на простые множители входит либо в НОД, либо в НОК.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042218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16632"/>
            <a:ext cx="86764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u="sng" dirty="0" smtClean="0"/>
              <a:t>ЗАПИШИТЕ ПРОИЗВЕДЕНИЕ:</a:t>
            </a:r>
            <a:endParaRPr lang="ru-RU" sz="4800" b="1" u="sng" dirty="0"/>
          </a:p>
        </p:txBody>
      </p:sp>
      <p:sp>
        <p:nvSpPr>
          <p:cNvPr id="3" name="TextBox 2"/>
          <p:cNvSpPr txBox="1"/>
          <p:nvPr/>
        </p:nvSpPr>
        <p:spPr>
          <a:xfrm>
            <a:off x="31699" y="1124744"/>
            <a:ext cx="367620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540</a:t>
            </a:r>
            <a:r>
              <a:rPr lang="ru-RU" sz="4400" b="1" dirty="0" smtClean="0"/>
              <a:t>·</a:t>
            </a:r>
            <a:r>
              <a:rPr lang="ru-RU" sz="4400" b="1" dirty="0" smtClean="0">
                <a:solidFill>
                  <a:srgbClr val="0000FF"/>
                </a:solidFill>
              </a:rPr>
              <a:t>2520</a:t>
            </a:r>
            <a:r>
              <a:rPr lang="ru-RU" sz="4400" b="1" dirty="0" smtClean="0"/>
              <a:t>=</a:t>
            </a:r>
            <a:endParaRPr lang="ru-RU" sz="44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2915816" y="1158249"/>
                <a:ext cx="2880320" cy="7847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4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ru-RU" sz="4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𝟐</m:t>
                          </m:r>
                        </m:e>
                        <m:sup>
                          <m:r>
                            <a:rPr lang="ru-RU" sz="4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𝟐</m:t>
                          </m:r>
                        </m:sup>
                      </m:sSup>
                      <m:r>
                        <a:rPr lang="ru-RU" sz="44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ru-RU" sz="4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ru-RU" sz="4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𝟑</m:t>
                          </m:r>
                        </m:e>
                        <m:sup>
                          <m:r>
                            <a:rPr lang="ru-RU" sz="4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𝟑</m:t>
                          </m:r>
                        </m:sup>
                      </m:sSup>
                      <m:r>
                        <a:rPr lang="ru-RU" sz="44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ru-RU" sz="44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𝟓</m:t>
                      </m:r>
                    </m:oMath>
                  </m:oMathPara>
                </a14:m>
                <a:endParaRPr lang="ru-RU" sz="44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15816" y="1158249"/>
                <a:ext cx="2880320" cy="784767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5292080" y="1079605"/>
                <a:ext cx="4725086" cy="9420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5400" b="1" dirty="0">
                    <a:solidFill>
                      <a:srgbClr val="0000FF"/>
                    </a:solidFill>
                  </a:rPr>
                  <a:t>·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4400" b="1" i="1" smtClean="0">
                            <a:solidFill>
                              <a:srgbClr val="0000FF"/>
                            </a:solidFill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ru-RU" sz="4400" b="1" i="1" smtClean="0">
                            <a:solidFill>
                              <a:srgbClr val="0000FF"/>
                            </a:solidFill>
                            <a:latin typeface="Cambria Math"/>
                            <a:ea typeface="Cambria Math"/>
                          </a:rPr>
                          <m:t>𝟐</m:t>
                        </m:r>
                      </m:e>
                      <m:sup>
                        <m:r>
                          <a:rPr lang="ru-RU" sz="4400" b="1" i="1" smtClean="0">
                            <a:solidFill>
                              <a:srgbClr val="0000FF"/>
                            </a:solidFill>
                            <a:latin typeface="Cambria Math"/>
                            <a:ea typeface="Cambria Math"/>
                          </a:rPr>
                          <m:t>𝟑</m:t>
                        </m:r>
                      </m:sup>
                    </m:sSup>
                    <m:r>
                      <a:rPr lang="ru-RU" sz="4400" b="1" i="1" smtClean="0">
                        <a:solidFill>
                          <a:srgbClr val="0000FF"/>
                        </a:solidFill>
                        <a:latin typeface="Cambria Math"/>
                        <a:ea typeface="Cambria Math"/>
                      </a:rPr>
                      <m:t>∙</m:t>
                    </m:r>
                    <m:sSup>
                      <m:sSupPr>
                        <m:ctrlPr>
                          <a:rPr lang="ru-RU" sz="4400" b="1" i="1" smtClean="0">
                            <a:solidFill>
                              <a:srgbClr val="0000FF"/>
                            </a:solidFill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ru-RU" sz="4400" b="1" i="1" smtClean="0">
                            <a:solidFill>
                              <a:srgbClr val="0000FF"/>
                            </a:solidFill>
                            <a:latin typeface="Cambria Math"/>
                            <a:ea typeface="Cambria Math"/>
                          </a:rPr>
                          <m:t>𝟑</m:t>
                        </m:r>
                      </m:e>
                      <m:sup>
                        <m:r>
                          <a:rPr lang="ru-RU" sz="4400" b="1" i="1" smtClean="0">
                            <a:solidFill>
                              <a:srgbClr val="0000FF"/>
                            </a:solidFill>
                            <a:latin typeface="Cambria Math"/>
                            <a:ea typeface="Cambria Math"/>
                          </a:rPr>
                          <m:t>𝟐</m:t>
                        </m:r>
                      </m:sup>
                    </m:sSup>
                    <m:r>
                      <a:rPr lang="ru-RU" sz="4400" b="1" i="1" smtClean="0">
                        <a:solidFill>
                          <a:srgbClr val="0000FF"/>
                        </a:solidFill>
                        <a:latin typeface="Cambria Math"/>
                        <a:ea typeface="Cambria Math"/>
                      </a:rPr>
                      <m:t>∙</m:t>
                    </m:r>
                    <m:r>
                      <a:rPr lang="ru-RU" sz="4400" b="1" i="1" smtClean="0">
                        <a:solidFill>
                          <a:srgbClr val="0000FF"/>
                        </a:solidFill>
                        <a:latin typeface="Cambria Math"/>
                        <a:ea typeface="Cambria Math"/>
                      </a:rPr>
                      <m:t>𝟓</m:t>
                    </m:r>
                    <m:r>
                      <a:rPr lang="ru-RU" sz="4400" b="1" i="1" smtClean="0">
                        <a:solidFill>
                          <a:srgbClr val="0000FF"/>
                        </a:solidFill>
                        <a:latin typeface="Cambria Math"/>
                        <a:ea typeface="Cambria Math"/>
                      </a:rPr>
                      <m:t>∙</m:t>
                    </m:r>
                    <m:r>
                      <a:rPr lang="ru-RU" sz="4400" b="1" i="1" smtClean="0">
                        <a:solidFill>
                          <a:srgbClr val="0000FF"/>
                        </a:solidFill>
                        <a:latin typeface="Cambria Math"/>
                        <a:ea typeface="Cambria Math"/>
                      </a:rPr>
                      <m:t>𝟕</m:t>
                    </m:r>
                  </m:oMath>
                </a14:m>
                <a:endParaRPr lang="ru-RU" sz="4400" b="1" dirty="0">
                  <a:solidFill>
                    <a:srgbClr val="0000FF"/>
                  </a:solidFill>
                </a:endParaRPr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2080" y="1079605"/>
                <a:ext cx="4725086" cy="942053"/>
              </a:xfrm>
              <a:prstGeom prst="rect">
                <a:avLst/>
              </a:prstGeom>
              <a:blipFill rotWithShape="1">
                <a:blip r:embed="rId3"/>
                <a:stretch>
                  <a:fillRect l="-6839" t="-18065" b="-3612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73083" y="2021658"/>
            <a:ext cx="413887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НОД(540;2520)·</a:t>
            </a:r>
            <a:endParaRPr lang="ru-RU" sz="4000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54588" y="2094149"/>
            <a:ext cx="50175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НОК(540;2520)=</a:t>
            </a:r>
            <a:endParaRPr lang="ru-RU" sz="3600" b="1" dirty="0">
              <a:solidFill>
                <a:srgbClr val="66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73083" y="2750210"/>
                <a:ext cx="3634821" cy="9420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5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ru-RU" sz="5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=</m:t>
                          </m:r>
                          <m:r>
                            <a:rPr lang="ru-RU" sz="5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𝟐</m:t>
                          </m:r>
                        </m:e>
                        <m:sup>
                          <m:r>
                            <a:rPr lang="ru-RU" sz="5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𝟐</m:t>
                          </m:r>
                        </m:sup>
                      </m:sSup>
                      <m:r>
                        <a:rPr lang="ru-RU" sz="540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ru-RU" sz="5400" b="1" i="1" smtClean="0">
                              <a:solidFill>
                                <a:srgbClr val="0000FF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ru-RU" sz="5400" b="1" i="1" smtClean="0">
                              <a:solidFill>
                                <a:srgbClr val="0000FF"/>
                              </a:solidFill>
                              <a:latin typeface="Cambria Math"/>
                              <a:ea typeface="Cambria Math"/>
                            </a:rPr>
                            <m:t>𝟑</m:t>
                          </m:r>
                        </m:e>
                        <m:sup>
                          <m:r>
                            <a:rPr lang="ru-RU" sz="5400" b="1" i="1" smtClean="0">
                              <a:solidFill>
                                <a:srgbClr val="0000FF"/>
                              </a:solidFill>
                              <a:latin typeface="Cambria Math"/>
                              <a:ea typeface="Cambria Math"/>
                            </a:rPr>
                            <m:t>𝟐</m:t>
                          </m:r>
                        </m:sup>
                      </m:sSup>
                      <m:r>
                        <a:rPr lang="ru-RU" sz="540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ru-RU" sz="5400" b="1" i="1" smtClean="0">
                          <a:solidFill>
                            <a:srgbClr val="CC3300"/>
                          </a:solidFill>
                          <a:latin typeface="Cambria Math"/>
                          <a:ea typeface="Cambria Math"/>
                        </a:rPr>
                        <m:t>𝟓</m:t>
                      </m:r>
                    </m:oMath>
                  </m:oMathPara>
                </a14:m>
                <a:endParaRPr lang="ru-RU" sz="5400" b="1" dirty="0">
                  <a:solidFill>
                    <a:srgbClr val="CC3300"/>
                  </a:solidFill>
                </a:endParaRPr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083" y="2750210"/>
                <a:ext cx="3634821" cy="94205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Прямоугольник 8"/>
              <p:cNvSpPr/>
              <p:nvPr/>
            </p:nvSpPr>
            <p:spPr>
              <a:xfrm>
                <a:off x="3563888" y="2797369"/>
                <a:ext cx="3752566" cy="84773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:r>
                  <a:rPr lang="ru-RU" sz="4800" b="1" dirty="0" smtClean="0">
                    <a:solidFill>
                      <a:srgbClr val="0000FF"/>
                    </a:solidFill>
                    <a:ea typeface="Cambria Math"/>
                  </a:rPr>
                  <a:t>∙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4800" b="1" i="1">
                            <a:solidFill>
                              <a:srgbClr val="0000FF"/>
                            </a:solidFill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ru-RU" sz="4800" b="1" i="1">
                            <a:solidFill>
                              <a:srgbClr val="0000FF"/>
                            </a:solidFill>
                            <a:latin typeface="Cambria Math"/>
                            <a:ea typeface="Cambria Math"/>
                          </a:rPr>
                          <m:t>𝟐</m:t>
                        </m:r>
                      </m:e>
                      <m:sup>
                        <m:r>
                          <a:rPr lang="ru-RU" sz="4800" b="1" i="1">
                            <a:solidFill>
                              <a:srgbClr val="0000FF"/>
                            </a:solidFill>
                            <a:latin typeface="Cambria Math"/>
                            <a:ea typeface="Cambria Math"/>
                          </a:rPr>
                          <m:t>𝟑</m:t>
                        </m:r>
                      </m:sup>
                    </m:sSup>
                    <m:r>
                      <a:rPr lang="ru-RU" sz="4800" b="1" i="1">
                        <a:latin typeface="Cambria Math"/>
                        <a:ea typeface="Cambria Math"/>
                      </a:rPr>
                      <m:t>∙</m:t>
                    </m:r>
                    <m:sSup>
                      <m:sSupPr>
                        <m:ctrlPr>
                          <a:rPr lang="ru-RU" sz="4800" b="1" i="1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ru-RU" sz="4800" b="1" i="1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𝟑</m:t>
                        </m:r>
                      </m:e>
                      <m:sup>
                        <m:r>
                          <a:rPr lang="ru-RU" sz="4800" b="1" i="1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𝟑</m:t>
                        </m:r>
                      </m:sup>
                    </m:sSup>
                    <m:r>
                      <a:rPr lang="ru-RU" sz="4800" b="1" i="1">
                        <a:latin typeface="Cambria Math"/>
                        <a:ea typeface="Cambria Math"/>
                      </a:rPr>
                      <m:t>∙</m:t>
                    </m:r>
                    <m:r>
                      <a:rPr lang="ru-RU" sz="4800" b="1" i="1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/>
                        <a:ea typeface="Cambria Math"/>
                      </a:rPr>
                      <m:t>𝟓</m:t>
                    </m:r>
                    <m:r>
                      <a:rPr lang="ru-RU" sz="4800" b="1" i="1">
                        <a:latin typeface="Cambria Math"/>
                        <a:ea typeface="Cambria Math"/>
                      </a:rPr>
                      <m:t>∙</m:t>
                    </m:r>
                    <m:r>
                      <a:rPr lang="ru-RU" sz="4800" b="1" i="1">
                        <a:solidFill>
                          <a:srgbClr val="0000FF"/>
                        </a:solidFill>
                        <a:latin typeface="Cambria Math"/>
                        <a:ea typeface="Cambria Math"/>
                      </a:rPr>
                      <m:t>𝟕</m:t>
                    </m:r>
                  </m:oMath>
                </a14:m>
                <a:endParaRPr lang="ru-RU" sz="4800" b="1" dirty="0">
                  <a:solidFill>
                    <a:srgbClr val="0000FF"/>
                  </a:solidFill>
                </a:endParaRPr>
              </a:p>
            </p:txBody>
          </p:sp>
        </mc:Choice>
        <mc:Fallback>
          <p:sp>
            <p:nvSpPr>
              <p:cNvPr id="9" name="Прямоугольник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3888" y="2797369"/>
                <a:ext cx="3752566" cy="847733"/>
              </a:xfrm>
              <a:prstGeom prst="rect">
                <a:avLst/>
              </a:prstGeom>
              <a:blipFill rotWithShape="1">
                <a:blip r:embed="rId5"/>
                <a:stretch>
                  <a:fillRect l="-7480" t="-14388" b="-3741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/>
          <p:cNvSpPr txBox="1"/>
          <p:nvPr/>
        </p:nvSpPr>
        <p:spPr>
          <a:xfrm>
            <a:off x="31699" y="3692263"/>
            <a:ext cx="907091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Blip>
                <a:blip r:embed="rId6"/>
              </a:buBlip>
            </a:pPr>
            <a:r>
              <a:rPr lang="ru-RU" sz="3200" dirty="0" smtClean="0"/>
              <a:t>В произведение НОД и НОК вошли все множители разложения, данных чисел, значит</a:t>
            </a:r>
            <a:endParaRPr lang="ru-RU" sz="3200" dirty="0"/>
          </a:p>
        </p:txBody>
      </p:sp>
      <p:sp>
        <p:nvSpPr>
          <p:cNvPr id="11" name="TextBox 10"/>
          <p:cNvSpPr txBox="1"/>
          <p:nvPr/>
        </p:nvSpPr>
        <p:spPr>
          <a:xfrm>
            <a:off x="73083" y="5373216"/>
            <a:ext cx="367620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540</a:t>
            </a:r>
            <a:r>
              <a:rPr lang="ru-RU" sz="4400" b="1" dirty="0" smtClean="0"/>
              <a:t>·</a:t>
            </a:r>
            <a:r>
              <a:rPr lang="ru-RU" sz="4400" b="1" dirty="0" smtClean="0">
                <a:solidFill>
                  <a:srgbClr val="0000FF"/>
                </a:solidFill>
              </a:rPr>
              <a:t>2520</a:t>
            </a:r>
            <a:r>
              <a:rPr lang="ru-RU" sz="4400" b="1" dirty="0" smtClean="0"/>
              <a:t>=</a:t>
            </a:r>
            <a:endParaRPr lang="ru-RU" sz="4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11560" y="6078754"/>
            <a:ext cx="413887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НОД(540;2520)·</a:t>
            </a:r>
            <a:endParaRPr lang="ru-RU" sz="4000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93084" y="6140309"/>
            <a:ext cx="50175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НОК(540;2520)</a:t>
            </a:r>
            <a:endParaRPr lang="ru-RU" sz="3600" b="1" dirty="0">
              <a:solidFill>
                <a:srgbClr val="66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09380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683568" y="980729"/>
                <a:ext cx="8064896" cy="3539430"/>
              </a:xfrm>
              <a:prstGeom prst="rect">
                <a:avLst/>
              </a:prstGeom>
              <a:noFill/>
              <a:ln w="57150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ru-RU" sz="3600" b="1" i="1" dirty="0" smtClean="0">
                    <a:solidFill>
                      <a:srgbClr val="0000FF"/>
                    </a:solidFill>
                  </a:rPr>
                  <a:t>Произведение двух любых натуральных чисел равно произведению их наибольшего общего делителя и наименьшего общего кратного:</a:t>
                </a:r>
                <a:endParaRPr lang="ru-RU" sz="3200" b="1" i="1" dirty="0">
                  <a:solidFill>
                    <a:srgbClr val="0000FF"/>
                  </a:solidFill>
                </a:endParaRPr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400" b="1" i="1" smtClean="0">
                          <a:solidFill>
                            <a:srgbClr val="FF0066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𝒎𝒏</m:t>
                      </m:r>
                      <m:r>
                        <a:rPr lang="en-US" sz="4400" b="1" i="1" smtClean="0">
                          <a:solidFill>
                            <a:srgbClr val="FF0066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=НОД(</m:t>
                      </m:r>
                      <m:r>
                        <a:rPr lang="en-US" sz="4400" b="1" i="1" smtClean="0">
                          <a:solidFill>
                            <a:srgbClr val="FF0066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𝒎</m:t>
                      </m:r>
                      <m:r>
                        <a:rPr lang="en-US" sz="4400" b="1" i="1" smtClean="0">
                          <a:solidFill>
                            <a:srgbClr val="FF0066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;</m:t>
                      </m:r>
                      <m:r>
                        <a:rPr lang="en-US" sz="4400" b="1" i="1" smtClean="0">
                          <a:solidFill>
                            <a:srgbClr val="FF0066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𝒏</m:t>
                      </m:r>
                      <m:r>
                        <a:rPr lang="en-US" sz="4400" b="1" i="1" smtClean="0">
                          <a:solidFill>
                            <a:srgbClr val="FF0066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)∙НОК(</m:t>
                      </m:r>
                      <m:r>
                        <a:rPr lang="en-US" sz="4400" b="1" i="1" smtClean="0">
                          <a:solidFill>
                            <a:srgbClr val="FF0066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𝒎</m:t>
                      </m:r>
                      <m:r>
                        <a:rPr lang="en-US" sz="4400" b="1" i="1" smtClean="0">
                          <a:solidFill>
                            <a:srgbClr val="FF0066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;</m:t>
                      </m:r>
                      <m:r>
                        <a:rPr lang="en-US" sz="4400" b="1" i="1" smtClean="0">
                          <a:solidFill>
                            <a:srgbClr val="FF0066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𝒏</m:t>
                      </m:r>
                      <m:r>
                        <a:rPr lang="en-US" sz="4400" b="1" i="1" smtClean="0">
                          <a:solidFill>
                            <a:srgbClr val="FF0066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ru-RU" sz="4400" b="1" i="1" dirty="0">
                  <a:solidFill>
                    <a:srgbClr val="FF00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980729"/>
                <a:ext cx="8064896" cy="3539430"/>
              </a:xfrm>
              <a:prstGeom prst="rect">
                <a:avLst/>
              </a:prstGeom>
              <a:blipFill rotWithShape="1">
                <a:blip r:embed="rId2"/>
                <a:stretch>
                  <a:fillRect l="-1952" t="-1698" r="-150"/>
                </a:stretch>
              </a:blipFill>
              <a:ln w="571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02640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0" y="47359"/>
                <a:ext cx="9144000" cy="28495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Blip>
                    <a:blip r:embed="rId2"/>
                  </a:buBlip>
                </a:pPr>
                <a:r>
                  <a:rPr lang="ru-RU" sz="3600" dirty="0" smtClean="0"/>
                  <a:t>Наибольший общий делитель двух взаимно простых чисел</a:t>
                </a:r>
                <a:r>
                  <a:rPr lang="ru-RU" sz="3600" b="1" i="1" dirty="0" smtClean="0"/>
                  <a:t> </a:t>
                </a:r>
                <a:r>
                  <a:rPr lang="en-US" sz="3600" b="1" i="1" dirty="0" smtClean="0">
                    <a:solidFill>
                      <a:srgbClr val="993300"/>
                    </a:solidFill>
                  </a:rPr>
                  <a:t>a</a:t>
                </a:r>
                <a:r>
                  <a:rPr lang="en-US" sz="3600" b="1" i="1" dirty="0" smtClean="0"/>
                  <a:t> </a:t>
                </a:r>
                <a:r>
                  <a:rPr lang="ru-RU" sz="3600" dirty="0" smtClean="0"/>
                  <a:t>и </a:t>
                </a:r>
                <a:r>
                  <a:rPr lang="en-US" sz="3600" b="1" i="1" dirty="0" smtClean="0">
                    <a:solidFill>
                      <a:srgbClr val="993300"/>
                    </a:solidFill>
                  </a:rPr>
                  <a:t>b</a:t>
                </a:r>
                <a:r>
                  <a:rPr lang="ru-RU" sz="3600" dirty="0" smtClean="0"/>
                  <a:t> равен </a:t>
                </a:r>
                <a:r>
                  <a:rPr lang="ru-RU" sz="3600" b="1" i="1" dirty="0" smtClean="0">
                    <a:solidFill>
                      <a:srgbClr val="993300"/>
                    </a:solidFill>
                  </a:rPr>
                  <a:t>1</a:t>
                </a:r>
                <a:r>
                  <a:rPr lang="ru-RU" sz="3600" dirty="0" smtClean="0"/>
                  <a:t>, поэтому</a:t>
                </a:r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1" i="1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𝒂𝒃</m:t>
                      </m:r>
                      <m:r>
                        <a:rPr lang="en-US" sz="3600" b="1" i="1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=НОД</m:t>
                      </m:r>
                      <m:d>
                        <m:dPr>
                          <m:ctrlPr>
                            <a:rPr lang="ru-RU" sz="3600" b="1" i="1" smtClean="0">
                              <a:solidFill>
                                <a:srgbClr val="C0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3600" b="1" i="1" smtClean="0">
                              <a:solidFill>
                                <a:srgbClr val="C0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𝒂</m:t>
                          </m:r>
                          <m:r>
                            <a:rPr lang="en-US" sz="3600" b="1" i="1" smtClean="0">
                              <a:solidFill>
                                <a:srgbClr val="C0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  <m:t>;</m:t>
                          </m:r>
                          <m:r>
                            <a:rPr lang="en-US" sz="3600" b="1" i="1" smtClean="0">
                              <a:solidFill>
                                <a:srgbClr val="C0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𝒃</m:t>
                          </m:r>
                        </m:e>
                      </m:d>
                      <m:r>
                        <a:rPr lang="en-US" sz="3600" b="1" i="1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ru-RU" sz="3600" b="1" i="1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НОК</m:t>
                      </m:r>
                      <m:d>
                        <m:dPr>
                          <m:ctrlPr>
                            <a:rPr lang="en-US" sz="3600" b="1" i="1" smtClean="0">
                              <a:solidFill>
                                <a:srgbClr val="C0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US" sz="3600" b="1" i="1" smtClean="0">
                              <a:solidFill>
                                <a:srgbClr val="C0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𝒂</m:t>
                          </m:r>
                          <m:r>
                            <a:rPr lang="en-US" sz="3600" b="1" i="1" smtClean="0">
                              <a:solidFill>
                                <a:srgbClr val="C0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;</m:t>
                          </m:r>
                          <m:r>
                            <a:rPr lang="en-US" sz="3600" b="1" i="1" smtClean="0">
                              <a:solidFill>
                                <a:srgbClr val="C0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𝒃</m:t>
                          </m:r>
                        </m:e>
                      </m:d>
                      <m:r>
                        <a:rPr lang="en-US" sz="3600" b="1" i="1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US" sz="3600" b="1" i="1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𝟏</m:t>
                      </m:r>
                      <m:r>
                        <a:rPr lang="en-US" sz="3600" b="1" i="1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∙НОК</m:t>
                      </m:r>
                      <m:d>
                        <m:dPr>
                          <m:ctrlPr>
                            <a:rPr lang="en-US" sz="3600" b="1" i="1">
                              <a:solidFill>
                                <a:srgbClr val="C0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US" sz="3600" b="1" i="1">
                              <a:solidFill>
                                <a:srgbClr val="C0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𝒂</m:t>
                          </m:r>
                          <m:r>
                            <a:rPr lang="en-US" sz="3600" b="1" i="1">
                              <a:solidFill>
                                <a:srgbClr val="C0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;</m:t>
                          </m:r>
                          <m:r>
                            <a:rPr lang="en-US" sz="3600" b="1" i="1">
                              <a:solidFill>
                                <a:srgbClr val="C0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𝒃</m:t>
                          </m:r>
                        </m:e>
                      </m:d>
                      <m:r>
                        <a:rPr lang="en-US" sz="3600" b="1" i="1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ru-RU" sz="3600" b="1" i="1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НОК</m:t>
                      </m:r>
                      <m:d>
                        <m:dPr>
                          <m:ctrlPr>
                            <a:rPr lang="en-US" sz="3600" b="1" i="1">
                              <a:solidFill>
                                <a:srgbClr val="C0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US" sz="3600" b="1" i="1">
                              <a:solidFill>
                                <a:srgbClr val="C0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𝒂</m:t>
                          </m:r>
                          <m:r>
                            <a:rPr lang="en-US" sz="3600" b="1" i="1">
                              <a:solidFill>
                                <a:srgbClr val="C0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;</m:t>
                          </m:r>
                          <m:r>
                            <a:rPr lang="en-US" sz="3600" b="1" i="1">
                              <a:solidFill>
                                <a:srgbClr val="C0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𝒃</m:t>
                          </m:r>
                        </m:e>
                      </m:d>
                    </m:oMath>
                  </m:oMathPara>
                </a14:m>
                <a:endParaRPr lang="ru-RU" sz="3600" b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7359"/>
                <a:ext cx="9144000" cy="2849563"/>
              </a:xfrm>
              <a:prstGeom prst="rect">
                <a:avLst/>
              </a:prstGeom>
              <a:blipFill rotWithShape="1">
                <a:blip r:embed="rId3"/>
                <a:stretch>
                  <a:fillRect t="-299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251520" y="2896922"/>
            <a:ext cx="8208912" cy="193899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rgbClr val="0000FF"/>
                </a:solidFill>
              </a:rPr>
              <a:t>Наименьшее общее кратное двух взаимно простых чисел равно их произведению.</a:t>
            </a:r>
            <a:endParaRPr lang="ru-RU" sz="4000" b="1" i="1" dirty="0">
              <a:solidFill>
                <a:srgbClr val="0000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47206" y="5229200"/>
            <a:ext cx="64692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НОК(3;4)=3∙4=12</a:t>
            </a:r>
            <a:endParaRPr lang="ru-RU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16860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</p:bldLst>
  </p:timing>
</p:sld>
</file>

<file path=ppt/theme/theme1.xml><?xml version="1.0" encoding="utf-8"?>
<a:theme xmlns:a="http://schemas.openxmlformats.org/drawingml/2006/main" name="Воздушный пото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247</TotalTime>
  <Words>490</Words>
  <Application>Microsoft Office PowerPoint</Application>
  <PresentationFormat>Экран (4:3)</PresentationFormat>
  <Paragraphs>86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Воздушный поток</vt:lpstr>
      <vt:lpstr>ВЗАИМНО ПРОСТЫЕ ЧИСЛА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29</cp:revision>
  <dcterms:created xsi:type="dcterms:W3CDTF">2016-12-01T15:19:04Z</dcterms:created>
  <dcterms:modified xsi:type="dcterms:W3CDTF">2016-12-01T19:27:06Z</dcterms:modified>
</cp:coreProperties>
</file>