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CC"/>
    <a:srgbClr val="66FF66"/>
    <a:srgbClr val="FF66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ПЛОЩАДЬ ТРАПЕЦИИ</a:t>
            </a:r>
            <a:endParaRPr lang="ru-RU" sz="8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рапеция 3"/>
          <p:cNvSpPr/>
          <p:nvPr/>
        </p:nvSpPr>
        <p:spPr>
          <a:xfrm>
            <a:off x="2267744" y="3861048"/>
            <a:ext cx="4464496" cy="2160240"/>
          </a:xfrm>
          <a:prstGeom prst="trapezoid">
            <a:avLst/>
          </a:prstGeom>
          <a:solidFill>
            <a:srgbClr val="FFFF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43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авильный пятиугольник 1"/>
          <p:cNvSpPr/>
          <p:nvPr/>
        </p:nvSpPr>
        <p:spPr>
          <a:xfrm>
            <a:off x="755576" y="476672"/>
            <a:ext cx="3168352" cy="2664296"/>
          </a:xfrm>
          <a:prstGeom prst="pentagon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3968" y="332656"/>
            <a:ext cx="48600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Для вычисления площади произвольного многоугольника обычно поступают следующим образом: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3573016"/>
            <a:ext cx="8928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3200" dirty="0"/>
              <a:t>р</a:t>
            </a:r>
            <a:r>
              <a:rPr lang="ru-RU" sz="3200" dirty="0" smtClean="0"/>
              <a:t>азбивают многоугольник  на треугольники; </a:t>
            </a:r>
            <a:endParaRPr lang="ru-RU" sz="3200" dirty="0"/>
          </a:p>
        </p:txBody>
      </p:sp>
      <p:cxnSp>
        <p:nvCxnSpPr>
          <p:cNvPr id="7" name="Прямая соединительная линия 6"/>
          <p:cNvCxnSpPr>
            <a:stCxn id="2" idx="0"/>
            <a:endCxn id="2" idx="2"/>
          </p:cNvCxnSpPr>
          <p:nvPr/>
        </p:nvCxnSpPr>
        <p:spPr>
          <a:xfrm flipH="1">
            <a:off x="1360679" y="476672"/>
            <a:ext cx="979073" cy="2664289"/>
          </a:xfrm>
          <a:prstGeom prst="line">
            <a:avLst/>
          </a:prstGeom>
          <a:ln w="57150">
            <a:solidFill>
              <a:srgbClr val="FF9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2" idx="0"/>
            <a:endCxn id="2" idx="4"/>
          </p:cNvCxnSpPr>
          <p:nvPr/>
        </p:nvCxnSpPr>
        <p:spPr>
          <a:xfrm>
            <a:off x="2339752" y="476672"/>
            <a:ext cx="979073" cy="2664289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7504" y="4169336"/>
            <a:ext cx="8928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3200" dirty="0"/>
              <a:t> </a:t>
            </a:r>
            <a:r>
              <a:rPr lang="ru-RU" sz="3200" dirty="0" smtClean="0"/>
              <a:t>находят площадь каждого многоугольника; </a:t>
            </a:r>
            <a:endParaRPr lang="ru-RU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885072" y="1393317"/>
                <a:ext cx="96514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8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en-US" sz="48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4800" b="1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072" y="1393317"/>
                <a:ext cx="965143" cy="8309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1864145" y="1808820"/>
                <a:ext cx="96514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800" b="1" i="1" smtClean="0">
                              <a:solidFill>
                                <a:srgbClr val="FF99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800" b="1" i="1" smtClean="0">
                              <a:solidFill>
                                <a:srgbClr val="FF99FF"/>
                              </a:solidFill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en-US" sz="4800" b="1" i="1" smtClean="0">
                              <a:solidFill>
                                <a:srgbClr val="FF99FF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ru-RU" sz="4800" b="1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4145" y="1808820"/>
                <a:ext cx="965143" cy="83099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2829288" y="1194429"/>
                <a:ext cx="96514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800" b="1" i="1" smtClean="0">
                              <a:solidFill>
                                <a:srgbClr val="66FF6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800" b="1" i="1" smtClean="0">
                              <a:solidFill>
                                <a:srgbClr val="66FF66"/>
                              </a:solidFill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en-US" sz="4800" b="1" i="1" smtClean="0">
                              <a:solidFill>
                                <a:srgbClr val="66FF66"/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ru-RU" sz="4800" b="1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9288" y="1194429"/>
                <a:ext cx="965143" cy="83099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17685" y="4801392"/>
            <a:ext cx="89289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3200" dirty="0"/>
              <a:t> </a:t>
            </a:r>
            <a:r>
              <a:rPr lang="ru-RU" sz="3200" dirty="0" smtClean="0"/>
              <a:t>сумма площадей этих треугольников равна площади данного многоугольника </a:t>
            </a:r>
            <a:endParaRPr lang="ru-RU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1248328" y="5878610"/>
                <a:ext cx="666770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1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𝑺</m:t>
                      </m:r>
                      <m:r>
                        <a:rPr lang="en-US" sz="48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4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8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en-US" sz="48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4800" b="1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800" b="1" i="1" smtClean="0">
                              <a:solidFill>
                                <a:srgbClr val="FF99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800" b="1" i="1" smtClean="0">
                              <a:solidFill>
                                <a:srgbClr val="FF99FF"/>
                              </a:solidFill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en-US" sz="4800" b="1" i="1" smtClean="0">
                              <a:solidFill>
                                <a:srgbClr val="FF99FF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4800" b="1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4800" b="1" i="1" smtClean="0">
                              <a:solidFill>
                                <a:srgbClr val="66FF6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800" b="1" i="1" smtClean="0">
                              <a:solidFill>
                                <a:srgbClr val="66FF66"/>
                              </a:solidFill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en-US" sz="4800" b="1" i="1" smtClean="0">
                              <a:solidFill>
                                <a:srgbClr val="66FF66"/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ru-RU" sz="4800" b="1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8328" y="5878610"/>
                <a:ext cx="6667705" cy="83099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616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рапеция 1"/>
          <p:cNvSpPr/>
          <p:nvPr/>
        </p:nvSpPr>
        <p:spPr>
          <a:xfrm>
            <a:off x="539552" y="764704"/>
            <a:ext cx="3024336" cy="1944216"/>
          </a:xfrm>
          <a:prstGeom prst="trapezoid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419872" y="2520542"/>
            <a:ext cx="7560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ru-RU" sz="6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0"/>
            <a:ext cx="7560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6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-145852"/>
            <a:ext cx="7560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121630" y="2520542"/>
            <a:ext cx="7560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5976" y="188640"/>
            <a:ext cx="47880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2800" dirty="0" smtClean="0"/>
              <a:t>Назовём высотой трапеции перпендикуляр, проведённый из любой точки одного из оснований к прямой, содержащей другое основание.</a:t>
            </a:r>
            <a:endParaRPr lang="ru-RU" sz="28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043608" y="764704"/>
            <a:ext cx="0" cy="1944216"/>
          </a:xfrm>
          <a:prstGeom prst="line">
            <a:avLst/>
          </a:prstGeom>
          <a:ln w="57150">
            <a:solidFill>
              <a:srgbClr val="FFCC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5235" y="2652832"/>
            <a:ext cx="756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2348880"/>
            <a:ext cx="360040" cy="360040"/>
          </a:xfrm>
          <a:prstGeom prst="rect">
            <a:avLst/>
          </a:prstGeom>
          <a:noFill/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987824" y="7647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987824" y="764704"/>
            <a:ext cx="136815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3563888" y="764704"/>
            <a:ext cx="0" cy="1944216"/>
          </a:xfrm>
          <a:prstGeom prst="line">
            <a:avLst/>
          </a:prstGeom>
          <a:ln w="57150">
            <a:solidFill>
              <a:srgbClr val="66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3563888" y="782124"/>
            <a:ext cx="360040" cy="360040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419872" y="23425"/>
            <a:ext cx="1080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4400" b="1" i="1" baseline="-250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400" b="1" i="1" dirty="0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58" y="3448555"/>
            <a:ext cx="9070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sz="3600" b="1" i="1" dirty="0" smtClean="0">
                <a:solidFill>
                  <a:srgbClr val="FFCCCC"/>
                </a:solidFill>
              </a:rPr>
              <a:t>BH</a:t>
            </a:r>
            <a:r>
              <a:rPr lang="en-US" sz="3600" dirty="0" smtClean="0"/>
              <a:t> </a:t>
            </a:r>
            <a:r>
              <a:rPr lang="ru-RU" sz="3600" dirty="0" smtClean="0"/>
              <a:t>и </a:t>
            </a:r>
            <a:r>
              <a:rPr lang="en-US" sz="3600" b="1" i="1" dirty="0" smtClean="0">
                <a:solidFill>
                  <a:srgbClr val="66FF66"/>
                </a:solidFill>
              </a:rPr>
              <a:t>DH</a:t>
            </a:r>
            <a:r>
              <a:rPr lang="en-US" sz="3600" b="1" i="1" baseline="-25000" dirty="0" smtClean="0">
                <a:solidFill>
                  <a:srgbClr val="66FF66"/>
                </a:solidFill>
              </a:rPr>
              <a:t>1</a:t>
            </a:r>
            <a:r>
              <a:rPr lang="en-US" sz="3600" b="1" i="1" dirty="0" smtClean="0">
                <a:solidFill>
                  <a:srgbClr val="66FF66"/>
                </a:solidFill>
              </a:rPr>
              <a:t> </a:t>
            </a:r>
            <a:r>
              <a:rPr lang="en-US" sz="3600" dirty="0" smtClean="0"/>
              <a:t>– </a:t>
            </a:r>
            <a:r>
              <a:rPr lang="ru-RU" sz="3600" dirty="0" smtClean="0"/>
              <a:t>высоты трапеции </a:t>
            </a:r>
            <a:r>
              <a:rPr lang="en-US" sz="3600" b="1" i="1" dirty="0" smtClean="0">
                <a:solidFill>
                  <a:srgbClr val="FFFF00"/>
                </a:solidFill>
              </a:rPr>
              <a:t>ABCD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4221088"/>
            <a:ext cx="9144000" cy="1077218"/>
          </a:xfrm>
          <a:prstGeom prst="rect">
            <a:avLst/>
          </a:prstGeom>
          <a:solidFill>
            <a:srgbClr val="FFFF00"/>
          </a:solidFill>
          <a:ln w="76200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Площадь трапеции равна произведению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полусуммы</a:t>
            </a:r>
            <a:r>
              <a:rPr lang="ru-RU" sz="3200" b="1" i="1" dirty="0" smtClean="0">
                <a:solidFill>
                  <a:srgbClr val="FF0000"/>
                </a:solidFill>
              </a:rPr>
              <a:t> её оснований на высоту.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1725318" y="5298306"/>
                <a:ext cx="5976664" cy="1359988"/>
              </a:xfrm>
              <a:prstGeom prst="rect">
                <a:avLst/>
              </a:prstGeom>
              <a:solidFill>
                <a:schemeClr val="tx1"/>
              </a:solidFill>
              <a:ln w="57150">
                <a:solidFill>
                  <a:srgbClr val="FF66FF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𝑺</m:t>
                      </m:r>
                      <m:r>
                        <a:rPr lang="en-US" sz="4400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4400" b="1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𝑨𝑫</m:t>
                          </m:r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+</m:t>
                          </m:r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𝑩𝑪</m:t>
                          </m:r>
                        </m:num>
                        <m:den>
                          <m:r>
                            <a:rPr lang="en-US" sz="4400" b="1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4400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4400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𝑩𝑯</m:t>
                      </m:r>
                    </m:oMath>
                  </m:oMathPara>
                </a14:m>
                <a:endParaRPr lang="ru-RU" sz="4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5318" y="5298306"/>
                <a:ext cx="5976664" cy="135998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57150">
                <a:solidFill>
                  <a:srgbClr val="FF66FF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019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20" grpId="0" animBg="1"/>
      <p:bldP spid="21" grpId="0"/>
      <p:bldP spid="22" grpId="0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рапеция 1"/>
          <p:cNvSpPr/>
          <p:nvPr/>
        </p:nvSpPr>
        <p:spPr>
          <a:xfrm>
            <a:off x="539552" y="764704"/>
            <a:ext cx="3024336" cy="1944216"/>
          </a:xfrm>
          <a:prstGeom prst="trapezoid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419872" y="2520542"/>
            <a:ext cx="7560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ru-RU" sz="6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0"/>
            <a:ext cx="7560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6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-145852"/>
            <a:ext cx="7560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121630" y="2520542"/>
            <a:ext cx="7560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5976" y="188640"/>
            <a:ext cx="4788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2800" b="1" dirty="0" smtClean="0"/>
              <a:t>Проведём диагональ</a:t>
            </a:r>
            <a:r>
              <a:rPr lang="ru-RU" sz="2800" dirty="0" smtClean="0"/>
              <a:t> </a:t>
            </a:r>
            <a:r>
              <a:rPr lang="ru-RU" sz="2800" b="1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en-US" sz="2800" b="1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ru-RU" sz="2800" b="1" i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43608" y="764704"/>
            <a:ext cx="0" cy="1944216"/>
          </a:xfrm>
          <a:prstGeom prst="line">
            <a:avLst/>
          </a:prstGeom>
          <a:ln w="57150">
            <a:solidFill>
              <a:srgbClr val="FFCC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55235" y="2652832"/>
            <a:ext cx="756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2348880"/>
            <a:ext cx="360040" cy="360040"/>
          </a:xfrm>
          <a:prstGeom prst="rect">
            <a:avLst/>
          </a:prstGeom>
          <a:noFill/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987824" y="7647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987824" y="764704"/>
            <a:ext cx="136815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3563888" y="764704"/>
            <a:ext cx="0" cy="1944216"/>
          </a:xfrm>
          <a:prstGeom prst="line">
            <a:avLst/>
          </a:prstGeom>
          <a:ln w="57150">
            <a:solidFill>
              <a:srgbClr val="66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3563888" y="782124"/>
            <a:ext cx="360040" cy="360040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419872" y="23425"/>
            <a:ext cx="1080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4400" b="1" i="1" baseline="-250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400" b="1" i="1" dirty="0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58" y="3448555"/>
            <a:ext cx="9070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sz="3600" b="1" i="1" dirty="0" smtClean="0">
                <a:solidFill>
                  <a:srgbClr val="FFCCCC"/>
                </a:solidFill>
              </a:rPr>
              <a:t>∆ABD:  AD </a:t>
            </a:r>
            <a:r>
              <a:rPr lang="en-US" sz="3600" b="1" i="1" dirty="0" smtClean="0"/>
              <a:t>– </a:t>
            </a:r>
            <a:r>
              <a:rPr lang="ru-RU" sz="3600" b="1" i="1" dirty="0" smtClean="0"/>
              <a:t>основание. </a:t>
            </a:r>
            <a:r>
              <a:rPr lang="ru-RU" sz="3600" b="1" i="1" dirty="0" smtClean="0">
                <a:solidFill>
                  <a:srgbClr val="FFCCCC"/>
                </a:solidFill>
              </a:rPr>
              <a:t>ВН </a:t>
            </a:r>
            <a:r>
              <a:rPr lang="ru-RU" sz="3600" b="1" i="1" dirty="0" smtClean="0"/>
              <a:t>- высота</a:t>
            </a:r>
            <a:endParaRPr lang="ru-RU" sz="3600" b="1" i="1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043608" y="792866"/>
            <a:ext cx="2520280" cy="1916054"/>
          </a:xfrm>
          <a:prstGeom prst="line">
            <a:avLst/>
          </a:prstGeom>
          <a:ln w="57150">
            <a:solidFill>
              <a:srgbClr val="FF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211706" y="764704"/>
            <a:ext cx="50765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2800" b="1" dirty="0" smtClean="0"/>
              <a:t>Она разделила трапецию на треугольники</a:t>
            </a:r>
            <a:r>
              <a:rPr lang="ru-RU" sz="2800" dirty="0" smtClean="0"/>
              <a:t> </a:t>
            </a:r>
            <a:r>
              <a:rPr lang="en-US" sz="2800" b="1" i="1" dirty="0" smtClean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</a:t>
            </a:r>
            <a:r>
              <a:rPr lang="en-US" sz="2800" dirty="0" smtClean="0"/>
              <a:t> </a:t>
            </a:r>
            <a:r>
              <a:rPr lang="ru-RU" sz="2800" dirty="0" smtClean="0"/>
              <a:t>и </a:t>
            </a:r>
            <a:r>
              <a:rPr lang="en-US" sz="2800" b="1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BCD</a:t>
            </a:r>
            <a:r>
              <a:rPr lang="ru-RU" sz="2800" b="1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i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3007394" y="2057478"/>
                <a:ext cx="666770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/>
                            </a:rPr>
                            <m:t>𝑨𝑩𝑪𝑫</m:t>
                          </m:r>
                        </m:sub>
                      </m:sSub>
                      <m:r>
                        <a:rPr lang="en-US" sz="36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600" b="1" i="1" smtClean="0">
                              <a:solidFill>
                                <a:srgbClr val="FFCCCC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solidFill>
                                <a:srgbClr val="FFCCCC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en-US" sz="3600" b="1" i="1" smtClean="0">
                              <a:solidFill>
                                <a:srgbClr val="FFCCCC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𝑨𝑩𝑫</m:t>
                          </m:r>
                        </m:sub>
                      </m:sSub>
                      <m:r>
                        <a:rPr lang="en-US" sz="3600" b="1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3600" b="1" i="1" smtClean="0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en-US" sz="3600" b="1" i="1" smtClean="0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𝑩𝑪𝑫</m:t>
                          </m:r>
                        </m:sub>
                      </m:sSub>
                    </m:oMath>
                  </m:oMathPara>
                </a14:m>
                <a:endParaRPr lang="ru-RU" sz="3600" b="1" dirty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7394" y="2057478"/>
                <a:ext cx="6667705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73946" y="4293096"/>
            <a:ext cx="9070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sz="3600" b="1" i="1" dirty="0" smtClean="0">
                <a:solidFill>
                  <a:srgbClr val="FFFF99"/>
                </a:solidFill>
              </a:rPr>
              <a:t>∆B</a:t>
            </a:r>
            <a:r>
              <a:rPr lang="ru-RU" sz="3600" b="1" i="1" dirty="0" smtClean="0">
                <a:solidFill>
                  <a:srgbClr val="FFFF99"/>
                </a:solidFill>
              </a:rPr>
              <a:t>С</a:t>
            </a:r>
            <a:r>
              <a:rPr lang="en-US" sz="3600" b="1" i="1" dirty="0" smtClean="0">
                <a:solidFill>
                  <a:srgbClr val="FFFF99"/>
                </a:solidFill>
              </a:rPr>
              <a:t>D:  </a:t>
            </a:r>
            <a:r>
              <a:rPr lang="ru-RU" sz="3600" b="1" i="1" dirty="0" smtClean="0">
                <a:solidFill>
                  <a:srgbClr val="FFFF99"/>
                </a:solidFill>
              </a:rPr>
              <a:t>ВС</a:t>
            </a:r>
            <a:r>
              <a:rPr lang="en-US" sz="3600" b="1" i="1" dirty="0" smtClean="0">
                <a:solidFill>
                  <a:srgbClr val="FFCCCC"/>
                </a:solidFill>
              </a:rPr>
              <a:t> </a:t>
            </a:r>
            <a:r>
              <a:rPr lang="en-US" sz="3600" b="1" i="1" dirty="0" smtClean="0"/>
              <a:t>– </a:t>
            </a:r>
            <a:r>
              <a:rPr lang="ru-RU" sz="3600" b="1" i="1" dirty="0" smtClean="0"/>
              <a:t>основание. </a:t>
            </a:r>
            <a:r>
              <a:rPr lang="en-US" sz="3600" b="1" i="1" dirty="0" smtClean="0">
                <a:solidFill>
                  <a:srgbClr val="FFFF99"/>
                </a:solidFill>
              </a:rPr>
              <a:t>D</a:t>
            </a:r>
            <a:r>
              <a:rPr lang="ru-RU" sz="3600" b="1" i="1" dirty="0" smtClean="0">
                <a:solidFill>
                  <a:srgbClr val="FFFF99"/>
                </a:solidFill>
              </a:rPr>
              <a:t>Н</a:t>
            </a:r>
            <a:r>
              <a:rPr lang="ru-RU" sz="3600" b="1" i="1" baseline="-25000" dirty="0" smtClean="0">
                <a:solidFill>
                  <a:srgbClr val="FFFF99"/>
                </a:solidFill>
              </a:rPr>
              <a:t>1</a:t>
            </a:r>
            <a:r>
              <a:rPr lang="ru-RU" sz="3600" b="1" i="1" dirty="0" smtClean="0">
                <a:solidFill>
                  <a:srgbClr val="FFFF99"/>
                </a:solidFill>
              </a:rPr>
              <a:t> </a:t>
            </a:r>
            <a:r>
              <a:rPr lang="ru-RU" sz="3600" b="1" i="1" dirty="0" smtClean="0"/>
              <a:t>- высота</a:t>
            </a:r>
            <a:endParaRPr lang="ru-RU" sz="3600" b="1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0" y="5085184"/>
                <a:ext cx="954055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b="1" i="1" smtClean="0">
                              <a:solidFill>
                                <a:srgbClr val="FFCC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FFCCCC"/>
                              </a:solidFill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FFCCCC"/>
                              </a:solidFill>
                              <a:latin typeface="Cambria Math"/>
                            </a:rPr>
                            <m:t>𝑨𝑩𝑫</m:t>
                          </m:r>
                        </m:sub>
                      </m:sSub>
                      <m:r>
                        <a:rPr lang="en-US" sz="3200" b="1" i="1" smtClean="0">
                          <a:solidFill>
                            <a:srgbClr val="FFCCC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1" i="1" smtClean="0">
                              <a:solidFill>
                                <a:srgbClr val="FFCCCC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1" i="1" smtClean="0">
                              <a:solidFill>
                                <a:srgbClr val="FFCCCC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3200" b="1" i="1" smtClean="0">
                              <a:solidFill>
                                <a:srgbClr val="FFCCCC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3200" b="1" i="1" smtClean="0">
                          <a:solidFill>
                            <a:srgbClr val="FFCCCC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3200" b="1" i="1" smtClean="0">
                          <a:solidFill>
                            <a:srgbClr val="FFCCCC"/>
                          </a:solidFill>
                          <a:latin typeface="Cambria Math"/>
                          <a:ea typeface="Cambria Math"/>
                        </a:rPr>
                        <m:t>𝑨𝑫</m:t>
                      </m:r>
                      <m:r>
                        <a:rPr lang="en-US" sz="3200" b="1" i="1" smtClean="0">
                          <a:solidFill>
                            <a:srgbClr val="FFCCCC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3200" b="1" i="1" smtClean="0">
                          <a:solidFill>
                            <a:srgbClr val="FFCCCC"/>
                          </a:solidFill>
                          <a:latin typeface="Cambria Math"/>
                          <a:ea typeface="Cambria Math"/>
                        </a:rPr>
                        <m:t>𝑩𝑯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,  </m:t>
                      </m:r>
                      <m:sSub>
                        <m:sSubPr>
                          <m:ctrlPr>
                            <a:rPr lang="ru-RU" sz="3200" b="1" i="1" smtClean="0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1" i="1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𝑩𝑪𝑫</m:t>
                          </m:r>
                        </m:sub>
                      </m:sSub>
                      <m:r>
                        <a:rPr lang="en-US" sz="3200" b="1" i="1"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1" i="1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1" i="1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3200" b="1" i="1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3200" b="1" i="1"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3200" b="1" i="1" smtClean="0"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𝑩𝑪</m:t>
                      </m:r>
                      <m:r>
                        <a:rPr lang="en-US" sz="3200" b="1" i="1"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3200" b="1" i="1" smtClean="0"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𝑫</m:t>
                      </m:r>
                      <m:sSub>
                        <m:sSubPr>
                          <m:ctrlPr>
                            <a:rPr lang="en-US" sz="3200" b="1" i="1" smtClean="0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𝑯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3200" b="1" dirty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085184"/>
                <a:ext cx="9540552" cy="1014317"/>
              </a:xfrm>
              <a:prstGeom prst="rect">
                <a:avLst/>
              </a:prstGeom>
              <a:blipFill rotWithShape="1">
                <a:blip r:embed="rId4"/>
                <a:stretch>
                  <a:fillRect b="-11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978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рапеция 1"/>
          <p:cNvSpPr/>
          <p:nvPr/>
        </p:nvSpPr>
        <p:spPr>
          <a:xfrm>
            <a:off x="539552" y="764704"/>
            <a:ext cx="3024336" cy="1944216"/>
          </a:xfrm>
          <a:prstGeom prst="trapezoid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419872" y="2520542"/>
            <a:ext cx="7560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ru-RU" sz="6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0"/>
            <a:ext cx="7560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6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-145852"/>
            <a:ext cx="7560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121630" y="2520542"/>
            <a:ext cx="7560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5976" y="188640"/>
            <a:ext cx="4788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3600" b="1" dirty="0" smtClean="0"/>
              <a:t>Так как </a:t>
            </a:r>
            <a:r>
              <a:rPr lang="en-US" sz="3600" b="1" i="1" dirty="0" smtClean="0">
                <a:solidFill>
                  <a:srgbClr val="FFCCCC"/>
                </a:solidFill>
              </a:rPr>
              <a:t>BH</a:t>
            </a:r>
            <a:r>
              <a:rPr lang="en-US" sz="3600" b="1" i="1" dirty="0" smtClean="0"/>
              <a:t>=</a:t>
            </a:r>
            <a:r>
              <a:rPr lang="en-US" sz="3600" b="1" i="1" dirty="0" smtClean="0">
                <a:solidFill>
                  <a:srgbClr val="66FF66"/>
                </a:solidFill>
              </a:rPr>
              <a:t>DH</a:t>
            </a:r>
            <a:r>
              <a:rPr lang="en-US" sz="3600" b="1" i="1" baseline="-25000" dirty="0" smtClean="0">
                <a:solidFill>
                  <a:srgbClr val="66FF66"/>
                </a:solidFill>
              </a:rPr>
              <a:t>1</a:t>
            </a:r>
            <a:r>
              <a:rPr lang="en-US" sz="3600" b="1" i="1" dirty="0" smtClean="0">
                <a:solidFill>
                  <a:srgbClr val="66FF66"/>
                </a:solidFill>
              </a:rPr>
              <a:t>, </a:t>
            </a:r>
            <a:r>
              <a:rPr lang="ru-RU" sz="3600" b="1" dirty="0" smtClean="0"/>
              <a:t>то: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43608" y="764704"/>
            <a:ext cx="0" cy="1944216"/>
          </a:xfrm>
          <a:prstGeom prst="line">
            <a:avLst/>
          </a:prstGeom>
          <a:ln w="57150">
            <a:solidFill>
              <a:srgbClr val="FFCC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55235" y="2652832"/>
            <a:ext cx="756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rgbClr val="FF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2348880"/>
            <a:ext cx="360040" cy="360040"/>
          </a:xfrm>
          <a:prstGeom prst="rect">
            <a:avLst/>
          </a:prstGeom>
          <a:noFill/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987824" y="7647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987824" y="764704"/>
            <a:ext cx="136815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3563888" y="764704"/>
            <a:ext cx="0" cy="1944216"/>
          </a:xfrm>
          <a:prstGeom prst="line">
            <a:avLst/>
          </a:prstGeom>
          <a:ln w="57150">
            <a:solidFill>
              <a:srgbClr val="66FF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3563888" y="782124"/>
            <a:ext cx="360040" cy="360040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419872" y="23425"/>
            <a:ext cx="1080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4400" b="1" i="1" baseline="-250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400" b="1" i="1" dirty="0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96431" y="2428209"/>
            <a:ext cx="2698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 </a:t>
            </a:r>
            <a:r>
              <a:rPr lang="ru-RU" sz="3600" b="1" i="1" dirty="0" smtClean="0"/>
              <a:t>Тогда</a:t>
            </a:r>
            <a:endParaRPr lang="ru-RU" sz="3600" b="1" i="1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043608" y="792866"/>
            <a:ext cx="2520280" cy="1916054"/>
          </a:xfrm>
          <a:prstGeom prst="line">
            <a:avLst/>
          </a:prstGeom>
          <a:ln w="57150">
            <a:solidFill>
              <a:srgbClr val="FF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53663" y="3629349"/>
                <a:ext cx="9070054" cy="2627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en-US" sz="44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𝑨𝑩𝑪𝑫</m:t>
                          </m:r>
                        </m:sub>
                      </m:sSub>
                      <m:r>
                        <a:rPr lang="en-US" sz="4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4400" b="1" i="1" smtClean="0">
                              <a:solidFill>
                                <a:srgbClr val="FFCCCC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400" b="1" i="1" smtClean="0">
                              <a:solidFill>
                                <a:srgbClr val="FFCCCC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4400" b="1" i="1" smtClean="0">
                              <a:solidFill>
                                <a:srgbClr val="FFCCCC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4400" b="1" i="1" smtClean="0">
                          <a:solidFill>
                            <a:srgbClr val="FFCCCC"/>
                          </a:solidFill>
                          <a:latin typeface="Cambria Math"/>
                        </a:rPr>
                        <m:t>𝑨𝑫</m:t>
                      </m:r>
                      <m:r>
                        <a:rPr lang="en-US" sz="4400" b="1" i="1" smtClean="0">
                          <a:solidFill>
                            <a:srgbClr val="FFCCCC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4400" b="1" i="1" smtClean="0">
                          <a:solidFill>
                            <a:srgbClr val="FFCCCC"/>
                          </a:solidFill>
                          <a:latin typeface="Cambria Math"/>
                          <a:ea typeface="Cambria Math"/>
                        </a:rPr>
                        <m:t>𝑩𝑯</m:t>
                      </m:r>
                      <m:r>
                        <a:rPr lang="en-US" sz="4400" b="1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sz="4400" b="1" i="1" smtClean="0">
                              <a:solidFill>
                                <a:srgbClr val="FFFF99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4400" b="1" i="1" smtClean="0">
                              <a:solidFill>
                                <a:srgbClr val="FFFF99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4400" b="1" i="1" smtClean="0">
                              <a:solidFill>
                                <a:srgbClr val="FFFF99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en-US" sz="4400" b="1" i="1" smtClean="0">
                          <a:solidFill>
                            <a:srgbClr val="FFFF99"/>
                          </a:solidFill>
                          <a:latin typeface="Cambria Math"/>
                          <a:ea typeface="Cambria Math"/>
                        </a:rPr>
                        <m:t>𝑩𝑪</m:t>
                      </m:r>
                      <m:r>
                        <a:rPr lang="en-US" sz="4400" b="1" i="1" smtClean="0">
                          <a:solidFill>
                            <a:srgbClr val="FFFF99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4400" b="1" i="1" smtClean="0">
                          <a:solidFill>
                            <a:srgbClr val="FFFF99"/>
                          </a:solidFill>
                          <a:latin typeface="Cambria Math"/>
                          <a:ea typeface="Cambria Math"/>
                        </a:rPr>
                        <m:t>𝑩𝑯</m:t>
                      </m:r>
                      <m:r>
                        <a:rPr lang="en-US" sz="4400" b="1" i="1" smtClean="0">
                          <a:latin typeface="Cambria Math"/>
                          <a:ea typeface="Cambria Math"/>
                        </a:rPr>
                        <m:t>==</m:t>
                      </m:r>
                      <m:f>
                        <m:fPr>
                          <m:ctrlPr>
                            <a:rPr lang="en-US" sz="44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44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44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en-US" sz="4400" b="1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4400" b="1" i="1" smtClean="0">
                          <a:latin typeface="Cambria Math"/>
                          <a:ea typeface="Cambria Math"/>
                        </a:rPr>
                        <m:t>𝑨𝑫</m:t>
                      </m:r>
                      <m:r>
                        <a:rPr lang="en-US" sz="44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4400" b="1" i="1" smtClean="0">
                          <a:latin typeface="Cambria Math"/>
                          <a:ea typeface="Cambria Math"/>
                        </a:rPr>
                        <m:t>𝑩𝑪</m:t>
                      </m:r>
                      <m:r>
                        <a:rPr lang="en-US" sz="4400" b="1" i="1" smtClean="0">
                          <a:latin typeface="Cambria Math"/>
                          <a:ea typeface="Cambria Math"/>
                        </a:rPr>
                        <m:t>)∙</m:t>
                      </m:r>
                      <m:r>
                        <a:rPr lang="en-US" sz="4400" b="1" i="1" smtClean="0">
                          <a:latin typeface="Cambria Math"/>
                          <a:ea typeface="Cambria Math"/>
                        </a:rPr>
                        <m:t>𝑩𝑯</m:t>
                      </m:r>
                    </m:oMath>
                  </m:oMathPara>
                </a14:m>
                <a:endParaRPr lang="ru-RU" sz="4400" b="1" i="1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63" y="3629349"/>
                <a:ext cx="9070054" cy="262764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1835696" y="1349822"/>
                <a:ext cx="9540552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b="1" i="1" smtClean="0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1" i="1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𝑺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𝑩𝑪𝑫</m:t>
                          </m:r>
                        </m:sub>
                      </m:sSub>
                      <m:r>
                        <a:rPr lang="en-US" sz="3200" b="1" i="1"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1" i="1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1" i="1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3200" b="1" i="1">
                              <a:solidFill>
                                <a:srgbClr val="FFFF99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3200" b="1" i="1"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3200" b="1" i="1" smtClean="0"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𝑩𝑪</m:t>
                      </m:r>
                      <m:r>
                        <a:rPr lang="en-US" sz="3200" b="1" i="1"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3200" b="1" i="1" smtClean="0"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𝑩𝑯</m:t>
                      </m:r>
                    </m:oMath>
                  </m:oMathPara>
                </a14:m>
                <a:endParaRPr lang="ru-RU" sz="3200" b="1" dirty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349822"/>
                <a:ext cx="9540552" cy="1014317"/>
              </a:xfrm>
              <a:prstGeom prst="rect">
                <a:avLst/>
              </a:prstGeom>
              <a:blipFill rotWithShape="1">
                <a:blip r:embed="rId4"/>
                <a:stretch>
                  <a:fillRect b="-11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511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85</TotalTime>
  <Words>259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ПЛОЩАДЬ ТРАПЕЦИИ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ПЛОЩАДЬ ТРАПЕЦИИ</dc:title>
  <dc:creator>владимир</dc:creator>
  <cp:lastModifiedBy>владимир</cp:lastModifiedBy>
  <cp:revision>12</cp:revision>
  <dcterms:created xsi:type="dcterms:W3CDTF">2016-11-29T15:09:31Z</dcterms:created>
  <dcterms:modified xsi:type="dcterms:W3CDTF">2016-11-29T16:45:16Z</dcterms:modified>
</cp:coreProperties>
</file>