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3" r:id="rId6"/>
    <p:sldId id="261" r:id="rId7"/>
    <p:sldId id="260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19A1"/>
    <a:srgbClr val="ECF208"/>
    <a:srgbClr val="F09E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950" autoAdjust="0"/>
    <p:restoredTop sz="94660"/>
  </p:normalViewPr>
  <p:slideViewPr>
    <p:cSldViewPr>
      <p:cViewPr>
        <p:scale>
          <a:sx n="110" d="100"/>
          <a:sy n="110" d="100"/>
        </p:scale>
        <p:origin x="612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35BDC4D-D8B0-4EE0-A25B-CCDEA43ED433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793AB0-ABD1-4732-A97E-8AFC96C2C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6.xml"/><Relationship Id="rId5" Type="http://schemas.openxmlformats.org/officeDocument/2006/relationships/slide" Target="slide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7.xml"/><Relationship Id="rId5" Type="http://schemas.openxmlformats.org/officeDocument/2006/relationships/slide" Target="slide9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АФРИКА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192240"/>
          </a:xfrm>
        </p:spPr>
        <p:txBody>
          <a:bodyPr>
            <a:normAutofit/>
          </a:bodyPr>
          <a:lstStyle/>
          <a:p>
            <a:endParaRPr lang="ru-RU" sz="1050" dirty="0" smtClean="0"/>
          </a:p>
          <a:p>
            <a:endParaRPr lang="ru-RU" sz="1050" dirty="0"/>
          </a:p>
          <a:p>
            <a:endParaRPr lang="ru-RU" sz="1050" dirty="0" smtClean="0"/>
          </a:p>
          <a:p>
            <a:endParaRPr lang="ru-RU" sz="1050" dirty="0"/>
          </a:p>
          <a:p>
            <a:endParaRPr lang="ru-RU" sz="1050" dirty="0" smtClean="0"/>
          </a:p>
          <a:p>
            <a:endParaRPr lang="ru-RU" sz="1900" dirty="0"/>
          </a:p>
          <a:p>
            <a:r>
              <a:rPr lang="ru-RU" sz="1900" dirty="0" smtClean="0"/>
              <a:t>                                                            </a:t>
            </a:r>
          </a:p>
          <a:p>
            <a:r>
              <a:rPr lang="ru-RU" sz="1900"/>
              <a:t> </a:t>
            </a:r>
            <a:r>
              <a:rPr lang="ru-RU" sz="1900" smtClean="0"/>
              <a:t>                                                                                                                 </a:t>
            </a:r>
            <a:endParaRPr lang="ru-RU" sz="19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792088"/>
          </a:xfrm>
        </p:spPr>
        <p:txBody>
          <a:bodyPr/>
          <a:lstStyle/>
          <a:p>
            <a:pPr algn="ctr"/>
            <a:r>
              <a:rPr lang="ru-RU" dirty="0" smtClean="0"/>
              <a:t>                АФРИКА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464496"/>
          </a:xfrm>
          <a:ln>
            <a:noFill/>
          </a:ln>
        </p:spPr>
        <p:txBody>
          <a:bodyPr>
            <a:normAutofit/>
          </a:bodyPr>
          <a:lstStyle/>
          <a:p>
            <a:pPr marL="576072" lvl="1" indent="-228600" algn="ctr">
              <a:buNone/>
            </a:pPr>
            <a:r>
              <a:rPr lang="ru-RU" sz="2600" b="1" i="1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Африка на планете Земля</a:t>
            </a:r>
            <a:endParaRPr lang="ru-RU" sz="26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76072" lvl="1" indent="-228600" algn="ctr">
              <a:buNone/>
            </a:pPr>
            <a:r>
              <a:rPr lang="ru-RU" sz="2600" b="1" i="1" dirty="0" smtClean="0">
                <a:solidFill>
                  <a:schemeClr val="accent4">
                    <a:lumMod val="75000"/>
                  </a:schemeClr>
                </a:solidFill>
                <a:hlinkClick r:id="rId3" action="ppaction://hlinksldjump"/>
              </a:rPr>
              <a:t>Животный мир Африки</a:t>
            </a:r>
            <a:endParaRPr lang="ru-RU" sz="26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76072" lvl="1" indent="-228600" algn="ctr">
              <a:buNone/>
            </a:pPr>
            <a:r>
              <a:rPr lang="ru-RU" sz="2600" b="1" i="1" dirty="0" smtClean="0">
                <a:solidFill>
                  <a:schemeClr val="accent4">
                    <a:lumMod val="75000"/>
                  </a:schemeClr>
                </a:solidFill>
                <a:hlinkClick r:id="rId4" action="ppaction://hlinksldjump"/>
              </a:rPr>
              <a:t>Население Африки</a:t>
            </a:r>
            <a:endParaRPr lang="ru-RU" sz="26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76072" lvl="1" indent="-228600" algn="ctr">
              <a:buNone/>
            </a:pPr>
            <a:r>
              <a:rPr lang="ru-RU" sz="2600" b="1" i="1" dirty="0" err="1" smtClean="0">
                <a:solidFill>
                  <a:schemeClr val="accent4">
                    <a:lumMod val="75000"/>
                  </a:schemeClr>
                </a:solidFill>
                <a:hlinkClick r:id="rId5" action="ppaction://hlinksldjump"/>
              </a:rPr>
              <a:t>Нил-самая</a:t>
            </a:r>
            <a:r>
              <a:rPr lang="ru-RU" sz="2600" b="1" i="1" dirty="0" smtClean="0">
                <a:solidFill>
                  <a:schemeClr val="accent4">
                    <a:lumMod val="75000"/>
                  </a:schemeClr>
                </a:solidFill>
                <a:hlinkClick r:id="rId5" action="ppaction://hlinksldjump"/>
              </a:rPr>
              <a:t> длинная река</a:t>
            </a:r>
            <a:endParaRPr lang="ru-RU" sz="26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76072" lvl="1" indent="-228600" algn="ctr">
              <a:buNone/>
            </a:pPr>
            <a:r>
              <a:rPr lang="ru-RU" sz="2600" b="1" i="1" dirty="0" smtClean="0">
                <a:solidFill>
                  <a:srgbClr val="FF0000"/>
                </a:solidFill>
                <a:hlinkClick r:id="rId6" action="ppaction://hlinksldjump"/>
              </a:rPr>
              <a:t>Государства Древней </a:t>
            </a:r>
            <a:r>
              <a:rPr lang="ru-RU" sz="2600" b="1" i="1" dirty="0" err="1" smtClean="0">
                <a:solidFill>
                  <a:srgbClr val="FF0000"/>
                </a:solidFill>
                <a:hlinkClick r:id="rId6" action="ppaction://hlinksldjump"/>
              </a:rPr>
              <a:t>Африки.</a:t>
            </a:r>
            <a:r>
              <a:rPr lang="ru-RU" sz="2600" b="1" i="1" dirty="0" err="1" smtClean="0">
                <a:hlinkClick r:id="rId6" action="ppaction://hlinksldjump"/>
              </a:rPr>
              <a:t>Египет</a:t>
            </a:r>
            <a:endParaRPr lang="ru-RU" sz="2600" b="1" i="1" dirty="0" smtClean="0"/>
          </a:p>
          <a:p>
            <a:pPr marL="576072" lvl="1" indent="-228600" algn="ctr">
              <a:buNone/>
            </a:pPr>
            <a:r>
              <a:rPr lang="ru-RU" sz="2600" b="1" i="1" dirty="0" smtClean="0">
                <a:hlinkClick r:id="rId7" action="ppaction://hlinksldjump"/>
              </a:rPr>
              <a:t>Войны в Африке</a:t>
            </a:r>
            <a:endParaRPr lang="ru-RU" sz="2600" b="1" i="1" dirty="0" smtClean="0"/>
          </a:p>
          <a:p>
            <a:pPr marL="576072" lvl="1" indent="-228600" algn="ctr">
              <a:buNone/>
            </a:pPr>
            <a:endParaRPr lang="ru-RU" sz="1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ull_domik-2012112200431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6021288"/>
            <a:ext cx="692707" cy="524443"/>
          </a:xfrm>
          <a:prstGeom prst="rect">
            <a:avLst/>
          </a:prstGeom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7668344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0" y="548680"/>
            <a:ext cx="4392488" cy="6120680"/>
          </a:xfrm>
        </p:spPr>
        <p:txBody>
          <a:bodyPr>
            <a:normAutofit fontScale="47500" lnSpcReduction="2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Африка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ru-RU" sz="3600" dirty="0" smtClean="0">
                <a:solidFill>
                  <a:schemeClr val="tx1"/>
                </a:solidFill>
              </a:rPr>
              <a:t> второй по площади континент после Евразии, омываемый Средиземным морем с севера, Красным — с северо-востока, Атлантическим океаном с запада и Индийским океаном с востока и юга. Африкой называется также часть света, состоящая из материка Африка и прилегающих островов. Площадь Африки составляет 29,2 </a:t>
            </a:r>
            <a:r>
              <a:rPr lang="ru-RU" sz="3600" dirty="0" err="1" smtClean="0">
                <a:solidFill>
                  <a:schemeClr val="tx1"/>
                </a:solidFill>
              </a:rPr>
              <a:t>млн</a:t>
            </a:r>
            <a:r>
              <a:rPr lang="ru-RU" sz="3600" dirty="0" smtClean="0">
                <a:solidFill>
                  <a:schemeClr val="tx1"/>
                </a:solidFill>
              </a:rPr>
              <a:t> км², с островами — около 30,3 </a:t>
            </a:r>
            <a:r>
              <a:rPr lang="ru-RU" sz="3600" dirty="0" err="1" smtClean="0">
                <a:solidFill>
                  <a:schemeClr val="tx1"/>
                </a:solidFill>
              </a:rPr>
              <a:t>млн</a:t>
            </a:r>
            <a:r>
              <a:rPr lang="ru-RU" sz="3600" dirty="0" smtClean="0">
                <a:solidFill>
                  <a:schemeClr val="tx1"/>
                </a:solidFill>
              </a:rPr>
              <a:t> км²</a:t>
            </a:r>
            <a:r>
              <a:rPr lang="ru-RU" sz="3600" baseline="30000" dirty="0" smtClean="0">
                <a:solidFill>
                  <a:schemeClr val="tx1"/>
                </a:solidFill>
              </a:rPr>
              <a:t>]</a:t>
            </a:r>
            <a:r>
              <a:rPr lang="ru-RU" sz="3600" dirty="0" smtClean="0">
                <a:solidFill>
                  <a:schemeClr val="tx1"/>
                </a:solidFill>
              </a:rPr>
              <a:t>, покрывая, таким образом, 6 % общей площади поверхности Земли и 20,4 % поверхности суши. На территории Африки расположены 54 государства, 5 непризнанных государств и 5 зависимых территорий (островных).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 Африки составляет около миллиарда человек. Африка считается прародиной человечества: именно здесь нашли самые древние останки ранних гоминид и их вероятных предков.</a:t>
            </a:r>
          </a:p>
          <a:p>
            <a:endParaRPr lang="ru-RU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3" descr="picture-8101.jpg"/>
          <p:cNvPicPr>
            <a:picLocks noGrp="1" noChangeAspect="1"/>
          </p:cNvPicPr>
          <p:nvPr>
            <p:ph idx="4294967295"/>
          </p:nvPr>
        </p:nvPicPr>
        <p:blipFill>
          <a:blip r:embed="rId5" cstate="print"/>
          <a:stretch>
            <a:fillRect/>
          </a:stretch>
        </p:blipFill>
        <p:spPr>
          <a:xfrm>
            <a:off x="395536" y="908720"/>
            <a:ext cx="4140076" cy="4896545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55008" cy="4670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Животный мир Африки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43608" y="2996952"/>
            <a:ext cx="7467039" cy="2656962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ahoma"/>
              </a:rPr>
              <a:t>Африка – край пустынь и саванн, в котором и человек, и животные живут по законам природы. Животные Африки многообразны и удивительны. Саванны и редколесья занимают более 40% материка, поэтому и основную часть фауны составляют те животные, которые обитают именно там: носороги, газели, буйволы, слоны, гепарды, шакалы. А как же пустыни, можете спросить вы?! Да, безусловно, пустыни занимают огромные пространства континента, но при этом разница в фауне между севером и югом достаточно ощутима. Северные пустыни очень похожи на пустыни Азии: там обитает большое количество тушканчиков, песчанок, шакалы и гиены. Южные пустыни, в свою очередь, характеризуются большим количеством эндемиков и черепах. Влажные экваториальные леса не блещут разнообразием животного мира, но, тем не менее, в них можно встретить: гориллу, бегемота, окапи, мартышек, шимпанзе и крокодилов.</a:t>
            </a:r>
            <a:endParaRPr lang="ru-RU" dirty="0"/>
          </a:p>
        </p:txBody>
      </p:sp>
      <p:pic>
        <p:nvPicPr>
          <p:cNvPr id="5" name="Содержимое 4" descr="8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19249" y="981075"/>
            <a:ext cx="5176940" cy="1871663"/>
          </a:xfrm>
        </p:spPr>
      </p:pic>
      <p:pic>
        <p:nvPicPr>
          <p:cNvPr id="6" name="Рисунок 5" descr="full_domik-20121122004314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6021288"/>
            <a:ext cx="692707" cy="524443"/>
          </a:xfrm>
          <a:prstGeom prst="rect">
            <a:avLst/>
          </a:prstGeom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7668344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 rot="10800000">
            <a:off x="6300192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4304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rgbClr val="ECF208"/>
                </a:solidFill>
              </a:rPr>
              <a:t>Население Африки</a:t>
            </a:r>
            <a:endParaRPr lang="ru-RU" sz="2800" b="0" dirty="0">
              <a:solidFill>
                <a:srgbClr val="ECF208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4048" y="1268760"/>
            <a:ext cx="3506599" cy="4385154"/>
          </a:xfrm>
        </p:spPr>
        <p:txBody>
          <a:bodyPr>
            <a:noAutofit/>
          </a:bodyPr>
          <a:lstStyle/>
          <a:p>
            <a:r>
              <a:rPr lang="ru-RU" sz="1050" dirty="0" smtClean="0"/>
              <a:t>В Африке насчитывают от 500 до 7000 народов и этнических групп. Такой разнобой объясняется неясностью разграничения народов и их подразделений. Вероятнее всего число народов и крупных этнических общностей, объединяющих несколько близкородственных народов, колеблется от 1 до 2 тысяч.</a:t>
            </a:r>
          </a:p>
          <a:p>
            <a:r>
              <a:rPr lang="ru-RU" sz="1050" dirty="0" smtClean="0"/>
              <a:t>Большинство народов Африки насчитывают по несколько тысяч или даже сотен человек и населяют 1-2 деревни. Почти 90% население Африки составляют 120 народов численностью свыше 1 </a:t>
            </a:r>
            <a:r>
              <a:rPr lang="ru-RU" sz="1050" dirty="0" err="1" smtClean="0"/>
              <a:t>млн</a:t>
            </a:r>
            <a:r>
              <a:rPr lang="ru-RU" sz="1050" dirty="0" smtClean="0"/>
              <a:t> человек, из них 2/3 приходится на 30 народов, численностью свыше 5 </a:t>
            </a:r>
            <a:r>
              <a:rPr lang="ru-RU" sz="1050" dirty="0" err="1" smtClean="0"/>
              <a:t>млн</a:t>
            </a:r>
            <a:r>
              <a:rPr lang="ru-RU" sz="1050" dirty="0" smtClean="0"/>
              <a:t> человек. Заметно более 1/3 населения Тропической Африки (и почти половину населения всей Африки) составляют не менее 10 крупнейших народов, численностью свыше 10 </a:t>
            </a:r>
            <a:r>
              <a:rPr lang="ru-RU" sz="1050" dirty="0" err="1" smtClean="0"/>
              <a:t>млн</a:t>
            </a:r>
            <a:r>
              <a:rPr lang="ru-RU" sz="1050" dirty="0" smtClean="0"/>
              <a:t> человек: арабы, Хауса , </a:t>
            </a:r>
            <a:r>
              <a:rPr lang="ru-RU" sz="1050" dirty="0" err="1" smtClean="0"/>
              <a:t>фульбе</a:t>
            </a:r>
            <a:r>
              <a:rPr lang="ru-RU" sz="1050" dirty="0" smtClean="0"/>
              <a:t>, Йоруба, </a:t>
            </a:r>
            <a:r>
              <a:rPr lang="ru-RU" sz="1050" dirty="0" err="1" smtClean="0"/>
              <a:t>игбо</a:t>
            </a:r>
            <a:r>
              <a:rPr lang="ru-RU" sz="1050" dirty="0" smtClean="0"/>
              <a:t>, </a:t>
            </a:r>
            <a:r>
              <a:rPr lang="ru-RU" sz="1050" dirty="0" err="1" smtClean="0"/>
              <a:t>амхара</a:t>
            </a:r>
            <a:r>
              <a:rPr lang="ru-RU" sz="1050" dirty="0" smtClean="0"/>
              <a:t>, </a:t>
            </a:r>
            <a:r>
              <a:rPr lang="ru-RU" sz="1050" dirty="0" err="1" smtClean="0"/>
              <a:t>оромо</a:t>
            </a:r>
            <a:r>
              <a:rPr lang="ru-RU" sz="1050" dirty="0" smtClean="0"/>
              <a:t>, </a:t>
            </a:r>
            <a:r>
              <a:rPr lang="ru-RU" sz="1050" dirty="0" err="1" smtClean="0"/>
              <a:t>руанда</a:t>
            </a:r>
            <a:r>
              <a:rPr lang="ru-RU" sz="1050" dirty="0" smtClean="0"/>
              <a:t> , малагасийцы, зулусы.</a:t>
            </a:r>
          </a:p>
          <a:p>
            <a:r>
              <a:rPr lang="ru-RU" sz="1050" dirty="0" smtClean="0"/>
              <a:t>В культурно-этнографическом отношении территория Африки распадается на 2 историко-этнографические провинции — Североафриканскую и Тропическую Африку. </a:t>
            </a:r>
          </a:p>
          <a:p>
            <a:endParaRPr lang="ru-RU" sz="1200" dirty="0"/>
          </a:p>
        </p:txBody>
      </p:sp>
      <p:pic>
        <p:nvPicPr>
          <p:cNvPr id="5" name="Содержимое 4" descr="196813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4392487" cy="4104456"/>
          </a:xfrm>
        </p:spPr>
      </p:pic>
      <p:pic>
        <p:nvPicPr>
          <p:cNvPr id="6" name="Рисунок 5" descr="full_domik-20121122004314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6021288"/>
            <a:ext cx="692707" cy="524443"/>
          </a:xfrm>
          <a:prstGeom prst="rect">
            <a:avLst/>
          </a:prstGeom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7668344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0800000">
            <a:off x="6300192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043040" cy="648072"/>
          </a:xfrm>
        </p:spPr>
        <p:txBody>
          <a:bodyPr/>
          <a:lstStyle/>
          <a:p>
            <a:pPr algn="ctr"/>
            <a:r>
              <a:rPr lang="ru-RU" b="0" dirty="0" err="1" smtClean="0">
                <a:solidFill>
                  <a:srgbClr val="0070C0"/>
                </a:solidFill>
              </a:rPr>
              <a:t>Нил-самая</a:t>
            </a:r>
            <a:r>
              <a:rPr lang="ru-RU" b="0" dirty="0" smtClean="0">
                <a:solidFill>
                  <a:srgbClr val="0070C0"/>
                </a:solidFill>
              </a:rPr>
              <a:t> длинная река</a:t>
            </a:r>
            <a:endParaRPr lang="ru-RU" b="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07904" y="1196752"/>
            <a:ext cx="4802743" cy="44571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Река Нил — одна из самых великих водных артерий на планете Земля. Без преувеличения можно сказать, что Нил — источник жизни для всей Африки и, в частности, для </a:t>
            </a:r>
            <a:r>
              <a:rPr lang="ru-RU" dirty="0" err="1" smtClean="0"/>
              <a:t>Египта.Общая</a:t>
            </a:r>
            <a:r>
              <a:rPr lang="ru-RU" dirty="0" smtClean="0"/>
              <a:t> протяженность Нила составляет ок.6700 </a:t>
            </a:r>
            <a:r>
              <a:rPr lang="ru-RU" dirty="0" err="1" smtClean="0"/>
              <a:t>км.Нил</a:t>
            </a:r>
            <a:r>
              <a:rPr lang="ru-RU" dirty="0" smtClean="0"/>
              <a:t> необычен не только своей длиной, но и своим «поведением». В самые жаркие месяцы года, вместо того, чтобы высохнуть, подобно другим, многочисленным водоемам в этой части земного шара, он выходит из берегов, разливаясь, меняя цвет и окрашивая залитые территории красным цветом воды.</a:t>
            </a:r>
          </a:p>
          <a:p>
            <a:r>
              <a:rPr lang="ru-RU" dirty="0" smtClean="0"/>
              <a:t>Происхождение названия реки уходит вглубь веков, во времена, когда только происходило зарождение мировых цивилизаций. Слово «Нил» — производная от древнегреческого «</a:t>
            </a:r>
            <a:r>
              <a:rPr lang="ru-RU" dirty="0" err="1" smtClean="0"/>
              <a:t>Нейлос</a:t>
            </a:r>
            <a:r>
              <a:rPr lang="ru-RU" dirty="0" smtClean="0"/>
              <a:t>». Греки также называли реку «</a:t>
            </a:r>
            <a:r>
              <a:rPr lang="ru-RU" dirty="0" err="1" smtClean="0"/>
              <a:t>Эгиптосом</a:t>
            </a:r>
            <a:r>
              <a:rPr lang="ru-RU" dirty="0" smtClean="0"/>
              <a:t>», отсюда, по всей видимости, произошел Египет.</a:t>
            </a:r>
          </a:p>
          <a:p>
            <a:r>
              <a:rPr lang="ru-RU" dirty="0" smtClean="0"/>
              <a:t>Роль Нила для становления и развития древнеегипетской цивилизации, которую наравне с шумерской считают прародителем всех культур, нельзя оценить. Египет — это Нил. Богатая флора и фауна реки, огромное количество ила, оседающего на земле после разлива — лишь малая часть даров.</a:t>
            </a:r>
          </a:p>
          <a:p>
            <a:endParaRPr lang="ru-RU" dirty="0"/>
          </a:p>
        </p:txBody>
      </p:sp>
      <p:pic>
        <p:nvPicPr>
          <p:cNvPr id="5" name="Содержимое 4" descr="nil-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3115725" cy="4478854"/>
          </a:xfrm>
        </p:spPr>
      </p:pic>
      <p:pic>
        <p:nvPicPr>
          <p:cNvPr id="6" name="Рисунок 5" descr="full_domik-20121122004314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6021288"/>
            <a:ext cx="692707" cy="524443"/>
          </a:xfrm>
          <a:prstGeom prst="rect">
            <a:avLst/>
          </a:prstGeom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7668344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0800000">
            <a:off x="6300192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3400"/>
            <a:ext cx="7827016" cy="447328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rgbClr val="FF0000"/>
                </a:solidFill>
                <a:effectLst/>
              </a:rPr>
              <a:t>Государства Древней </a:t>
            </a:r>
            <a:r>
              <a:rPr lang="ru-RU" b="0" dirty="0" err="1" smtClean="0">
                <a:solidFill>
                  <a:srgbClr val="FF0000"/>
                </a:solidFill>
                <a:effectLst/>
              </a:rPr>
              <a:t>Африки.</a:t>
            </a:r>
            <a:r>
              <a:rPr lang="ru-RU" b="0" dirty="0" err="1" smtClean="0">
                <a:solidFill>
                  <a:schemeClr val="tx1"/>
                </a:solidFill>
                <a:effectLst/>
              </a:rPr>
              <a:t>Египет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76056" y="1052736"/>
            <a:ext cx="3600400" cy="4601178"/>
          </a:xfrm>
        </p:spPr>
        <p:txBody>
          <a:bodyPr>
            <a:noAutofit/>
          </a:bodyPr>
          <a:lstStyle/>
          <a:p>
            <a:r>
              <a:rPr lang="ru-RU" sz="1100" dirty="0" smtClean="0"/>
              <a:t>Древний Египет — первая древневосточная цивилизация, ставшая после веков забвения известной европейцам. Существенный фактор развития древнеегипетской цивилизации составляли природные условия. Грандиозный контраст между пустыней, лишенной жизни, и цветущим оазисом, которым страна обязаны Нилу, может многое объяснить в миро представлении древнего египтянина. Почва в долине Нила очень плодородна, и там издавна собирали два урожая в год. Однако такой достаток локализовался лишь на территории по течению Нила, составляющей 3,5% территории всего Египта, остальная же территория представляет собой бесплодную пустыню. В долине Нила и сейчас проживает 99,5% населения. Примерно такое же соотношение было и в эпоху фараонов — недаром египтяне называли свою страну "даром Нила". Природные условия способствовали изоляции страны, что в свою очередь обусловило особенности картины мира древнего египтянина, в частности, характерный для него феномен </a:t>
            </a:r>
            <a:r>
              <a:rPr lang="ru-RU" sz="1100" dirty="0" err="1" smtClean="0"/>
              <a:t>этноцентризма</a:t>
            </a:r>
            <a:r>
              <a:rPr lang="ru-RU" sz="1100" dirty="0" smtClean="0"/>
              <a:t> (в древнеегипетском языке слово "люди" означает только "египтяне"). </a:t>
            </a:r>
            <a:br>
              <a:rPr lang="ru-RU" sz="1100" dirty="0" smtClean="0"/>
            </a:br>
            <a:endParaRPr lang="ru-RU" sz="11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piramidi_egipet_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4608511" cy="4680520"/>
          </a:xfrm>
        </p:spPr>
      </p:pic>
      <p:pic>
        <p:nvPicPr>
          <p:cNvPr id="6" name="Рисунок 5" descr="full_domik-20121122004314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6021288"/>
            <a:ext cx="692707" cy="524443"/>
          </a:xfrm>
          <a:prstGeom prst="rect">
            <a:avLst/>
          </a:prstGeom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7668344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0800000">
            <a:off x="6300192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71032" cy="432048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chemeClr val="accent5">
                    <a:lumMod val="75000"/>
                  </a:schemeClr>
                </a:solidFill>
              </a:rPr>
              <a:t>Войны в Африке</a:t>
            </a:r>
            <a:endParaRPr lang="ru-RU" sz="28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652120" y="1484784"/>
            <a:ext cx="3074551" cy="4241138"/>
          </a:xfrm>
        </p:spPr>
        <p:txBody>
          <a:bodyPr>
            <a:normAutofit fontScale="25000" lnSpcReduction="20000"/>
          </a:bodyPr>
          <a:lstStyle/>
          <a:p>
            <a:r>
              <a:rPr lang="ru-RU" sz="4900" dirty="0" smtClean="0"/>
              <a:t>История независимой Африки богата конфликтами. За сорок с небольшим лет в Африке произошли 18 полномасштабных гражданских войн, более 100 военных переворотов, зарегистрировано 11 случаев геноцида и массового политического террора. Западные политологи отмечают, что только 18 стран на континенте из более 50 избежали военно-диктаторских режимов. В остальных же странах не менее половины периода независимого существования прошло под управлением армейской верхушки.</a:t>
            </a:r>
          </a:p>
          <a:p>
            <a:r>
              <a:rPr lang="ru-RU" sz="4900" dirty="0" smtClean="0"/>
              <a:t>Установление военно-диктаторских режимов в Африке обостряло внутренние социальные, в том числе межэтнические, конфессиональные и этнополитические конфликты, которые часто выливались в полномасштабные войны. В ряде случаев конфликты в африканских странах тесно связаны с местной спецификой и уходят корнями в глубь столетий.</a:t>
            </a:r>
          </a:p>
          <a:p>
            <a:endParaRPr lang="ru-RU" dirty="0"/>
          </a:p>
        </p:txBody>
      </p:sp>
      <p:pic>
        <p:nvPicPr>
          <p:cNvPr id="5" name="Содержимое 4" descr="1330296597_amx_50_1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5040560" cy="4320480"/>
          </a:xfrm>
        </p:spPr>
      </p:pic>
      <p:pic>
        <p:nvPicPr>
          <p:cNvPr id="6" name="Рисунок 5" descr="full_domik-20121122004314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6021288"/>
            <a:ext cx="692707" cy="524443"/>
          </a:xfrm>
          <a:prstGeom prst="rect">
            <a:avLst/>
          </a:prstGeom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7668344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0800000">
            <a:off x="6300192" y="6093296"/>
            <a:ext cx="504056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16832"/>
            <a:ext cx="7704856" cy="1706488"/>
          </a:xfrm>
        </p:spPr>
        <p:txBody>
          <a:bodyPr anchor="ctr">
            <a:normAutofit/>
          </a:bodyPr>
          <a:lstStyle/>
          <a:p>
            <a:pPr algn="ctr"/>
            <a:r>
              <a:rPr lang="ru-RU" sz="4800" b="0" dirty="0" smtClean="0">
                <a:solidFill>
                  <a:srgbClr val="D719A1"/>
                </a:solidFill>
              </a:rPr>
              <a:t>Спасибо за внимание!</a:t>
            </a:r>
            <a:endParaRPr lang="ru-RU" sz="4800" b="0" dirty="0">
              <a:solidFill>
                <a:srgbClr val="D719A1"/>
              </a:solidFill>
            </a:endParaRPr>
          </a:p>
        </p:txBody>
      </p:sp>
    </p:spTree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162</TotalTime>
  <Words>621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АФРИКА</vt:lpstr>
      <vt:lpstr>                АФРИКА</vt:lpstr>
      <vt:lpstr>Слайд 3</vt:lpstr>
      <vt:lpstr>Животный мир Африки</vt:lpstr>
      <vt:lpstr>Население Африки</vt:lpstr>
      <vt:lpstr>Нил-самая длинная река</vt:lpstr>
      <vt:lpstr>Государства Древней Африки.Египет</vt:lpstr>
      <vt:lpstr>Войны в Африке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АФРИКА</dc:title>
  <dc:creator>Пользователь</dc:creator>
  <cp:lastModifiedBy>Кабинет №19</cp:lastModifiedBy>
  <cp:revision>22</cp:revision>
  <dcterms:created xsi:type="dcterms:W3CDTF">2013-01-19T15:44:37Z</dcterms:created>
  <dcterms:modified xsi:type="dcterms:W3CDTF">2016-11-14T08:53:33Z</dcterms:modified>
</cp:coreProperties>
</file>