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00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323528" y="1124744"/>
                <a:ext cx="8496944" cy="1828800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ru-RU" sz="6000" dirty="0" smtClean="0">
                    <a:solidFill>
                      <a:srgbClr val="0000FF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sz="6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𝒚</m:t>
                    </m:r>
                    <m:r>
                      <a:rPr lang="en-US" sz="60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6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6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6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6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6000" dirty="0" smtClean="0">
                    <a:solidFill>
                      <a:srgbClr val="0000FF"/>
                    </a:solidFill>
                  </a:rPr>
                  <a:t/>
                </a:r>
                <a:br>
                  <a:rPr lang="ru-RU" sz="6000" dirty="0" smtClean="0">
                    <a:solidFill>
                      <a:srgbClr val="0000FF"/>
                    </a:solidFill>
                  </a:rPr>
                </a:br>
                <a:r>
                  <a:rPr lang="ru-RU" sz="6000" dirty="0" smtClean="0">
                    <a:solidFill>
                      <a:srgbClr val="0000FF"/>
                    </a:solidFill>
                  </a:rPr>
                  <a:t>И ЕЁ ГРАФИК</a:t>
                </a:r>
                <a:endParaRPr lang="ru-RU" sz="60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23528" y="1124744"/>
                <a:ext cx="8496944" cy="1828800"/>
              </a:xfrm>
              <a:blipFill rotWithShape="1">
                <a:blip r:embed="rId2"/>
                <a:stretch>
                  <a:fillRect t="-29667" b="-26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02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23528" y="260648"/>
                <a:ext cx="8496944" cy="2008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200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32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3200" dirty="0" smtClean="0"/>
                  <a:t>выражает обратную пропорциональную зависимость между </a:t>
                </a:r>
                <a:r>
                  <a:rPr lang="en-US" sz="3600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doni MT" panose="02070603080606020203" pitchFamily="18" charset="0"/>
                  </a:rPr>
                  <a:t>x</a:t>
                </a:r>
                <a:r>
                  <a:rPr lang="en-US" sz="3200" dirty="0" smtClean="0"/>
                  <a:t> </a:t>
                </a:r>
                <a:r>
                  <a:rPr lang="ru-RU" sz="3200" dirty="0" smtClean="0"/>
                  <a:t>и </a:t>
                </a:r>
                <a:r>
                  <a:rPr lang="en-US" sz="4000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doni MT" panose="02070603080606020203" pitchFamily="18" charset="0"/>
                  </a:rPr>
                  <a:t>y</a:t>
                </a:r>
                <a:r>
                  <a:rPr lang="en-US" sz="3200" dirty="0" smtClean="0"/>
                  <a:t> (</a:t>
                </a:r>
                <a:r>
                  <a:rPr lang="en-US" sz="3200" b="1" i="1" dirty="0" smtClean="0">
                    <a:solidFill>
                      <a:srgbClr val="FF0000"/>
                    </a:solidFill>
                  </a:rPr>
                  <a:t>k≠0</a:t>
                </a:r>
                <a:r>
                  <a:rPr lang="en-US" sz="3200" dirty="0" smtClean="0"/>
                  <a:t>).</a:t>
                </a:r>
                <a:endParaRPr lang="ru-RU" sz="32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60648"/>
                <a:ext cx="8496944" cy="2008948"/>
              </a:xfrm>
              <a:prstGeom prst="rect">
                <a:avLst/>
              </a:prstGeom>
              <a:blipFill rotWithShape="1">
                <a:blip r:embed="rId3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79512" y="2269596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200" b="1" i="1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/>
              <a:t> – </a:t>
            </a:r>
            <a:r>
              <a:rPr lang="ru-RU" sz="3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переменной </a:t>
            </a:r>
            <a:r>
              <a:rPr lang="ru-RU" sz="3200" b="1" i="1" dirty="0" smtClean="0">
                <a:solidFill>
                  <a:srgbClr val="0000FF"/>
                </a:solidFill>
              </a:rPr>
              <a:t>х</a:t>
            </a:r>
            <a:r>
              <a:rPr lang="ru-RU" sz="3200" dirty="0" smtClean="0"/>
              <a:t>, если каждому допустимому значению переменной </a:t>
            </a:r>
            <a:r>
              <a:rPr lang="en-US" sz="3200" b="1" i="1" dirty="0" smtClean="0">
                <a:solidFill>
                  <a:srgbClr val="0000FF"/>
                </a:solidFill>
              </a:rPr>
              <a:t>x</a:t>
            </a:r>
            <a:r>
              <a:rPr lang="en-US" sz="3200" dirty="0" smtClean="0"/>
              <a:t> </a:t>
            </a:r>
            <a:r>
              <a:rPr lang="ru-RU" sz="3200" dirty="0" smtClean="0"/>
              <a:t>соответствует единственное значение переменной </a:t>
            </a:r>
            <a:r>
              <a:rPr lang="en-US" sz="3200" b="1" i="1" dirty="0" smtClean="0">
                <a:solidFill>
                  <a:srgbClr val="0000FF"/>
                </a:solidFill>
              </a:rPr>
              <a:t>y</a:t>
            </a:r>
            <a:r>
              <a:rPr lang="en-US" sz="3200" dirty="0" smtClean="0"/>
              <a:t>.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9037" y="4500975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600" b="1" i="1" dirty="0">
                <a:solidFill>
                  <a:srgbClr val="FF0000"/>
                </a:solidFill>
              </a:rPr>
              <a:t>x</a:t>
            </a:r>
            <a:r>
              <a:rPr lang="en-US" sz="3600" dirty="0" smtClean="0"/>
              <a:t> – 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аргумент функции </a:t>
            </a:r>
            <a:r>
              <a:rPr lang="en-US" sz="3600" b="1" i="1" dirty="0" smtClean="0">
                <a:solidFill>
                  <a:srgbClr val="0000FF"/>
                </a:solidFill>
              </a:rPr>
              <a:t>y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44522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3600" b="1" i="1" dirty="0" smtClean="0">
                <a:solidFill>
                  <a:srgbClr val="FF0000"/>
                </a:solidFill>
              </a:rPr>
              <a:t>k</a:t>
            </a:r>
            <a:r>
              <a:rPr lang="en-US" sz="3600" dirty="0" smtClean="0"/>
              <a:t> – 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коэффициент обратной пропорциональности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419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23528" y="3284984"/>
                <a:ext cx="8496944" cy="2604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200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32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3200" dirty="0" smtClean="0"/>
                  <a:t>определена при всех значениях </a:t>
                </a:r>
                <a:r>
                  <a:rPr lang="en-US" sz="3200" dirty="0" smtClean="0"/>
                  <a:t>x</a:t>
                </a:r>
                <a:r>
                  <a:rPr lang="ru-RU" sz="3200" dirty="0" smtClean="0"/>
                  <a:t>, кроме х=0. Т.е. </a:t>
                </a:r>
                <a:r>
                  <a:rPr lang="ru-RU" sz="3200" dirty="0"/>
                  <a:t>о</a:t>
                </a:r>
                <a:r>
                  <a:rPr lang="ru-RU" sz="3200" dirty="0" smtClean="0"/>
                  <a:t>бласть определения функции </a:t>
                </a:r>
                <a14:m>
                  <m:oMath xmlns:m="http://schemas.openxmlformats.org/officeDocument/2006/math">
                    <m:r>
                      <a:rPr lang="en-US" sz="3200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3200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3200" b="1" i="1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ru-RU" sz="3200" dirty="0" smtClean="0"/>
                  <a:t> - все числа, кроме 0. </a:t>
                </a:r>
                <a:endParaRPr lang="ru-RU" sz="32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284984"/>
                <a:ext cx="8496944" cy="2604624"/>
              </a:xfrm>
              <a:prstGeom prst="rect">
                <a:avLst/>
              </a:prstGeom>
              <a:blipFill rotWithShape="1">
                <a:blip r:embed="rId3"/>
                <a:stretch>
                  <a:fillRect r="-3156" b="-67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23528" y="620688"/>
            <a:ext cx="8496944" cy="230832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       </a:t>
            </a:r>
            <a:r>
              <a:rPr lang="ru-RU" sz="3600" b="1" i="1" dirty="0" smtClean="0">
                <a:solidFill>
                  <a:srgbClr val="0000FF"/>
                </a:solidFill>
              </a:rPr>
              <a:t>Множество допустимых значений аргумента называют </a:t>
            </a:r>
            <a:r>
              <a:rPr lang="ru-RU" sz="3600" b="1" i="1" dirty="0" smtClean="0">
                <a:solidFill>
                  <a:srgbClr val="FF0066"/>
                </a:solidFill>
              </a:rPr>
              <a:t>областью определения функции</a:t>
            </a:r>
            <a:r>
              <a:rPr lang="ru-RU" sz="3600" b="1" i="1" dirty="0" smtClean="0">
                <a:solidFill>
                  <a:srgbClr val="0000FF"/>
                </a:solidFill>
              </a:rPr>
              <a:t>.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6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457" y="11663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ПРИМЕР 1.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23528" y="620688"/>
                <a:ext cx="8568952" cy="927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Построить график функции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20688"/>
                <a:ext cx="8568952" cy="927433"/>
              </a:xfrm>
              <a:prstGeom prst="rect">
                <a:avLst/>
              </a:prstGeom>
              <a:blipFill rotWithShape="1">
                <a:blip r:embed="rId2"/>
                <a:stretch>
                  <a:fillRect l="-2134" b="-5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8" y="1412837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Составим таблицу: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105456"/>
              </p:ext>
            </p:extLst>
          </p:nvPr>
        </p:nvGraphicFramePr>
        <p:xfrm>
          <a:off x="323527" y="2276872"/>
          <a:ext cx="8568954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i="1" dirty="0" smtClean="0">
                          <a:solidFill>
                            <a:srgbClr val="FF99FF"/>
                          </a:solidFill>
                        </a:rPr>
                        <a:t>x</a:t>
                      </a:r>
                      <a:endParaRPr lang="ru-RU" sz="4400" i="1" dirty="0">
                        <a:solidFill>
                          <a:srgbClr val="FF99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-6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-3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</a:t>
                      </a:r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</a:t>
                      </a:r>
                      <a:endParaRPr lang="ru-RU" sz="4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-</a:t>
                      </a:r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-</a:t>
                      </a:r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-3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-6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450912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Строим график: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20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.beon.ru/31/23/1442331/96/63488396/hyjhjhj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74" y="10564"/>
            <a:ext cx="9112130" cy="6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4427984" y="-99392"/>
            <a:ext cx="15935" cy="684076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23782" y="3124013"/>
            <a:ext cx="8824606" cy="1695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4017" y="30833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076056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724128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372200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020272" y="2979997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668344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316416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74409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256237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07704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555776" y="295811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75541" y="295501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810713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60032" y="32680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641165" y="247768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X</a:t>
            </a:r>
            <a:endParaRPr lang="ru-RU" sz="3600" b="1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4556065" y="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Y</a:t>
            </a:r>
            <a:endParaRPr lang="ru-RU" sz="3600" b="1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4283968" y="263691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4314234" y="1700808"/>
            <a:ext cx="2827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258994" y="2132856"/>
            <a:ext cx="33798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4283968" y="1206044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4299902" y="764704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4283968" y="3614200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4283968" y="407707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4268033" y="4581128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>
            <a:off x="4268033" y="5013176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4299903" y="551723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4283968" y="6021288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4283968" y="6453336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58385" y="328789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-6</a:t>
            </a:r>
            <a:endParaRPr lang="ru-RU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936292" y="3452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-1</a:t>
            </a:r>
            <a:endParaRPr lang="ru-RU" sz="1400" b="1" dirty="0"/>
          </a:p>
        </p:txBody>
      </p:sp>
      <p:sp>
        <p:nvSpPr>
          <p:cNvPr id="54" name="Овал 53"/>
          <p:cNvSpPr/>
          <p:nvPr/>
        </p:nvSpPr>
        <p:spPr>
          <a:xfrm flipH="1" flipV="1">
            <a:off x="565162" y="3524778"/>
            <a:ext cx="109710" cy="1636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2230875" y="322930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-3</a:t>
            </a:r>
            <a:endParaRPr lang="ru-RU" sz="1400" b="1" dirty="0"/>
          </a:p>
        </p:txBody>
      </p:sp>
      <p:sp>
        <p:nvSpPr>
          <p:cNvPr id="56" name="Овал 55"/>
          <p:cNvSpPr/>
          <p:nvPr/>
        </p:nvSpPr>
        <p:spPr>
          <a:xfrm>
            <a:off x="2450703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3882186" y="442723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-3</a:t>
            </a:r>
            <a:endParaRPr lang="ru-RU" sz="1400" b="1" dirty="0"/>
          </a:p>
        </p:txBody>
      </p:sp>
      <p:sp>
        <p:nvSpPr>
          <p:cNvPr id="61" name="Овал 60"/>
          <p:cNvSpPr/>
          <p:nvPr/>
        </p:nvSpPr>
        <p:spPr>
          <a:xfrm>
            <a:off x="3103533" y="45043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594689" y="324614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-1</a:t>
            </a:r>
            <a:endParaRPr lang="ru-RU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980001" y="15161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endParaRPr lang="ru-RU" b="1" dirty="0"/>
          </a:p>
        </p:txBody>
      </p:sp>
      <p:sp>
        <p:nvSpPr>
          <p:cNvPr id="64" name="Овал 63"/>
          <p:cNvSpPr/>
          <p:nvPr/>
        </p:nvSpPr>
        <p:spPr>
          <a:xfrm>
            <a:off x="5652120" y="163935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6156176" y="3198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4003903" y="24776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7" name="Овал 66"/>
          <p:cNvSpPr/>
          <p:nvPr/>
        </p:nvSpPr>
        <p:spPr>
          <a:xfrm>
            <a:off x="3738705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8028384" y="31903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sp>
        <p:nvSpPr>
          <p:cNvPr id="69" name="Овал 68"/>
          <p:cNvSpPr/>
          <p:nvPr/>
        </p:nvSpPr>
        <p:spPr>
          <a:xfrm>
            <a:off x="5009519" y="25115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Прямоугольник 70"/>
              <p:cNvSpPr/>
              <p:nvPr/>
            </p:nvSpPr>
            <p:spPr>
              <a:xfrm>
                <a:off x="7020272" y="452474"/>
                <a:ext cx="1639808" cy="1248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𝒚</m:t>
                      </m:r>
                      <m:r>
                        <a:rPr lang="en-US" sz="4000" b="1" i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71" name="Прямоугольник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452474"/>
                <a:ext cx="1639808" cy="1248803"/>
              </a:xfrm>
              <a:prstGeom prst="rect">
                <a:avLst/>
              </a:prstGeom>
              <a:blipFill rotWithShape="1">
                <a:blip r:embed="rId3"/>
                <a:stretch>
                  <a:fillRect b="-1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/>
          <p:cNvSpPr txBox="1"/>
          <p:nvPr/>
        </p:nvSpPr>
        <p:spPr>
          <a:xfrm>
            <a:off x="5508104" y="32803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857955" y="3212560"/>
            <a:ext cx="63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-2</a:t>
            </a:r>
            <a:endParaRPr lang="ru-RU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3851920" y="586739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-6</a:t>
            </a:r>
            <a:endParaRPr lang="ru-RU" sz="1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3817075" y="1384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 flipH="1">
            <a:off x="4314234" y="323165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3995936" y="19481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3851920" y="3892406"/>
            <a:ext cx="51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-2</a:t>
            </a:r>
            <a:endParaRPr lang="ru-RU" b="1" dirty="0"/>
          </a:p>
        </p:txBody>
      </p:sp>
      <p:sp>
        <p:nvSpPr>
          <p:cNvPr id="85" name="Овал 84"/>
          <p:cNvSpPr/>
          <p:nvPr/>
        </p:nvSpPr>
        <p:spPr>
          <a:xfrm>
            <a:off x="6300192" y="20819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172400" y="263691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Дуга 74"/>
          <p:cNvSpPr/>
          <p:nvPr/>
        </p:nvSpPr>
        <p:spPr>
          <a:xfrm>
            <a:off x="-2958039" y="3662777"/>
            <a:ext cx="6840760" cy="4950799"/>
          </a:xfrm>
          <a:prstGeom prst="arc">
            <a:avLst>
              <a:gd name="adj1" fmla="val 16200000"/>
              <a:gd name="adj2" fmla="val 95221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Дуга 87"/>
          <p:cNvSpPr/>
          <p:nvPr/>
        </p:nvSpPr>
        <p:spPr>
          <a:xfrm rot="5400000" flipV="1">
            <a:off x="5654856" y="-3265009"/>
            <a:ext cx="5472609" cy="6619267"/>
          </a:xfrm>
          <a:prstGeom prst="arc">
            <a:avLst>
              <a:gd name="adj1" fmla="val 16200000"/>
              <a:gd name="adj2" fmla="val 95221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61" grpId="0" animBg="1"/>
      <p:bldP spid="64" grpId="0" animBg="1"/>
      <p:bldP spid="67" grpId="0" animBg="1"/>
      <p:bldP spid="69" grpId="0" animBg="1"/>
      <p:bldP spid="85" grpId="0" animBg="1"/>
      <p:bldP spid="86" grpId="0" animBg="1"/>
      <p:bldP spid="75" grpId="0" animBg="1"/>
      <p:bldP spid="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457" y="116632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ПРИМЕР 2.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23528" y="620688"/>
                <a:ext cx="8568952" cy="927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Построить график функции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endParaRPr lang="ru-RU" sz="36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20688"/>
                <a:ext cx="8568952" cy="927433"/>
              </a:xfrm>
              <a:prstGeom prst="rect">
                <a:avLst/>
              </a:prstGeom>
              <a:blipFill rotWithShape="1">
                <a:blip r:embed="rId2"/>
                <a:stretch>
                  <a:fillRect l="-2134" b="-59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528" y="1412837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Составим таблицу: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66183"/>
              </p:ext>
            </p:extLst>
          </p:nvPr>
        </p:nvGraphicFramePr>
        <p:xfrm>
          <a:off x="107503" y="2276872"/>
          <a:ext cx="9036495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i="1" dirty="0" smtClean="0">
                          <a:solidFill>
                            <a:srgbClr val="FF99FF"/>
                          </a:solidFill>
                        </a:rPr>
                        <a:t>x</a:t>
                      </a:r>
                      <a:endParaRPr lang="ru-RU" sz="4400" i="1" dirty="0">
                        <a:solidFill>
                          <a:srgbClr val="FF99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</a:t>
                      </a:r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</a:t>
                      </a:r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-</a:t>
                      </a:r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-1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4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</a:t>
                      </a:r>
                      <a:endParaRPr lang="ru-RU" sz="44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-6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-3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-2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-1</a:t>
                      </a:r>
                      <a:endParaRPr lang="ru-RU" sz="3200" b="1" dirty="0"/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450912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Строим график: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35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0.beon.ru/31/23/1442331/96/63488396/hyjhjhj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74" y="41286"/>
            <a:ext cx="9112130" cy="684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4427984" y="-99392"/>
            <a:ext cx="15935" cy="684076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323782" y="3124013"/>
            <a:ext cx="8824606" cy="1695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24017" y="30833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76056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24128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372200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020272" y="2979997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668344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16416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74409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56237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907704" y="2996952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55776" y="295811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175541" y="295501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810713" y="2988474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60032" y="326802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641165" y="247768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X</a:t>
            </a:r>
            <a:endParaRPr lang="ru-RU" sz="36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56065" y="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/>
              <a:t>Y</a:t>
            </a:r>
            <a:endParaRPr lang="ru-RU" sz="3600" b="1" i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4283968" y="263691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314234" y="1700808"/>
            <a:ext cx="2827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258994" y="2132856"/>
            <a:ext cx="33798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283968" y="1206044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299902" y="764704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4283968" y="3614200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4283968" y="407707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4268033" y="4581128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268033" y="5013176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4299903" y="5517232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4283968" y="6021288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283968" y="6453336"/>
            <a:ext cx="28803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58385" y="328789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-6</a:t>
            </a:r>
            <a:endParaRPr lang="ru-RU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36292" y="3452695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-1</a:t>
            </a:r>
            <a:endParaRPr lang="ru-RU" sz="1400" b="1" dirty="0"/>
          </a:p>
        </p:txBody>
      </p:sp>
      <p:sp>
        <p:nvSpPr>
          <p:cNvPr id="36" name="Овал 35"/>
          <p:cNvSpPr/>
          <p:nvPr/>
        </p:nvSpPr>
        <p:spPr>
          <a:xfrm flipH="1" flipV="1">
            <a:off x="533552" y="2555107"/>
            <a:ext cx="109710" cy="1636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230875" y="322930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-3</a:t>
            </a:r>
            <a:endParaRPr lang="ru-RU" sz="1400" b="1" dirty="0"/>
          </a:p>
        </p:txBody>
      </p:sp>
      <p:sp>
        <p:nvSpPr>
          <p:cNvPr id="38" name="Овал 37"/>
          <p:cNvSpPr/>
          <p:nvPr/>
        </p:nvSpPr>
        <p:spPr>
          <a:xfrm>
            <a:off x="2483768" y="20819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882186" y="442723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-3</a:t>
            </a:r>
            <a:endParaRPr lang="ru-RU" sz="1400" b="1" dirty="0"/>
          </a:p>
        </p:txBody>
      </p:sp>
      <p:sp>
        <p:nvSpPr>
          <p:cNvPr id="40" name="Овал 39"/>
          <p:cNvSpPr/>
          <p:nvPr/>
        </p:nvSpPr>
        <p:spPr>
          <a:xfrm>
            <a:off x="3106383" y="163462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3594689" y="324614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-1</a:t>
            </a:r>
            <a:endParaRPr lang="ru-RU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980001" y="15161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endParaRPr lang="ru-RU" b="1" dirty="0"/>
          </a:p>
        </p:txBody>
      </p:sp>
      <p:sp>
        <p:nvSpPr>
          <p:cNvPr id="43" name="Овал 42"/>
          <p:cNvSpPr/>
          <p:nvPr/>
        </p:nvSpPr>
        <p:spPr>
          <a:xfrm>
            <a:off x="5652120" y="450911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6156176" y="31985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3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4003903" y="24776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46" name="Овал 45"/>
          <p:cNvSpPr/>
          <p:nvPr/>
        </p:nvSpPr>
        <p:spPr>
          <a:xfrm>
            <a:off x="3708617" y="187563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8028384" y="319034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sp>
        <p:nvSpPr>
          <p:cNvPr id="48" name="Овал 47"/>
          <p:cNvSpPr/>
          <p:nvPr/>
        </p:nvSpPr>
        <p:spPr>
          <a:xfrm>
            <a:off x="5009519" y="594927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Прямоугольник 48"/>
              <p:cNvSpPr/>
              <p:nvPr/>
            </p:nvSpPr>
            <p:spPr>
              <a:xfrm>
                <a:off x="7020272" y="452474"/>
                <a:ext cx="2108398" cy="1248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𝒚</m:t>
                      </m:r>
                      <m:r>
                        <a:rPr lang="en-US" sz="4000" b="1" i="1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4000" b="1" i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en-US" sz="4000" b="1" i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49" name="Прямоугольник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452474"/>
                <a:ext cx="2108398" cy="1248803"/>
              </a:xfrm>
              <a:prstGeom prst="rect">
                <a:avLst/>
              </a:prstGeom>
              <a:blipFill rotWithShape="1">
                <a:blip r:embed="rId3"/>
                <a:stretch>
                  <a:fillRect b="-1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5508104" y="328033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2857955" y="3212560"/>
            <a:ext cx="63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-2</a:t>
            </a:r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851920" y="586739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-6</a:t>
            </a:r>
            <a:endParaRPr lang="ru-RU" sz="1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817075" y="1384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flipH="1">
            <a:off x="4314234" y="323165"/>
            <a:ext cx="2720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95936" y="194819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851920" y="3892406"/>
            <a:ext cx="51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-2</a:t>
            </a:r>
            <a:endParaRPr lang="ru-RU" b="1" dirty="0"/>
          </a:p>
        </p:txBody>
      </p:sp>
      <p:sp>
        <p:nvSpPr>
          <p:cNvPr id="57" name="Овал 56"/>
          <p:cNvSpPr/>
          <p:nvPr/>
        </p:nvSpPr>
        <p:spPr>
          <a:xfrm>
            <a:off x="6300192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8172400" y="353708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rot="16200000">
            <a:off x="5649385" y="3022207"/>
            <a:ext cx="5472609" cy="6619267"/>
          </a:xfrm>
          <a:prstGeom prst="arc">
            <a:avLst>
              <a:gd name="adj1" fmla="val 16200000"/>
              <a:gd name="adj2" fmla="val 95221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16200000" flipH="1" flipV="1">
            <a:off x="-2212043" y="-3375512"/>
            <a:ext cx="5455021" cy="6733436"/>
          </a:xfrm>
          <a:prstGeom prst="arc">
            <a:avLst>
              <a:gd name="adj1" fmla="val 16200000"/>
              <a:gd name="adj2" fmla="val 95221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4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40" grpId="0" animBg="1"/>
      <p:bldP spid="43" grpId="0" animBg="1"/>
      <p:bldP spid="46" grpId="0" animBg="1"/>
      <p:bldP spid="48" grpId="0" animBg="1"/>
      <p:bldP spid="57" grpId="0" animBg="1"/>
      <p:bldP spid="58" grpId="0" animBg="1"/>
      <p:bldP spid="61" grpId="0" animBg="1"/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79512" y="260648"/>
                <a:ext cx="8640960" cy="2468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200" i="1" dirty="0" smtClean="0">
                    <a:solidFill>
                      <a:srgbClr val="0000FF"/>
                    </a:solidFill>
                  </a:rPr>
                  <a:t>График функции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𝒚</m:t>
                    </m:r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0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sz="40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40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3200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sz="3200" i="1" dirty="0" smtClean="0"/>
                  <a:t>- </a:t>
                </a:r>
                <a:r>
                  <a:rPr lang="ru-RU" sz="3200" b="1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гипербола</a:t>
                </a:r>
                <a:r>
                  <a:rPr lang="ru-RU" sz="3200" i="1" dirty="0" smtClean="0"/>
                  <a:t>; </a:t>
                </a:r>
                <a:r>
                  <a:rPr lang="ru-RU" sz="3200" i="1" dirty="0" smtClean="0">
                    <a:solidFill>
                      <a:srgbClr val="0000FF"/>
                    </a:solidFill>
                  </a:rPr>
                  <a:t>состоит из двух ветвей; симметричен относительно начала координат </a:t>
                </a:r>
                <a:r>
                  <a:rPr lang="en-US" sz="3200" b="1" i="1" dirty="0" smtClean="0">
                    <a:solidFill>
                      <a:srgbClr val="006600"/>
                    </a:solidFill>
                  </a:rPr>
                  <a:t>O(0;0)</a:t>
                </a:r>
                <a:r>
                  <a:rPr lang="ru-RU" sz="3200" i="1" dirty="0" smtClean="0"/>
                  <a:t>. </a:t>
                </a:r>
                <a:endParaRPr lang="ru-RU" sz="3200" i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60648"/>
                <a:ext cx="8640960" cy="2468112"/>
              </a:xfrm>
              <a:prstGeom prst="rect">
                <a:avLst/>
              </a:prstGeom>
              <a:blipFill rotWithShape="1">
                <a:blip r:embed="rId3"/>
                <a:stretch>
                  <a:fillRect r="-2045" b="-71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42601" y="2996952"/>
                <a:ext cx="856895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200" dirty="0" smtClean="0"/>
                  <a:t> </a:t>
                </a:r>
                <a:r>
                  <a:rPr lang="ru-RU" sz="3200" b="1" i="1" dirty="0" smtClean="0"/>
                  <a:t>При</a:t>
                </a:r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𝒌</m:t>
                    </m:r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&gt;</m:t>
                    </m:r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</m:oMath>
                </a14:m>
                <a:r>
                  <a:rPr lang="en-US" sz="4000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ru-RU" sz="3200" b="1" i="1" dirty="0" smtClean="0"/>
                  <a:t>график расположен в </a:t>
                </a:r>
                <a:r>
                  <a:rPr lang="en-US" sz="3200" b="1" i="1" dirty="0" smtClean="0">
                    <a:solidFill>
                      <a:srgbClr val="006600"/>
                    </a:solidFill>
                  </a:rPr>
                  <a:t>I</a:t>
                </a:r>
                <a:r>
                  <a:rPr lang="en-US" sz="3200" b="1" i="1" dirty="0" smtClean="0"/>
                  <a:t> </a:t>
                </a:r>
                <a:r>
                  <a:rPr lang="ru-RU" sz="3200" b="1" i="1" dirty="0" smtClean="0"/>
                  <a:t>и </a:t>
                </a:r>
                <a:r>
                  <a:rPr lang="en-US" sz="3200" b="1" i="1" dirty="0" smtClean="0">
                    <a:solidFill>
                      <a:srgbClr val="006600"/>
                    </a:solidFill>
                  </a:rPr>
                  <a:t>III </a:t>
                </a:r>
                <a:r>
                  <a:rPr lang="ru-RU" sz="3200" b="1" i="1" dirty="0" smtClean="0"/>
                  <a:t>координатных четвертях.</a:t>
                </a:r>
                <a:r>
                  <a:rPr lang="en-US" sz="3200" b="1" i="1" dirty="0" smtClean="0"/>
                  <a:t> </a:t>
                </a:r>
                <a:endParaRPr lang="ru-RU" sz="32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01" y="2996952"/>
                <a:ext cx="8568952" cy="1200329"/>
              </a:xfrm>
              <a:prstGeom prst="rect">
                <a:avLst/>
              </a:prstGeom>
              <a:blipFill rotWithShape="1">
                <a:blip r:embed="rId4"/>
                <a:stretch>
                  <a:fillRect r="-498" b="-157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91375" y="4653136"/>
                <a:ext cx="856895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Blip>
                    <a:blip r:embed="rId2"/>
                  </a:buBlip>
                </a:pPr>
                <a:r>
                  <a:rPr lang="ru-RU" sz="3200" dirty="0" smtClean="0"/>
                  <a:t> </a:t>
                </a:r>
                <a:r>
                  <a:rPr lang="ru-RU" sz="3200" b="1" i="1" dirty="0" smtClean="0"/>
                  <a:t>При</a:t>
                </a:r>
                <a:r>
                  <a:rPr lang="ru-RU" sz="3200" dirty="0" smtClean="0"/>
                  <a:t>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𝒌</m:t>
                    </m:r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</m:t>
                    </m:r>
                    <m:r>
                      <a:rPr lang="en-US" sz="4000" b="1" i="1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𝟎</m:t>
                    </m:r>
                  </m:oMath>
                </a14:m>
                <a:r>
                  <a:rPr lang="en-US" sz="4000" b="1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ru-RU" sz="3200" b="1" i="1" dirty="0" smtClean="0"/>
                  <a:t>график расположен в </a:t>
                </a:r>
                <a:r>
                  <a:rPr lang="en-US" sz="3200" b="1" i="1" dirty="0" smtClean="0">
                    <a:solidFill>
                      <a:srgbClr val="006600"/>
                    </a:solidFill>
                  </a:rPr>
                  <a:t>II</a:t>
                </a:r>
                <a:r>
                  <a:rPr lang="en-US" sz="3200" b="1" i="1" dirty="0" smtClean="0"/>
                  <a:t> </a:t>
                </a:r>
                <a:r>
                  <a:rPr lang="ru-RU" sz="3200" b="1" i="1" dirty="0" smtClean="0"/>
                  <a:t>и </a:t>
                </a:r>
                <a:r>
                  <a:rPr lang="en-US" sz="3200" b="1" i="1" dirty="0" smtClean="0">
                    <a:solidFill>
                      <a:srgbClr val="006600"/>
                    </a:solidFill>
                  </a:rPr>
                  <a:t>IV </a:t>
                </a:r>
                <a:r>
                  <a:rPr lang="ru-RU" sz="3200" b="1" i="1" dirty="0" smtClean="0"/>
                  <a:t>координатных четвертях.</a:t>
                </a:r>
                <a:r>
                  <a:rPr lang="en-US" sz="3200" b="1" i="1" dirty="0" smtClean="0"/>
                  <a:t> </a:t>
                </a:r>
                <a:endParaRPr lang="ru-RU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75" y="4653136"/>
                <a:ext cx="8568952" cy="1200329"/>
              </a:xfrm>
              <a:prstGeom prst="rect">
                <a:avLst/>
              </a:prstGeom>
              <a:blipFill rotWithShape="1">
                <a:blip r:embed="rId5"/>
                <a:stretch>
                  <a:fillRect r="-498" b="-157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524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</TotalTime>
  <Words>308</Words>
  <Application>Microsoft Office PowerPoint</Application>
  <PresentationFormat>Экран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ФУНКЦИЯ y=k/x  И ЕЁ ГРАФИК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 y=k/x  И ЕЁ ГРАФИК</dc:title>
  <dc:creator>user</dc:creator>
  <cp:lastModifiedBy>user</cp:lastModifiedBy>
  <cp:revision>22</cp:revision>
  <dcterms:created xsi:type="dcterms:W3CDTF">2016-11-22T18:26:09Z</dcterms:created>
  <dcterms:modified xsi:type="dcterms:W3CDTF">2016-11-22T21:21:15Z</dcterms:modified>
</cp:coreProperties>
</file>