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70" r:id="rId6"/>
    <p:sldId id="260" r:id="rId7"/>
    <p:sldId id="262" r:id="rId8"/>
    <p:sldId id="266" r:id="rId9"/>
    <p:sldId id="269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3BA6DA00-8390-466A-ABC4-463D03DB2F2D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29460DB-FC10-4230-A2FB-DBD21B10E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5350-E069-4F3E-A87E-FD173238338B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470AB-97DC-448C-8A7F-A8A216A3A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1628C-D67A-4F22-A525-D9120F569F19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EDDCF-0BF5-4D1E-A784-3E74A9EEE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35DB68-DB47-4D22-80D5-75E0583A9077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5AAC62-841B-49AB-890F-8E4ACB824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55655E-9BE0-45C6-A429-FA768328BF4A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7E340A96-108B-4736-BD33-0122896AD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649DC6-2AF2-4081-92A2-C7933F9FEB68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CB6E7E-40BC-461F-B136-5D012F0FE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3B0508-C73E-4E8E-8444-5ED212E4C454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CA9E34-8F52-4327-A9DA-17E385220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3274BC-F95C-42DE-BCEB-2BF07FD20F08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A2284C-0506-4266-BADF-1CB66F065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A3B30-D3E1-4E26-A550-E7A997985354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9B092-35D2-4B04-824D-F9D60E392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2C8DE8AE-506A-49BA-997F-5436F4A33843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3A3F0AB-8442-4ABF-9992-C9F3760E3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02C1442-360F-48FA-BCFB-F9078B4241CA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9F2D5B2-7216-47FB-8207-ACC9C7931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3CF7988-3E7B-4B62-8B39-777926DDA70F}" type="datetimeFigureOut">
              <a:rPr lang="ru-RU"/>
              <a:pPr>
                <a:defRPr/>
              </a:pPr>
              <a:t>26.04.2016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783E1EB-CE16-4D1E-81CF-825D0A249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83" r:id="rId7"/>
    <p:sldLayoutId id="2147483690" r:id="rId8"/>
    <p:sldLayoutId id="2147483691" r:id="rId9"/>
    <p:sldLayoutId id="2147483682" r:id="rId10"/>
    <p:sldLayoutId id="2147483681" r:id="rId11"/>
  </p:sldLayoutIdLst>
  <p:txStyles>
    <p:titleStyle>
      <a:lvl1pPr marL="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FFFF00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2pPr>
      <a:lvl3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3pPr>
      <a:lvl4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4pPr>
      <a:lvl5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FFFF00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9C007F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9C007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9C007F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44;&#1086;&#1082;&#1083;&#1072;&#1076;.%20&#1041;&#1080;&#1086;&#1075;&#1088;&#1072;&#1092;&#1080;&#1103;%20&#1048;.&#1040;.&#1050;&#1088;&#1099;&#1083;&#1086;&#1074;&#1072;.do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8;&#1077;&#1084;&#1072;&#1090;&#1080;&#1082;&#1072;%20&#1073;&#1072;&#1089;&#1077;&#1085;.pp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73;&#1091;&#1082;&#1083;&#1077;&#1090;%20&#1087;&#1088;&#1086;&#1077;&#1082;&#1090;&#1072;.pub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/>
              </a:rPr>
              <a:t> “И голос их, прямой и благородный, к добру и правде призывал сердца.” 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3643313"/>
            <a:ext cx="7500937" cy="221456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FFFFCC"/>
                </a:solidFill>
              </a:rPr>
              <a:t>Авторы:      Аристов Максим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FFFFCC"/>
                </a:solidFill>
              </a:rPr>
              <a:t>                     Панферова Лера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FFFFCC"/>
                </a:solidFill>
              </a:rPr>
              <a:t>   Решетина Анна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b="1" dirty="0" smtClean="0">
              <a:solidFill>
                <a:srgbClr val="FFFFCC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FFFFCC"/>
                </a:solidFill>
              </a:rPr>
              <a:t>Руководитель </a:t>
            </a:r>
            <a:r>
              <a:rPr lang="ru-RU" b="1" dirty="0" err="1" smtClean="0">
                <a:solidFill>
                  <a:srgbClr val="FFFFCC"/>
                </a:solidFill>
              </a:rPr>
              <a:t>Шатская</a:t>
            </a:r>
            <a:r>
              <a:rPr lang="ru-RU" b="1" dirty="0" smtClean="0">
                <a:solidFill>
                  <a:srgbClr val="FFFFCC"/>
                </a:solidFill>
              </a:rPr>
              <a:t> О.Н.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dirty="0" smtClean="0"/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068638"/>
            <a:ext cx="2638425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ru-RU" sz="1800" smtClean="0">
                <a:solidFill>
                  <a:srgbClr val="FFFFFF"/>
                </a:solidFill>
              </a:rPr>
              <a:t> </a:t>
            </a:r>
            <a:r>
              <a:rPr lang="ru-RU" sz="2800" smtClean="0">
                <a:solidFill>
                  <a:srgbClr val="FFFFFF"/>
                </a:solidFill>
              </a:rPr>
              <a:t>Архипов, В.А. И.А. Крылов (Поэзия народной мудрости)., М.: 1996г</a:t>
            </a:r>
          </a:p>
          <a:p>
            <a:r>
              <a:rPr lang="ru-RU" sz="2800" smtClean="0">
                <a:solidFill>
                  <a:srgbClr val="FFFFFF"/>
                </a:solidFill>
              </a:rPr>
              <a:t> Гордин М.А. Жизнь Ивана Крылова. М.: Книга, 1998г.</a:t>
            </a:r>
          </a:p>
          <a:p>
            <a:r>
              <a:rPr lang="ru-RU" sz="2800" smtClean="0">
                <a:solidFill>
                  <a:srgbClr val="FFFFFF"/>
                </a:solidFill>
              </a:rPr>
              <a:t> Крылов И.А. Басни Издательство: Белый город, 2003.</a:t>
            </a:r>
          </a:p>
          <a:p>
            <a:r>
              <a:rPr lang="ru-RU" sz="2800" smtClean="0">
                <a:solidFill>
                  <a:srgbClr val="FFFFFF"/>
                </a:solidFill>
              </a:rPr>
              <a:t>Ожегов С.И., Шведова Н.Ю. Толковый словарь русского языка. - 4-е издание, дополненное. - М., 2005.</a:t>
            </a:r>
          </a:p>
          <a:p>
            <a:r>
              <a:rPr lang="ru-RU" sz="2800" smtClean="0">
                <a:solidFill>
                  <a:srgbClr val="FFFFFF"/>
                </a:solidFill>
              </a:rPr>
              <a:t>Степанов Н. Крылов И.А. Басни. Драматургия. М.: Просвещение 2000г.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185738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/>
              <a:t>Спасибо за внимание</a:t>
            </a:r>
            <a:r>
              <a:rPr lang="ru-RU" sz="6000" b="1" dirty="0" smtClean="0"/>
              <a:t>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Цель проекта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400" b="1" smtClean="0">
                <a:solidFill>
                  <a:srgbClr val="FFFFCC"/>
                </a:solidFill>
              </a:rPr>
              <a:t>Ознакомиться с биографией</a:t>
            </a:r>
            <a:r>
              <a:rPr lang="ru-RU" sz="4400" b="1" smtClean="0">
                <a:solidFill>
                  <a:srgbClr val="FFFFCC"/>
                </a:solidFill>
                <a:latin typeface="Arial" charset="0"/>
              </a:rPr>
              <a:t> </a:t>
            </a:r>
            <a:r>
              <a:rPr lang="ru-RU" sz="4400" b="1" smtClean="0">
                <a:solidFill>
                  <a:srgbClr val="FFFFCC"/>
                </a:solidFill>
              </a:rPr>
              <a:t>И.А.Крылова; 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smtClean="0">
                <a:solidFill>
                  <a:srgbClr val="FFFFCC"/>
                </a:solidFill>
              </a:rPr>
              <a:t>Проследить путь  басни в мировой литературе;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smtClean="0">
                <a:solidFill>
                  <a:srgbClr val="FFFFCC"/>
                </a:solidFill>
              </a:rPr>
              <a:t>Показать разнообразие тематики басен И. А. Крылова</a:t>
            </a:r>
            <a:r>
              <a:rPr lang="ru-RU" sz="4400" smtClean="0">
                <a:solidFill>
                  <a:srgbClr val="FFFFCC"/>
                </a:solidFill>
              </a:rPr>
              <a:t>. </a:t>
            </a:r>
          </a:p>
          <a:p>
            <a:pPr eaLnBrk="1" hangingPunct="1">
              <a:lnSpc>
                <a:spcPct val="90000"/>
              </a:lnSpc>
            </a:pP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Задачи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ru-RU" sz="2000" b="1" dirty="0" smtClean="0">
              <a:solidFill>
                <a:srgbClr val="FFFF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FFFFCC"/>
                </a:solidFill>
              </a:rPr>
              <a:t>Познакомиться с историей басни;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FFFFCC"/>
                </a:solidFill>
              </a:rPr>
              <a:t>Познакомиться с творчеством И. А. Крылова;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FFFFCC"/>
                </a:solidFill>
              </a:rPr>
              <a:t>Провести социологические   исследования;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FFFFCC"/>
                </a:solidFill>
              </a:rPr>
              <a:t>Подготовить творческие отчёты.</a:t>
            </a:r>
            <a:r>
              <a:rPr lang="ru-RU" sz="3600" b="1" dirty="0" smtClean="0">
                <a:solidFill>
                  <a:srgbClr val="FFFFCC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/>
              </a:rPr>
              <a:t>Гипотеза</a:t>
            </a:r>
            <a:endParaRPr lang="ru-RU" sz="4800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81476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Басни И. А. Крылова – это отражение не только народной мудрости, но и общественной жизни  Росси.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260350"/>
            <a:ext cx="8229600" cy="1143000"/>
          </a:xfrm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effectLst/>
              </a:rPr>
              <a:t>Теоретики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>
          <a:xfrm>
            <a:off x="1116013" y="1646238"/>
            <a:ext cx="7127875" cy="4525962"/>
          </a:xfrm>
        </p:spPr>
        <p:txBody>
          <a:bodyPr/>
          <a:lstStyle/>
          <a:p>
            <a:r>
              <a:rPr lang="ru-RU" sz="3600" b="1" smtClean="0">
                <a:solidFill>
                  <a:srgbClr val="FFFFCC"/>
                </a:solidFill>
              </a:rPr>
              <a:t>Познакомиться с историей басни;</a:t>
            </a:r>
          </a:p>
          <a:p>
            <a:r>
              <a:rPr lang="ru-RU" sz="3600" b="1" smtClean="0">
                <a:solidFill>
                  <a:srgbClr val="FFFFCC"/>
                </a:solidFill>
              </a:rPr>
              <a:t>Изучить биографию И.А.Крылова;</a:t>
            </a:r>
          </a:p>
          <a:p>
            <a:r>
              <a:rPr lang="ru-RU" sz="3600" b="1" smtClean="0">
                <a:solidFill>
                  <a:srgbClr val="FFFFCC"/>
                </a:solidFill>
              </a:rPr>
              <a:t>Подготовить </a:t>
            </a:r>
            <a:r>
              <a:rPr lang="ru-RU" sz="3600" b="1" smtClean="0">
                <a:solidFill>
                  <a:srgbClr val="FFFFCC"/>
                </a:solidFill>
                <a:hlinkClick r:id="rId2" action="ppaction://hlinkfile"/>
              </a:rPr>
              <a:t>доклады.</a:t>
            </a:r>
            <a:endParaRPr lang="ru-RU" sz="3600" b="1" smtClean="0">
              <a:solidFill>
                <a:srgbClr val="FFFFCC"/>
              </a:solidFill>
            </a:endParaRPr>
          </a:p>
          <a:p>
            <a:endParaRPr lang="ru-RU" sz="3600" smtClean="0"/>
          </a:p>
          <a:p>
            <a:endParaRPr lang="ru-RU" sz="3600" smtClean="0"/>
          </a:p>
        </p:txBody>
      </p:sp>
      <p:pic>
        <p:nvPicPr>
          <p:cNvPr id="33797" name="Picture 5" descr="1366870690_0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797425"/>
            <a:ext cx="273685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/>
              </a:rPr>
              <a:t>Текстологи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Прочитать басни И.А.Крылова;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Определить тематику басен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Найти средства выразительности в баснях И.А.Крылова;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Определить, какие выражения из произведений русского баснописца стали “крылатыми”;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Подготовить </a:t>
            </a: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2" action="ppaction://hlinkpres?slideindex=1&amp;slidetitle="/>
              </a:rPr>
              <a:t>презентацию</a:t>
            </a: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6113" y="4500563"/>
            <a:ext cx="316071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/>
              </a:rPr>
              <a:t>Социологи</a:t>
            </a:r>
            <a:endParaRPr lang="ru-RU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Провести социологический опрос среди учеников школы, учителей, родителей;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Подготовить </a:t>
            </a: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3" action="ppaction://hlinkfile"/>
              </a:rPr>
              <a:t>буклет</a:t>
            </a:r>
            <a:r>
              <a:rPr lang="ru-RU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</a:rPr>
              <a:t>Вывод:</a:t>
            </a:r>
          </a:p>
        </p:txBody>
      </p:sp>
      <p:sp>
        <p:nvSpPr>
          <p:cNvPr id="20482" name="Rectangle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FF"/>
                </a:solidFill>
              </a:rPr>
              <a:t>Иван Андреевич Крылов – любимый баснописец русских читателей. </a:t>
            </a:r>
          </a:p>
          <a:p>
            <a:pPr eaLnBrk="1" hangingPunct="1"/>
            <a:r>
              <a:rPr lang="ru-RU" smtClean="0">
                <a:solidFill>
                  <a:srgbClr val="FFFFFF"/>
                </a:solidFill>
              </a:rPr>
              <a:t>Разнообразная тематика его произведений, их герои позволяют понять, что в басне заключается не только народное представление о мудрости, но и ярко отражается общественная жизнь страны, ее история.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Наша гипотеза подтвердилась!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68313" y="2420938"/>
            <a:ext cx="8229600" cy="3733800"/>
          </a:xfrm>
        </p:spPr>
        <p:txBody>
          <a:bodyPr/>
          <a:lstStyle/>
          <a:p>
            <a:pPr marL="742950" lvl="1" indent="-285750" eaLnBrk="1" hangingPunct="1"/>
            <a:r>
              <a:rPr lang="ru-RU" sz="3900" b="1" smtClean="0">
                <a:solidFill>
                  <a:srgbClr val="FFFFCC"/>
                </a:solidFill>
              </a:rPr>
              <a:t>Басни И. А. Крылова – это отражение не только народной мудрости, но и общественной жизни  Росси.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4">
      <a:dk1>
        <a:srgbClr val="002676"/>
      </a:dk1>
      <a:lt1>
        <a:srgbClr val="E40059"/>
      </a:lt1>
      <a:dk2>
        <a:srgbClr val="002676"/>
      </a:dk2>
      <a:lt2>
        <a:srgbClr val="FFFF00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142</TotalTime>
  <Words>196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Cambria</vt:lpstr>
      <vt:lpstr>Wingdings 2</vt:lpstr>
      <vt:lpstr>Calibri</vt:lpstr>
      <vt:lpstr>Rockwell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Слайд 1</vt:lpstr>
      <vt:lpstr>Слайд 2</vt:lpstr>
      <vt:lpstr>Слайд 3</vt:lpstr>
      <vt:lpstr>Слайд 4</vt:lpstr>
      <vt:lpstr>Теоретики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МБОУ СОШ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“И голос их, прямой и благородный, к добру и правде призывал сердца.”  </dc:title>
  <dc:creator>Notebook-0026</dc:creator>
  <cp:lastModifiedBy>DNA7 X64</cp:lastModifiedBy>
  <cp:revision>13</cp:revision>
  <dcterms:created xsi:type="dcterms:W3CDTF">2016-03-03T08:33:40Z</dcterms:created>
  <dcterms:modified xsi:type="dcterms:W3CDTF">2016-04-26T17:51:58Z</dcterms:modified>
</cp:coreProperties>
</file>