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8"/>
  </p:notesMasterIdLst>
  <p:sldIdLst>
    <p:sldId id="256" r:id="rId3"/>
    <p:sldId id="257" r:id="rId4"/>
    <p:sldId id="259" r:id="rId5"/>
    <p:sldId id="260" r:id="rId6"/>
    <p:sldId id="261" r:id="rId7"/>
    <p:sldId id="264" r:id="rId8"/>
    <p:sldId id="265" r:id="rId9"/>
    <p:sldId id="268" r:id="rId10"/>
    <p:sldId id="271" r:id="rId11"/>
    <p:sldId id="278" r:id="rId12"/>
    <p:sldId id="279" r:id="rId13"/>
    <p:sldId id="280" r:id="rId14"/>
    <p:sldId id="275" r:id="rId15"/>
    <p:sldId id="283" r:id="rId16"/>
    <p:sldId id="263" r:id="rId17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fontAlgn="base" hangingPunct="0">
      <a:lnSpc>
        <a:spcPct val="9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fontAlgn="base" hangingPunct="0">
      <a:lnSpc>
        <a:spcPct val="9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fontAlgn="base" hangingPunct="0">
      <a:lnSpc>
        <a:spcPct val="9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fontAlgn="base" hangingPunct="0">
      <a:lnSpc>
        <a:spcPct val="9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660066"/>
    <a:srgbClr val="006600"/>
    <a:srgbClr val="CC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72" y="-20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2362" cy="3698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1169988" y="5086350"/>
            <a:ext cx="5224462" cy="4105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</p:spTree>
    <p:extLst>
      <p:ext uri="{BB962C8B-B14F-4D97-AF65-F5344CB8AC3E}">
        <p14:creationId xmlns="" xmlns:p14="http://schemas.microsoft.com/office/powerpoint/2010/main" val="12977562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13600" y="869950"/>
            <a:ext cx="2160588" cy="6934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27075" y="869950"/>
            <a:ext cx="6334125" cy="6934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8350" y="869950"/>
            <a:ext cx="8605838" cy="11572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0C09B6C-7782-4720-9D0B-21EB5F9148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31B0A99-5F54-4DFA-AD7D-CC15CC14CB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5B4C7A1-D6C6-4C2D-BB65-E26DB15AFD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979613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3338" y="1979613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4D22CF9-DC3E-49A3-A815-0A13F8883E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C3A88B7-C9CD-42E1-A80D-17D8BBF979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D197D18-07D0-40DA-BD18-3BB5F2713C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A58B4E6-8601-45BB-AFF0-283DC2527D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B16C80D-2D6A-43B7-BF17-19D6D6D783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6B3ABA4-72CF-4BF6-AE74-E5DF96FDCE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FC6AFDB-45F7-4DF9-A417-7A2067649A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5675" y="554038"/>
            <a:ext cx="2266950" cy="64135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554038"/>
            <a:ext cx="6650037" cy="64135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E24D989-FEB0-4090-B512-62DB2EAEF8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27075" y="2816225"/>
            <a:ext cx="4225925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2816225"/>
            <a:ext cx="4227513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8350" y="869950"/>
            <a:ext cx="8605838" cy="1157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7075" y="2816225"/>
            <a:ext cx="8605838" cy="498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646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72" r:id="rId12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FFFFFF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FFFFFF"/>
          </a:solidFill>
          <a:latin typeface="Arial" charset="0"/>
          <a:ea typeface="msmincho" charset="0"/>
          <a:cs typeface="msmincho" charset="0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FFFFFF"/>
          </a:solidFill>
          <a:latin typeface="Arial" charset="0"/>
          <a:ea typeface="msmincho" charset="0"/>
          <a:cs typeface="msmincho" charset="0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FFFFFF"/>
          </a:solidFill>
          <a:latin typeface="Arial" charset="0"/>
          <a:ea typeface="msmincho" charset="0"/>
          <a:cs typeface="msmincho" charset="0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FFFFFF"/>
          </a:solidFill>
          <a:latin typeface="Arial" charset="0"/>
          <a:ea typeface="msmincho" charset="0"/>
          <a:cs typeface="msmincho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FFFFFF"/>
          </a:solidFill>
          <a:latin typeface="Arial" charset="0"/>
          <a:ea typeface="msmincho" charset="0"/>
          <a:cs typeface="msmincho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FFFFFF"/>
          </a:solidFill>
          <a:latin typeface="Arial" charset="0"/>
          <a:ea typeface="msmincho" charset="0"/>
          <a:cs typeface="msmincho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FFFFFF"/>
          </a:solidFill>
          <a:latin typeface="Arial" charset="0"/>
          <a:ea typeface="msmincho" charset="0"/>
          <a:cs typeface="msmincho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FFFFFF"/>
          </a:solidFill>
          <a:latin typeface="Arial" charset="0"/>
          <a:ea typeface="msmincho" charset="0"/>
          <a:cs typeface="msmincho" charset="0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4C19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4C19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4C19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4C19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4C19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4C19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4C19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4C19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4C19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554038"/>
            <a:ext cx="9069387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979613"/>
            <a:ext cx="9069387" cy="498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016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599238"/>
            <a:ext cx="2346325" cy="519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ea typeface="msmincho" charset="0"/>
                <a:cs typeface="msmincho" charset="0"/>
              </a:defRPr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599238"/>
            <a:ext cx="3194050" cy="519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ea typeface="msmincho" charset="0"/>
                <a:cs typeface="msmincho" charset="0"/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599238"/>
            <a:ext cx="2346325" cy="519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ea typeface="msmincho" charset="0"/>
                <a:cs typeface="msmincho" charset="0"/>
              </a:defRPr>
            </a:lvl1pPr>
          </a:lstStyle>
          <a:p>
            <a:fld id="{8C307BF3-1912-4E5D-AF52-B9B0586CBD8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Arial Unicode MS" charset="0"/>
        </a:defRPr>
      </a:lvl2pPr>
      <a:lvl3pPr marL="1143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Arial Unicode MS" charset="0"/>
        </a:defRPr>
      </a:lvl3pPr>
      <a:lvl4pPr marL="1600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Arial Unicode MS" charset="0"/>
        </a:defRPr>
      </a:lvl4pPr>
      <a:lvl5pPr marL="20574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Arial Unicode MS" charset="0"/>
        </a:defRPr>
      </a:lvl5pPr>
      <a:lvl6pPr marL="25146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Arial Unicode MS" charset="0"/>
        </a:defRPr>
      </a:lvl6pPr>
      <a:lvl7pPr marL="29718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Arial Unicode MS" charset="0"/>
        </a:defRPr>
      </a:lvl7pPr>
      <a:lvl8pPr marL="3429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Arial Unicode MS" charset="0"/>
        </a:defRPr>
      </a:lvl8pPr>
      <a:lvl9pPr marL="3886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Arial Unicode MS" charset="0"/>
        </a:defRPr>
      </a:lvl9pPr>
    </p:titleStyle>
    <p:bodyStyle>
      <a:lvl1pPr marL="342900" indent="-342900" algn="l" defTabSz="449263" rtl="0" fontAlgn="base" hangingPunct="0">
        <a:lnSpc>
          <a:spcPct val="95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5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fontAlgn="base" hangingPunct="0">
        <a:lnSpc>
          <a:spcPct val="95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fontAlgn="base" hangingPunct="0">
        <a:lnSpc>
          <a:spcPct val="95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768350" y="869949"/>
            <a:ext cx="8605838" cy="1695441"/>
          </a:xfrm>
        </p:spPr>
        <p:txBody>
          <a:bodyPr/>
          <a:lstStyle/>
          <a:p>
            <a:r>
              <a:rPr lang="ru-RU" dirty="0" smtClean="0"/>
              <a:t>Исследовательская работа</a:t>
            </a:r>
            <a:br>
              <a:rPr lang="ru-RU" dirty="0" smtClean="0"/>
            </a:br>
            <a:r>
              <a:rPr lang="ru-RU" dirty="0" smtClean="0"/>
              <a:t> «Бабушкина кукла - нужна ли она современному ребенку?»</a:t>
            </a:r>
            <a:endParaRPr lang="en-US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3708400"/>
            <a:ext cx="9255154" cy="3286125"/>
          </a:xfrm>
          <a:ln/>
        </p:spPr>
        <p:txBody>
          <a:bodyPr tIns="28224" anchor="ctr"/>
          <a:lstStyle/>
          <a:p>
            <a:pPr algn="r"/>
            <a:endParaRPr lang="ru-RU" sz="2000" dirty="0" smtClean="0">
              <a:latin typeface="Georgia" pitchFamily="18" charset="0"/>
              <a:cs typeface="Times New Roman" pitchFamily="18" charset="0"/>
            </a:endParaRPr>
          </a:p>
          <a:p>
            <a:pPr algn="r"/>
            <a:endParaRPr lang="ru-RU" sz="2000" dirty="0" smtClean="0">
              <a:latin typeface="Georgia" pitchFamily="18" charset="0"/>
              <a:cs typeface="Times New Roman" pitchFamily="18" charset="0"/>
            </a:endParaRPr>
          </a:p>
          <a:p>
            <a:pPr algn="r"/>
            <a:r>
              <a:rPr lang="ru-RU" sz="2000" dirty="0" smtClean="0">
                <a:latin typeface="Georgia" pitchFamily="18" charset="0"/>
                <a:cs typeface="Times New Roman" pitchFamily="18" charset="0"/>
              </a:rPr>
              <a:t>Работу </a:t>
            </a:r>
            <a:r>
              <a:rPr lang="ru-RU" sz="2000" dirty="0" err="1" smtClean="0">
                <a:latin typeface="Georgia" pitchFamily="18" charset="0"/>
                <a:cs typeface="Times New Roman" pitchFamily="18" charset="0"/>
              </a:rPr>
              <a:t>выполнила:Монахова</a:t>
            </a:r>
            <a:r>
              <a:rPr lang="ru-RU" sz="2000" dirty="0" smtClean="0">
                <a:latin typeface="Georgia" pitchFamily="18" charset="0"/>
                <a:cs typeface="Times New Roman" pitchFamily="18" charset="0"/>
              </a:rPr>
              <a:t> Софья</a:t>
            </a:r>
          </a:p>
          <a:p>
            <a:pPr algn="r"/>
            <a:endParaRPr lang="ru-RU" sz="2000" dirty="0" smtClean="0">
              <a:latin typeface="Georgia" pitchFamily="18" charset="0"/>
              <a:cs typeface="Times New Roman" pitchFamily="18" charset="0"/>
            </a:endParaRPr>
          </a:p>
          <a:p>
            <a:pPr algn="r"/>
            <a:r>
              <a:rPr lang="ru-RU" sz="2000" dirty="0" smtClean="0">
                <a:latin typeface="Georgia" pitchFamily="18" charset="0"/>
                <a:cs typeface="Times New Roman" pitchFamily="18" charset="0"/>
              </a:rPr>
              <a:t>Научный руководитель: Маляр И.А.</a:t>
            </a:r>
          </a:p>
          <a:p>
            <a:pPr algn="r"/>
            <a:endParaRPr lang="ru-RU" sz="2000" dirty="0" smtClean="0">
              <a:latin typeface="Georgia" pitchFamily="18" charset="0"/>
              <a:cs typeface="Times New Roman" pitchFamily="18" charset="0"/>
            </a:endParaRPr>
          </a:p>
          <a:p>
            <a:pPr algn="r"/>
            <a:endParaRPr lang="ru-RU" sz="2000" b="1" dirty="0" smtClean="0">
              <a:latin typeface="Georgia" pitchFamily="18" charset="0"/>
              <a:cs typeface="Times New Roman" pitchFamily="18" charset="0"/>
            </a:endParaRPr>
          </a:p>
          <a:p>
            <a:pPr algn="r"/>
            <a:endParaRPr lang="ru-RU" sz="2000" dirty="0" smtClean="0"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326592" y="5565787"/>
            <a:ext cx="184731" cy="4431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6908" y="493689"/>
            <a:ext cx="8605838" cy="1533549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Проведение эксперимента</a:t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«Кукла- </a:t>
            </a:r>
            <a:r>
              <a:rPr lang="ru-RU" sz="3600" b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неразлучница</a:t>
            </a:r>
            <a:r>
              <a:rPr lang="ru-RU" sz="3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3600" b="0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727075" y="2136763"/>
            <a:ext cx="4456113" cy="3500462"/>
          </a:xfrm>
          <a:prstGeom prst="roundRect">
            <a:avLst/>
          </a:prstGeom>
          <a:blipFill rotWithShape="0">
            <a:blip r:embed="rId2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325932" y="2994019"/>
            <a:ext cx="5000660" cy="3857652"/>
          </a:xfrm>
          <a:prstGeom prst="roundRect">
            <a:avLst/>
          </a:prstGeom>
          <a:blipFill rotWithShape="0">
            <a:blip r:embed="rId3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182660" y="422251"/>
            <a:ext cx="5000660" cy="4214842"/>
          </a:xfrm>
          <a:prstGeom prst="roundRect">
            <a:avLst/>
          </a:prstGeom>
          <a:blipFill rotWithShape="0">
            <a:blip r:embed="rId2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" name="Скругленный прямоугольник 4"/>
          <p:cNvSpPr/>
          <p:nvPr/>
        </p:nvSpPr>
        <p:spPr>
          <a:xfrm>
            <a:off x="4276372" y="2888433"/>
            <a:ext cx="4835906" cy="3748923"/>
          </a:xfrm>
          <a:prstGeom prst="roundRect">
            <a:avLst/>
          </a:prstGeom>
          <a:blipFill rotWithShape="0">
            <a:blip r:embed="rId3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468281" y="565128"/>
            <a:ext cx="4286280" cy="3357585"/>
            <a:chOff x="301" y="-366286"/>
            <a:chExt cx="2079550" cy="2081617"/>
          </a:xfrm>
        </p:grpSpPr>
        <p:sp>
          <p:nvSpPr>
            <p:cNvPr id="6" name="Скругленный прямоугольник 5"/>
            <p:cNvSpPr/>
            <p:nvPr/>
          </p:nvSpPr>
          <p:spPr>
            <a:xfrm flipH="1">
              <a:off x="301" y="-366286"/>
              <a:ext cx="2079550" cy="2081617"/>
            </a:xfrm>
            <a:prstGeom prst="roundRect">
              <a:avLst/>
            </a:prstGeom>
            <a:blipFill rotWithShape="0">
              <a:blip r:embed="rId2" cstate="print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135897" y="-163510"/>
              <a:ext cx="1899818" cy="18347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Заполняем голову сеном</a:t>
              </a:r>
              <a:endParaRPr lang="ru-RU" sz="1600" kern="1200" dirty="0"/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3182923" y="2351077"/>
            <a:ext cx="3580179" cy="3214710"/>
            <a:chOff x="2293398" y="413829"/>
            <a:chExt cx="1698879" cy="1698879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2293398" y="413829"/>
              <a:ext cx="1698879" cy="1698879"/>
            </a:xfrm>
            <a:prstGeom prst="roundRect">
              <a:avLst/>
            </a:prstGeom>
            <a:blipFill rotWithShape="0">
              <a:blip r:embed="rId3" cstate="print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Скругленный прямоугольник 6"/>
            <p:cNvSpPr/>
            <p:nvPr/>
          </p:nvSpPr>
          <p:spPr>
            <a:xfrm>
              <a:off x="2376330" y="496761"/>
              <a:ext cx="1533015" cy="153301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Перетягиваем ниткой</a:t>
              </a:r>
              <a:endParaRPr lang="ru-RU" sz="1600" kern="1200" dirty="0"/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4111617" y="3779837"/>
            <a:ext cx="5351538" cy="3076896"/>
            <a:chOff x="1632037" y="3617459"/>
            <a:chExt cx="5351538" cy="3076896"/>
          </a:xfrm>
        </p:grpSpPr>
        <p:sp>
          <p:nvSpPr>
            <p:cNvPr id="9" name="Скругленный прямоугольник 8"/>
            <p:cNvSpPr/>
            <p:nvPr/>
          </p:nvSpPr>
          <p:spPr>
            <a:xfrm flipH="1" flipV="1">
              <a:off x="3125925" y="3617459"/>
              <a:ext cx="3857650" cy="3076896"/>
            </a:xfrm>
            <a:prstGeom prst="roundRect">
              <a:avLst/>
            </a:prstGeom>
            <a:blipFill rotWithShape="0">
              <a:blip r:embed="rId4" cstate="print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Скругленный прямоугольник 4"/>
            <p:cNvSpPr/>
            <p:nvPr/>
          </p:nvSpPr>
          <p:spPr>
            <a:xfrm rot="10800000" flipV="1">
              <a:off x="1632037" y="4270527"/>
              <a:ext cx="5065787" cy="15615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Вот такие мы умницы</a:t>
              </a:r>
              <a:endParaRPr lang="ru-RU" sz="1600" kern="1200" dirty="0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280" y="636565"/>
            <a:ext cx="9069387" cy="1260475"/>
          </a:xfrm>
        </p:spPr>
        <p:txBody>
          <a:bodyPr/>
          <a:lstStyle/>
          <a:p>
            <a:pPr lvl="0"/>
            <a:r>
              <a:rPr lang="ru-RU" sz="48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Вот, что у нас получилось.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D:\инна\фото\Куклы исслед\Изображение 4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2661" y="1565259"/>
            <a:ext cx="7429552" cy="4929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6842" y="493689"/>
            <a:ext cx="9286940" cy="3250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На занятии «Кукла самокрутка», мы научились сами делать куклы из лоскутков ткани, которые были очень похожи на бабушкину куклу. Всем ребятам очень понравились куклы и мы с удовольствием стали в них играть.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Documents and Settings\Admin\Рабочий стол\куклы-занятие\IMG_34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7041" y="3708399"/>
            <a:ext cx="5500726" cy="33860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111222" y="708003"/>
            <a:ext cx="8607425" cy="1158875"/>
          </a:xfrm>
          <a:ln/>
        </p:spPr>
        <p:txBody>
          <a:bodyPr tIns="35280"/>
          <a:lstStyle/>
          <a:p>
            <a:r>
              <a:rPr lang="ru-RU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Мои выводы</a:t>
            </a:r>
            <a:r>
              <a:rPr lang="ru-RU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endParaRPr lang="ru-RU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754033" y="1851011"/>
            <a:ext cx="8501122" cy="4989513"/>
          </a:xfrm>
          <a:ln/>
        </p:spPr>
        <p:txBody>
          <a:bodyPr/>
          <a:lstStyle/>
          <a:p>
            <a:pPr algn="just">
              <a:buFont typeface="Wingdings" pitchFamily="2" charset="2"/>
              <a:buChar char="v"/>
            </a:pPr>
            <a:r>
              <a:rPr lang="ru-RU" sz="2800" dirty="0" smtClean="0">
                <a:latin typeface="Georgia" pitchFamily="18" charset="0"/>
              </a:rPr>
              <a:t>Я считаю, что народные игрушки интересны и необходимы современным детям.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dirty="0" smtClean="0">
                <a:latin typeface="Georgia" pitchFamily="18" charset="0"/>
              </a:rPr>
              <a:t>Всем моим друзьям понравились бабушкины куклы и они с удовольствием в них играют.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dirty="0" smtClean="0">
                <a:latin typeface="Georgia" pitchFamily="18" charset="0"/>
              </a:rPr>
              <a:t> Я буду очень рада, если я получу в подарок такую куклу. 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dirty="0" smtClean="0">
                <a:latin typeface="Georgia" pitchFamily="18" charset="0"/>
              </a:rPr>
              <a:t>Теперь я знаю, что куклы созданы не только для игры. Они оберегают детей от недобрых людей.</a:t>
            </a:r>
          </a:p>
          <a:p>
            <a:pPr algn="just">
              <a:buFont typeface="Wingdings" pitchFamily="2" charset="2"/>
              <a:buChar char="v"/>
            </a:pPr>
            <a:endParaRPr lang="ru-RU" sz="4000" dirty="0" smtClean="0">
              <a:latin typeface="Georgia" pitchFamily="18" charset="0"/>
            </a:endParaRPr>
          </a:p>
          <a:p>
            <a:pPr marL="431800" indent="-323850">
              <a:buClr>
                <a:srgbClr val="FF6633"/>
              </a:buClr>
              <a:buSzPct val="14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20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325404" y="207937"/>
            <a:ext cx="9070975" cy="1262062"/>
          </a:xfrm>
          <a:ln/>
        </p:spPr>
        <p:txBody>
          <a:bodyPr tIns="2772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48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Почему </a:t>
            </a:r>
            <a:r>
              <a:rPr lang="ru-RU" sz="48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</a:t>
            </a:r>
            <a:r>
              <a:rPr lang="ru-RU" sz="48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выбрала эту тему?</a:t>
            </a:r>
            <a:endParaRPr lang="en-US" sz="4800" b="1" dirty="0"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82660" y="1565259"/>
            <a:ext cx="850112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Все началось с занятия в детском саду, на котором наш воспитатель Инна Анатольевна рассказала нам о народной кукле-самокрутке. Меня заинтересовали такие куклы, так как раньше я о них ничего не знала. Об этом я рассказала своей маме и попросила купить мне такую же. Вместе с мамой мы посетили несколько магазинов игрушек, однако, таких кукол там не оказалось.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554038"/>
            <a:ext cx="9070975" cy="1262062"/>
          </a:xfrm>
          <a:ln/>
        </p:spPr>
        <p:txBody>
          <a:bodyPr tIns="2772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48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моего исследования</a:t>
            </a:r>
            <a:endParaRPr lang="en-US" sz="4800" b="1" dirty="0"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4032" y="1779573"/>
            <a:ext cx="8607425" cy="5780102"/>
          </a:xfrm>
          <a:ln/>
        </p:spPr>
        <p:txBody>
          <a:bodyPr/>
          <a:lstStyle/>
          <a:p>
            <a:pPr marL="431800" lvl="0" indent="-323850">
              <a:buClr>
                <a:srgbClr val="993366"/>
              </a:buClr>
              <a:buSzPct val="45000"/>
              <a:buFont typeface="Wingdings" pitchFamily="2" charset="2"/>
              <a:buChar char="v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800" b="1" dirty="0" smtClean="0"/>
              <a:t>Посетить музей</a:t>
            </a:r>
          </a:p>
          <a:p>
            <a:pPr marL="431800" lvl="0" indent="-323850">
              <a:buClr>
                <a:srgbClr val="993366"/>
              </a:buClr>
              <a:buSzPct val="45000"/>
              <a:buFont typeface="Wingdings" pitchFamily="2" charset="2"/>
              <a:buChar char="v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800" b="1" dirty="0" smtClean="0"/>
              <a:t>Посмотреть книги по теме</a:t>
            </a:r>
          </a:p>
          <a:p>
            <a:pPr marL="431800" lvl="0" indent="-323850">
              <a:buClr>
                <a:srgbClr val="993366"/>
              </a:buClr>
              <a:buSzPct val="45000"/>
              <a:buFont typeface="Wingdings" pitchFamily="2" charset="2"/>
              <a:buChar char="v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800" b="1" dirty="0" smtClean="0"/>
              <a:t>Обратиться к компьютеру</a:t>
            </a:r>
          </a:p>
          <a:p>
            <a:pPr marL="431800" lvl="0" indent="-323850">
              <a:buClr>
                <a:srgbClr val="993366"/>
              </a:buClr>
              <a:buSzPct val="45000"/>
              <a:buFont typeface="Wingdings" pitchFamily="2" charset="2"/>
              <a:buChar char="v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800" b="1" dirty="0" smtClean="0"/>
              <a:t>Беседы со специалистами (воспитателями, родителями, сотрудником музея)</a:t>
            </a:r>
          </a:p>
          <a:p>
            <a:pPr marL="431800" lvl="0" indent="-323850">
              <a:buClr>
                <a:srgbClr val="993366"/>
              </a:buClr>
              <a:buSzPct val="45000"/>
              <a:buFont typeface="Wingdings" pitchFamily="2" charset="2"/>
              <a:buChar char="v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800" b="1" dirty="0" smtClean="0"/>
              <a:t>Беседы со сверстниками</a:t>
            </a:r>
          </a:p>
          <a:p>
            <a:pPr marL="431800" lvl="0" indent="-323850">
              <a:buClr>
                <a:srgbClr val="993366"/>
              </a:buClr>
              <a:buSzPct val="45000"/>
              <a:buFont typeface="Wingdings" pitchFamily="2" charset="2"/>
              <a:buChar char="v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800" b="1" dirty="0" smtClean="0"/>
              <a:t>Просмотр передачи «Волшебный чуланчик»</a:t>
            </a:r>
          </a:p>
          <a:p>
            <a:pPr algn="ctr"/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Constantia" pitchFamily="18" charset="0"/>
              </a:rPr>
              <a:t>Я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Constantia" pitchFamily="18" charset="0"/>
              </a:rPr>
              <a:t> выбрала только те методы, которые помогут мне проверить мои гипотезы.</a:t>
            </a:r>
            <a:endParaRPr lang="ru-RU" sz="2800" b="1" dirty="0" smtClean="0">
              <a:solidFill>
                <a:schemeClr val="accent6">
                  <a:lumMod val="75000"/>
                </a:schemeClr>
              </a:solidFill>
              <a:latin typeface="Constantia" pitchFamily="18" charset="0"/>
            </a:endParaRPr>
          </a:p>
          <a:p>
            <a:pPr marL="431800" lvl="0" indent="-323850">
              <a:buClr>
                <a:srgbClr val="993366"/>
              </a:buClr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dirty="0" smtClean="0"/>
          </a:p>
          <a:p>
            <a:pPr marL="431800" indent="-323850">
              <a:buClr>
                <a:srgbClr val="993366"/>
              </a:buClr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554038"/>
            <a:ext cx="9070975" cy="1262062"/>
          </a:xfrm>
          <a:ln/>
        </p:spPr>
        <p:txBody>
          <a:bodyPr tIns="2772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48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Мои гипотезы</a:t>
            </a:r>
            <a:endParaRPr lang="en-US" sz="4800" b="1" dirty="0"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7075" y="1851011"/>
            <a:ext cx="8607425" cy="5216539"/>
          </a:xfrm>
          <a:ln/>
        </p:spPr>
        <p:txBody>
          <a:bodyPr/>
          <a:lstStyle/>
          <a:p>
            <a:pPr lvl="0">
              <a:lnSpc>
                <a:spcPct val="100000"/>
              </a:lnSpc>
              <a:buFont typeface="Wingdings" pitchFamily="2" charset="2"/>
              <a:buChar char="v"/>
            </a:pPr>
            <a:r>
              <a:rPr lang="ru-RU" sz="4400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Предложим, что бабушкина кукла неинтересна детям.</a:t>
            </a:r>
          </a:p>
          <a:p>
            <a:pPr lvl="0">
              <a:lnSpc>
                <a:spcPct val="100000"/>
              </a:lnSpc>
              <a:buFont typeface="Wingdings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</a:rPr>
              <a:t> Возможно, что бабушкина кукла не нужна современному ребенку.</a:t>
            </a:r>
          </a:p>
          <a:p>
            <a:pPr lvl="0">
              <a:lnSpc>
                <a:spcPct val="100000"/>
              </a:lnSpc>
              <a:buFont typeface="Wingdings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</a:rPr>
              <a:t>А что если, мои друзья будут играть в бабушкину куклу.</a:t>
            </a:r>
          </a:p>
          <a:p>
            <a:pPr lvl="0">
              <a:lnSpc>
                <a:spcPct val="100000"/>
              </a:lnSpc>
            </a:pPr>
            <a:endParaRPr lang="ru-RU" dirty="0" smtClean="0"/>
          </a:p>
          <a:p>
            <a:pPr marL="431800" indent="-323850">
              <a:buClr>
                <a:srgbClr val="993366"/>
              </a:buClr>
              <a:buSzPct val="45000"/>
              <a:buFont typeface="Wingdings" pitchFamily="2" charset="2"/>
              <a:buChar char="v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dirty="0"/>
          </a:p>
        </p:txBody>
      </p:sp>
      <p:pic>
        <p:nvPicPr>
          <p:cNvPr id="4" name="Picture 6" descr="j034335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69138" y="5065721"/>
            <a:ext cx="1800225" cy="185738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ctrTitle"/>
          </p:nvPr>
        </p:nvSpPr>
        <p:spPr>
          <a:xfrm>
            <a:off x="755650" y="422252"/>
            <a:ext cx="8569325" cy="1785949"/>
          </a:xfrm>
          <a:ln/>
        </p:spPr>
        <p:txBody>
          <a:bodyPr tIns="2772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48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я знаю сама?</a:t>
            </a:r>
            <a:endParaRPr lang="en-US" sz="4800" b="1" dirty="0"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896908" y="1922449"/>
            <a:ext cx="8858312" cy="4221176"/>
          </a:xfrm>
        </p:spPr>
        <p:txBody>
          <a:bodyPr/>
          <a:lstStyle/>
          <a:p>
            <a:pPr algn="l"/>
            <a:r>
              <a:rPr lang="ru-RU" sz="4000" dirty="0" smtClean="0">
                <a:solidFill>
                  <a:srgbClr val="0070C0"/>
                </a:solidFill>
              </a:rPr>
              <a:t> </a:t>
            </a:r>
            <a:r>
              <a:rPr lang="ru-RU" sz="4000" dirty="0" smtClean="0">
                <a:solidFill>
                  <a:srgbClr val="FF0000"/>
                </a:solidFill>
              </a:rPr>
              <a:t>Я знаю, что кукол очень много. Они бывают тряпичные, пластмассовые, фарфоровые, резиновые, деревянные, пластиковые. Куклы изготавливают разного размера – от крохотных пупсиков до кукол, почти, с меня ростом.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493690"/>
            <a:ext cx="8569325" cy="1643074"/>
          </a:xfrm>
        </p:spPr>
        <p:txBody>
          <a:bodyPr/>
          <a:lstStyle/>
          <a:p>
            <a:r>
              <a:rPr lang="ru-RU" sz="48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рассказала мне сотрудник </a:t>
            </a:r>
            <a:br>
              <a:rPr lang="ru-RU" sz="48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музея.</a:t>
            </a:r>
            <a:br>
              <a:rPr lang="ru-RU" sz="48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800" dirty="0">
              <a:solidFill>
                <a:srgbClr val="660066"/>
              </a:solidFill>
            </a:endParaRPr>
          </a:p>
        </p:txBody>
      </p:sp>
      <p:sp>
        <p:nvSpPr>
          <p:cNvPr id="15" name="Подзаголовок 14"/>
          <p:cNvSpPr>
            <a:spLocks noGrp="1"/>
          </p:cNvSpPr>
          <p:nvPr>
            <p:ph type="subTitle" idx="1"/>
          </p:nvPr>
        </p:nvSpPr>
        <p:spPr>
          <a:xfrm>
            <a:off x="611156" y="1922449"/>
            <a:ext cx="8929750" cy="5143536"/>
          </a:xfrm>
        </p:spPr>
        <p:txBody>
          <a:bodyPr/>
          <a:lstStyle/>
          <a:p>
            <a:pPr algn="l"/>
            <a:r>
              <a:rPr lang="ru-RU" sz="2800" dirty="0" smtClean="0">
                <a:solidFill>
                  <a:srgbClr val="FF0000"/>
                </a:solidFill>
              </a:rPr>
              <a:t>От Самсоновой Ольги Ивановны я узнала, что первые куклы на Руси появились очень давно. Им приписывались разные волшебные свойства: они могли защищать человека от злых сил, принять на себя болезни и несчастья, помочь хорошему урожаю. Обучали девочек изготовлению кукол их бабушки. Кукол делали из ткани, ниток, соломы, мха и шишек. Еще я узнала, что все народные </a:t>
            </a:r>
            <a:r>
              <a:rPr lang="ru-RU" sz="2800" dirty="0" err="1" smtClean="0">
                <a:solidFill>
                  <a:srgbClr val="FF0000"/>
                </a:solidFill>
              </a:rPr>
              <a:t>куклы-безликие</a:t>
            </a:r>
            <a:r>
              <a:rPr lang="ru-RU" sz="2800" dirty="0" smtClean="0">
                <a:solidFill>
                  <a:srgbClr val="FF0000"/>
                </a:solidFill>
              </a:rPr>
              <a:t>. Им не рисовали лица, так как боялись, что в кукол вселится злой дух. Безликие куклы всегда оставались добрыми и были оберегами для детей.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5470" y="1636697"/>
            <a:ext cx="7215238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565127"/>
            <a:ext cx="8569325" cy="1714512"/>
          </a:xfrm>
        </p:spPr>
        <p:txBody>
          <a:bodyPr/>
          <a:lstStyle/>
          <a:p>
            <a:r>
              <a:rPr lang="ru-RU" sz="48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 книг я узнала. </a:t>
            </a:r>
            <a:r>
              <a:rPr lang="ru-RU" dirty="0" smtClean="0">
                <a:solidFill>
                  <a:srgbClr val="0000CC"/>
                </a:solidFill>
                <a:latin typeface="Georgia" pitchFamily="18" charset="0"/>
              </a:rPr>
              <a:t/>
            </a:r>
            <a:br>
              <a:rPr lang="ru-RU" dirty="0" smtClean="0">
                <a:solidFill>
                  <a:srgbClr val="0000CC"/>
                </a:solidFill>
                <a:latin typeface="Georgia" pitchFamily="18" charset="0"/>
              </a:rPr>
            </a:br>
            <a:endParaRPr lang="ru-RU" dirty="0"/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682594" y="2065325"/>
            <a:ext cx="8715436" cy="3000396"/>
          </a:xfrm>
        </p:spPr>
        <p:txBody>
          <a:bodyPr/>
          <a:lstStyle/>
          <a:p>
            <a:pPr algn="l"/>
            <a:r>
              <a:rPr lang="ru-RU" dirty="0" smtClean="0"/>
              <a:t>- </a:t>
            </a:r>
            <a:r>
              <a:rPr lang="ru-RU" dirty="0" smtClean="0">
                <a:solidFill>
                  <a:srgbClr val="FF0000"/>
                </a:solidFill>
              </a:rPr>
              <a:t>самые первые куклы были изготовлены много тысяч лет назад в Египте.</a:t>
            </a:r>
          </a:p>
          <a:p>
            <a:pPr algn="l">
              <a:buFontTx/>
              <a:buChar char="-"/>
            </a:pPr>
            <a:r>
              <a:rPr lang="ru-RU" dirty="0" smtClean="0">
                <a:solidFill>
                  <a:srgbClr val="FF0000"/>
                </a:solidFill>
              </a:rPr>
              <a:t> куклой можно назвать любую фигуру человека, сделанную из любого материала. </a:t>
            </a:r>
          </a:p>
          <a:p>
            <a:pPr algn="l">
              <a:buFontTx/>
              <a:buChar char="-"/>
            </a:pPr>
            <a:endParaRPr lang="ru-RU" dirty="0" smtClean="0"/>
          </a:p>
          <a:p>
            <a:pPr algn="l"/>
            <a:endParaRPr lang="ru-RU" dirty="0"/>
          </a:p>
        </p:txBody>
      </p:sp>
      <p:pic>
        <p:nvPicPr>
          <p:cNvPr id="46084" name="Picture 4" descr="F:\исследовательская работа бумага\Картинки бумага\712CDDA1-34C3-441E-8D8B-D2E047BA0773_w640_r1_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69072" y="4779969"/>
            <a:ext cx="3024166" cy="2357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422252"/>
            <a:ext cx="8569325" cy="1428760"/>
          </a:xfrm>
        </p:spPr>
        <p:txBody>
          <a:bodyPr/>
          <a:lstStyle/>
          <a:p>
            <a:pPr marL="0" lvl="1" indent="0"/>
            <a:r>
              <a:rPr lang="ru-RU" sz="40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бесед с подружками: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39718" y="1422383"/>
            <a:ext cx="8715436" cy="4792680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Я выяснила, что больше всего им нравятся куклы: </a:t>
            </a:r>
            <a:r>
              <a:rPr lang="ru-RU" dirty="0" err="1" smtClean="0">
                <a:solidFill>
                  <a:srgbClr val="FF0000"/>
                </a:solidFill>
              </a:rPr>
              <a:t>Барби</a:t>
            </a:r>
            <a:r>
              <a:rPr lang="ru-RU" dirty="0" smtClean="0">
                <a:solidFill>
                  <a:srgbClr val="FF0000"/>
                </a:solidFill>
              </a:rPr>
              <a:t> и Кен, </a:t>
            </a:r>
            <a:r>
              <a:rPr lang="ru-RU" dirty="0" err="1" smtClean="0">
                <a:solidFill>
                  <a:srgbClr val="FF0000"/>
                </a:solidFill>
              </a:rPr>
              <a:t>Братс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Мокси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Беби-Бон</a:t>
            </a:r>
            <a:r>
              <a:rPr lang="ru-RU" dirty="0" smtClean="0">
                <a:solidFill>
                  <a:srgbClr val="FF0000"/>
                </a:solidFill>
              </a:rPr>
              <a:t>, потому, что у них есть много одежды и различных предметов (бутылочки, </a:t>
            </a:r>
            <a:r>
              <a:rPr lang="ru-RU" dirty="0" err="1" smtClean="0">
                <a:solidFill>
                  <a:srgbClr val="FF0000"/>
                </a:solidFill>
              </a:rPr>
              <a:t>памперсы</a:t>
            </a:r>
            <a:r>
              <a:rPr lang="ru-RU" dirty="0" smtClean="0">
                <a:solidFill>
                  <a:srgbClr val="FF0000"/>
                </a:solidFill>
              </a:rPr>
              <a:t>, телефоны, косметика и другие). Этих кукол можно наряжать, делать им макияж, придумывать новые необычайные прически. С ними можно поиграть в «больницу», «салон красоты», «магазин». Такие куколки очень нравятся моим подружкам.</a:t>
            </a:r>
          </a:p>
          <a:p>
            <a:pPr algn="l"/>
            <a:r>
              <a:rPr lang="ru-RU" dirty="0" smtClean="0">
                <a:solidFill>
                  <a:srgbClr val="FF0000"/>
                </a:solidFill>
              </a:rPr>
              <a:t>Такие куклы есть у всех девочек.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очень захотела иметь у себя дома куклу-оберег.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ru-RU" sz="2800" dirty="0" smtClean="0"/>
              <a:t>Мы с мамой купили книгу «Русские обряды и традиции. Народная кукла», которая помогла нам сделать коллекцию народных кукол дома.  </a:t>
            </a:r>
          </a:p>
          <a:p>
            <a:pPr algn="l"/>
            <a:endParaRPr lang="ru-RU" sz="2800" dirty="0" smtClean="0"/>
          </a:p>
          <a:p>
            <a:pPr algn="l"/>
            <a:endParaRPr lang="ru-RU" sz="28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mincho"/>
        <a:cs typeface="msmincho"/>
      </a:majorFont>
      <a:minorFont>
        <a:latin typeface="Arial"/>
        <a:ea typeface="msmincho"/>
        <a:cs typeface="msmincho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"/>
        <a:cs typeface="Arial Unicode MS"/>
      </a:majorFont>
      <a:minorFont>
        <a:latin typeface="Times New Roman"/>
        <a:ea typeface="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Brainstorming</Template>
  <TotalTime>585</TotalTime>
  <Words>576</Words>
  <Application>Microsoft Office PowerPoint</Application>
  <PresentationFormat>Произвольный</PresentationFormat>
  <Paragraphs>44</Paragraphs>
  <Slides>15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Тема Office</vt:lpstr>
      <vt:lpstr>Тема Office</vt:lpstr>
      <vt:lpstr>Исследовательская работа  «Бабушкина кукла - нужна ли она современному ребенку?»</vt:lpstr>
      <vt:lpstr>Почему я выбрала эту тему?</vt:lpstr>
      <vt:lpstr>План моего исследования</vt:lpstr>
      <vt:lpstr>Мои гипотезы</vt:lpstr>
      <vt:lpstr>Что я знаю сама?</vt:lpstr>
      <vt:lpstr>Что рассказала мне сотрудник  музея. </vt:lpstr>
      <vt:lpstr>Из книг я узнала.  </vt:lpstr>
      <vt:lpstr>Из бесед с подружками: </vt:lpstr>
      <vt:lpstr>Я очень захотела иметь у себя дома куклу-оберег.</vt:lpstr>
      <vt:lpstr>Проведение эксперимента «Кукла- неразлучница»</vt:lpstr>
      <vt:lpstr>Слайд 11</vt:lpstr>
      <vt:lpstr>Слайд 12</vt:lpstr>
      <vt:lpstr>Вот, что у нас получилось. </vt:lpstr>
      <vt:lpstr>Слайд 14</vt:lpstr>
      <vt:lpstr>Мои выводы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Brainstorming</dc:title>
  <dc:description>General meeting with brainstorming</dc:description>
  <cp:lastModifiedBy>win8</cp:lastModifiedBy>
  <cp:revision>117</cp:revision>
  <cp:lastPrinted>1601-01-01T00:00:00Z</cp:lastPrinted>
  <dcterms:created xsi:type="dcterms:W3CDTF">2012-03-15T08:31:27Z</dcterms:created>
  <dcterms:modified xsi:type="dcterms:W3CDTF">2015-12-24T12:07:27Z</dcterms:modified>
</cp:coreProperties>
</file>