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62" r:id="rId5"/>
    <p:sldId id="261" r:id="rId6"/>
    <p:sldId id="258" r:id="rId7"/>
    <p:sldId id="263" r:id="rId8"/>
    <p:sldId id="259" r:id="rId9"/>
    <p:sldId id="260" r:id="rId10"/>
    <p:sldId id="267" r:id="rId11"/>
    <p:sldId id="266" r:id="rId12"/>
    <p:sldId id="265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F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 snapToGrid="0">
      <p:cViewPr varScale="1">
        <p:scale>
          <a:sx n="74" d="100"/>
          <a:sy n="74" d="100"/>
        </p:scale>
        <p:origin x="-1194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58" y="1663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t>30.11.2016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1582" y="1957588"/>
            <a:ext cx="9360418" cy="1565393"/>
          </a:xfrm>
        </p:spPr>
        <p:txBody>
          <a:bodyPr>
            <a:normAutofit/>
          </a:bodyPr>
          <a:lstStyle/>
          <a:p>
            <a:r>
              <a:rPr lang="ru-RU" sz="9600" dirty="0" err="1" smtClean="0">
                <a:solidFill>
                  <a:schemeClr val="accent4">
                    <a:lumMod val="75000"/>
                  </a:schemeClr>
                </a:solidFill>
              </a:rPr>
              <a:t>кагыйдәләре</a:t>
            </a:r>
            <a:endParaRPr lang="ru-RU" sz="9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9403" y="850006"/>
            <a:ext cx="10380372" cy="1442433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Тәртип</a:t>
            </a:r>
            <a:r>
              <a:rPr lang="ru-RU" sz="9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һәм</a:t>
            </a:r>
            <a:r>
              <a:rPr lang="ru-RU" sz="9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tt-RU" sz="9600" b="1" dirty="0" smtClean="0">
                <a:solidFill>
                  <a:srgbClr val="FF0000"/>
                </a:solidFill>
                <a:latin typeface="+mj-lt"/>
              </a:rPr>
              <a:t>ә</a:t>
            </a:r>
            <a:r>
              <a:rPr lang="ru-RU" sz="9600" b="1" dirty="0" smtClean="0">
                <a:solidFill>
                  <a:srgbClr val="FF0000"/>
                </a:solidFill>
                <a:latin typeface="+mj-lt"/>
              </a:rPr>
              <a:t>дәп</a:t>
            </a:r>
            <a:endParaRPr lang="ru-RU" sz="9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AutoShape 2" descr="http://slovomame.ru/img/87/21/3b/ab33e44939d68af9c5f9f80da3b2187a/imag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198" y="1633684"/>
            <a:ext cx="10730999" cy="2320130"/>
          </a:xfrm>
        </p:spPr>
        <p:txBody>
          <a:bodyPr numCol="1">
            <a:noAutofit/>
          </a:bodyPr>
          <a:lstStyle/>
          <a:p>
            <a:pPr algn="ctr"/>
            <a:r>
              <a:rPr lang="ru-RU" sz="5400" i="1" dirty="0">
                <a:solidFill>
                  <a:srgbClr val="FF0000"/>
                </a:solidFill>
                <a:latin typeface="Lucida Grande"/>
              </a:rPr>
              <a:t>Сез чәчәк һәм бүләкләр алып кунакка киләсез. Бүләкләрне ничек тапшырасыз? Чәчәкне кайсы кулга тотасы?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4850" y="4327301"/>
            <a:ext cx="11281893" cy="87125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Чәчәкне </a:t>
            </a:r>
            <a:r>
              <a:rPr lang="ru-RU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сул кулга тотарлар, бүләк матур итеп төрелгән булырга </a:t>
            </a: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тиеш.</a:t>
            </a:r>
            <a:endParaRPr lang="ru-RU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539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25081"/>
            <a:ext cx="3564873" cy="2286000"/>
          </a:xfrm>
        </p:spPr>
        <p:txBody>
          <a:bodyPr>
            <a:noAutofit/>
          </a:bodyPr>
          <a:lstStyle/>
          <a:p>
            <a:r>
              <a:rPr lang="ru-RU" sz="48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Хуҗа бүләкне нишләтергә тиеш? 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1" b="5581"/>
          <a:stretch>
            <a:fillRect/>
          </a:stretch>
        </p:blipFill>
        <p:spPr>
          <a:xfrm>
            <a:off x="5569645" y="489397"/>
            <a:ext cx="6021339" cy="56409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309869"/>
            <a:ext cx="3758054" cy="2099257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Lucida Grande"/>
              </a:rPr>
              <a:t>Бүләкне алгач шунда ук ачып карарга </a:t>
            </a:r>
            <a:r>
              <a:rPr lang="ru-RU" sz="4000" dirty="0" smtClean="0">
                <a:solidFill>
                  <a:srgbClr val="002060"/>
                </a:solidFill>
                <a:latin typeface="Lucida Grande"/>
              </a:rPr>
              <a:t>тиеш.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3503054"/>
            <a:ext cx="10674011" cy="2228045"/>
          </a:xfrm>
        </p:spPr>
        <p:txBody>
          <a:bodyPr>
            <a:noAutofit/>
          </a:bodyPr>
          <a:lstStyle/>
          <a:p>
            <a:pPr algn="ctr"/>
            <a:r>
              <a:rPr lang="tt-RU" sz="6000" dirty="0" smtClean="0">
                <a:solidFill>
                  <a:srgbClr val="FF0000"/>
                </a:solidFill>
              </a:rPr>
              <a:t>Әдәп төбе- хөрмәт.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70" y="175874"/>
            <a:ext cx="10250572" cy="4653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88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1188720"/>
            <a:ext cx="9617943" cy="4297680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/>
              <a:t>Эшн</a:t>
            </a:r>
            <a:r>
              <a:rPr lang="ru-RU" sz="4800" dirty="0" err="1" smtClean="0"/>
              <a:t>е</a:t>
            </a:r>
            <a:r>
              <a:rPr lang="ru-RU" sz="4800" dirty="0" smtClean="0"/>
              <a:t> </a:t>
            </a:r>
            <a:r>
              <a:rPr lang="ru-RU" sz="4800" dirty="0" err="1" smtClean="0"/>
              <a:t>башкарды</a:t>
            </a:r>
            <a:r>
              <a:rPr lang="ru-RU" sz="4800" dirty="0" smtClean="0"/>
              <a:t>:</a:t>
            </a:r>
            <a:br>
              <a:rPr lang="ru-RU" sz="4800" dirty="0" smtClean="0"/>
            </a:br>
            <a:r>
              <a:rPr lang="tt-RU" sz="4800" dirty="0" smtClean="0"/>
              <a:t>Әлмәт шәһәре</a:t>
            </a:r>
            <a:br>
              <a:rPr lang="tt-RU" sz="4800" dirty="0" smtClean="0"/>
            </a:br>
            <a:r>
              <a:rPr lang="tt-RU" sz="4800" dirty="0" smtClean="0"/>
              <a:t>2 нче урта мәктәбенең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8б </a:t>
            </a:r>
            <a:r>
              <a:rPr lang="ru-RU" sz="4800" dirty="0" err="1" smtClean="0"/>
              <a:t>сыйныфы</a:t>
            </a:r>
            <a:r>
              <a:rPr lang="ru-RU" sz="4800" dirty="0" smtClean="0"/>
              <a:t> </a:t>
            </a:r>
            <a:r>
              <a:rPr lang="ru-RU" sz="4800" dirty="0" err="1" smtClean="0"/>
              <a:t>укучысы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</a:rPr>
              <a:t>Федоровская </a:t>
            </a:r>
            <a:r>
              <a:rPr lang="ru-RU" sz="4800" dirty="0">
                <a:solidFill>
                  <a:srgbClr val="FF0000"/>
                </a:solidFill>
              </a:rPr>
              <a:t>Юлия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1" y="3812146"/>
            <a:ext cx="641368" cy="347730"/>
          </a:xfrm>
        </p:spPr>
        <p:txBody>
          <a:bodyPr/>
          <a:lstStyle/>
          <a:p>
            <a:r>
              <a:rPr lang="tt-RU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9597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4" b="2824"/>
          <a:stretch>
            <a:fillRect/>
          </a:stretch>
        </p:blipFill>
        <p:spPr>
          <a:xfrm>
            <a:off x="532495" y="548572"/>
            <a:ext cx="6675437" cy="59753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69746" y="445317"/>
            <a:ext cx="4606344" cy="2575775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Кеше </a:t>
            </a:r>
            <a:r>
              <a:rPr lang="ru-RU" sz="4400" i="1" dirty="0">
                <a:solidFill>
                  <a:srgbClr val="FF0000"/>
                </a:solidFill>
              </a:rPr>
              <a:t>белән кайсы очракта ничек исәнләшәсе? </a:t>
            </a:r>
            <a:endParaRPr lang="ru-RU" sz="4400" i="1" dirty="0"/>
          </a:p>
          <a:p>
            <a:pPr marL="342900" indent="-342900">
              <a:buFont typeface="Wingdings" pitchFamily="2" charset="2"/>
              <a:buChar char="§"/>
            </a:pP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Баш кагу,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002060"/>
                </a:solidFill>
              </a:rPr>
              <a:t>кул </a:t>
            </a:r>
            <a:r>
              <a:rPr lang="ru-RU" sz="4400" dirty="0">
                <a:solidFill>
                  <a:srgbClr val="002060"/>
                </a:solidFill>
              </a:rPr>
              <a:t>хәрәкәте, </a:t>
            </a:r>
            <a:endParaRPr lang="ru-RU" sz="4400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002060"/>
                </a:solidFill>
              </a:rPr>
              <a:t>кул </a:t>
            </a:r>
            <a:r>
              <a:rPr lang="ru-RU" sz="4400" dirty="0">
                <a:solidFill>
                  <a:srgbClr val="002060"/>
                </a:solidFill>
              </a:rPr>
              <a:t>кысу, </a:t>
            </a:r>
            <a:endParaRPr lang="ru-RU" sz="4400" dirty="0" smtClean="0">
              <a:solidFill>
                <a:srgbClr val="002060"/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002060"/>
                </a:solidFill>
              </a:rPr>
              <a:t>кочаклау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  <a:endParaRPr lang="ru-RU" sz="4400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	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08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073498"/>
            <a:ext cx="2096681" cy="1401221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1950720" cy="762429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3638" y="497760"/>
            <a:ext cx="113076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+mj-lt"/>
              </a:rPr>
              <a:t>Иң еш 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кулланылганы-  </a:t>
            </a:r>
          </a:p>
          <a:p>
            <a:pPr algn="ctr"/>
            <a:r>
              <a:rPr lang="ru-RU" sz="4800" dirty="0" smtClean="0">
                <a:latin typeface="+mj-lt"/>
              </a:rPr>
              <a:t>“</a:t>
            </a:r>
            <a:r>
              <a:rPr lang="ru-RU" sz="4800" dirty="0">
                <a:latin typeface="+mj-lt"/>
              </a:rPr>
              <a:t>Исәнмесез</a:t>
            </a:r>
            <a:r>
              <a:rPr lang="ru-RU" sz="4800" dirty="0" smtClean="0">
                <a:latin typeface="+mj-lt"/>
              </a:rPr>
              <a:t>”  дип эндәшү. </a:t>
            </a:r>
          </a:p>
          <a:p>
            <a:pPr algn="ctr"/>
            <a:r>
              <a:rPr lang="ru-RU" sz="4800" dirty="0" smtClean="0">
                <a:latin typeface="+mj-lt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Баш </a:t>
            </a:r>
            <a:r>
              <a:rPr lang="ru-RU" sz="4800" b="1" dirty="0">
                <a:solidFill>
                  <a:srgbClr val="FF0000"/>
                </a:solidFill>
                <a:latin typeface="+mj-lt"/>
              </a:rPr>
              <a:t>кагу һәм кул 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хәрәкәте</a:t>
            </a:r>
            <a:r>
              <a:rPr lang="ru-RU" sz="4800" dirty="0" smtClean="0">
                <a:solidFill>
                  <a:srgbClr val="FF0000"/>
                </a:solidFill>
                <a:latin typeface="+mj-lt"/>
              </a:rPr>
              <a:t>-  </a:t>
            </a:r>
            <a:r>
              <a:rPr lang="ru-RU" sz="4800" dirty="0" smtClean="0">
                <a:latin typeface="+mj-lt"/>
              </a:rPr>
              <a:t>транспортта </a:t>
            </a:r>
            <a:r>
              <a:rPr lang="ru-RU" sz="4800" dirty="0">
                <a:latin typeface="+mj-lt"/>
              </a:rPr>
              <a:t>очрашканда яки урамда бер-береңнән ерак арада </a:t>
            </a:r>
            <a:r>
              <a:rPr lang="ru-RU" sz="4800" dirty="0" smtClean="0">
                <a:latin typeface="+mj-lt"/>
              </a:rPr>
              <a:t>булганда.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+mj-lt"/>
              </a:rPr>
              <a:t>К</a:t>
            </a:r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очаклау</a:t>
            </a:r>
            <a:r>
              <a:rPr lang="ru-RU" sz="4800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4800" dirty="0" smtClean="0">
                <a:latin typeface="+mj-lt"/>
              </a:rPr>
              <a:t> </a:t>
            </a:r>
            <a:r>
              <a:rPr lang="ru-RU" sz="4800" dirty="0">
                <a:latin typeface="+mj-lt"/>
              </a:rPr>
              <a:t>б</a:t>
            </a:r>
            <a:r>
              <a:rPr lang="ru-RU" sz="4800" dirty="0" smtClean="0">
                <a:latin typeface="+mj-lt"/>
              </a:rPr>
              <a:t>ик </a:t>
            </a:r>
            <a:r>
              <a:rPr lang="ru-RU" sz="4800" dirty="0">
                <a:latin typeface="+mj-lt"/>
              </a:rPr>
              <a:t>якын кешеләрең, туганнарың белән очрашканда.</a:t>
            </a:r>
          </a:p>
        </p:txBody>
      </p:sp>
    </p:spTree>
    <p:extLst>
      <p:ext uri="{BB962C8B-B14F-4D97-AF65-F5344CB8AC3E}">
        <p14:creationId xmlns:p14="http://schemas.microsoft.com/office/powerpoint/2010/main" val="396082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54158" y="5486399"/>
            <a:ext cx="1379972" cy="998113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90951" y="643944"/>
            <a:ext cx="520306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000" i="1" dirty="0">
                <a:solidFill>
                  <a:srgbClr val="FF0000"/>
                </a:solidFill>
                <a:latin typeface="+mj-lt"/>
              </a:rPr>
              <a:t>Берәр урынга кергәч иң беренче кем исәнләшергә тиеш? </a:t>
            </a:r>
            <a:endParaRPr lang="ru-RU" sz="4000" i="1" dirty="0" smtClean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ru-RU" sz="4000" dirty="0">
                <a:latin typeface="+mj-lt"/>
              </a:rPr>
              <a:t/>
            </a:r>
            <a:br>
              <a:rPr lang="ru-RU" sz="4000" dirty="0">
                <a:latin typeface="+mj-lt"/>
              </a:rPr>
            </a:br>
            <a:r>
              <a:rPr lang="ru-RU" sz="4000" b="1" dirty="0">
                <a:solidFill>
                  <a:srgbClr val="002060"/>
                </a:solidFill>
                <a:latin typeface="+mj-lt"/>
              </a:rPr>
              <a:t>Һәрвакытта да керүче кеше исәнләшергә тиеш.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86" y="540913"/>
            <a:ext cx="5552942" cy="596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68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524" y="218941"/>
            <a:ext cx="9672034" cy="2640169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Танышкан </a:t>
            </a:r>
            <a:r>
              <a:rPr lang="ru-RU" sz="3200" b="1" i="1" dirty="0">
                <a:solidFill>
                  <a:srgbClr val="FF0000"/>
                </a:solidFill>
              </a:rPr>
              <a:t>вакытта үзе белән кем иң беренче таныштырырга тиеш? </a:t>
            </a:r>
            <a:r>
              <a:rPr lang="ru-RU" sz="3200" i="1" dirty="0">
                <a:solidFill>
                  <a:srgbClr val="FF0000"/>
                </a:solidFill>
              </a:rPr>
              <a:t/>
            </a:r>
            <a:br>
              <a:rPr lang="ru-RU" sz="3200" i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Һ</a:t>
            </a:r>
            <a:r>
              <a:rPr lang="ru-RU" sz="3200" b="1" dirty="0" smtClean="0">
                <a:solidFill>
                  <a:srgbClr val="002060"/>
                </a:solidFill>
              </a:rPr>
              <a:t>әрвакыт </a:t>
            </a:r>
            <a:r>
              <a:rPr lang="ru-RU" sz="3200" b="1" dirty="0">
                <a:solidFill>
                  <a:srgbClr val="002060"/>
                </a:solidFill>
              </a:rPr>
              <a:t>мондый кагыйдә саклана: башта олы кеше – кече кешегә, хатын-кыз – ир-атка, җитәкче – хезмәткәргә кулын </a:t>
            </a:r>
            <a:r>
              <a:rPr lang="ru-RU" sz="3200" b="1" dirty="0" smtClean="0">
                <a:solidFill>
                  <a:srgbClr val="002060"/>
                </a:solidFill>
              </a:rPr>
              <a:t>бирә.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" r="804"/>
          <a:stretch>
            <a:fillRect/>
          </a:stretch>
        </p:blipFill>
        <p:spPr>
          <a:xfrm>
            <a:off x="7173532" y="3431246"/>
            <a:ext cx="3885127" cy="31418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1219" y="3657601"/>
            <a:ext cx="1674252" cy="1030309"/>
          </a:xfrm>
        </p:spPr>
        <p:txBody>
          <a:bodyPr>
            <a:normAutofit/>
          </a:bodyPr>
          <a:lstStyle/>
          <a:p>
            <a:r>
              <a:rPr lang="tt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1" y="3431246"/>
            <a:ext cx="4134120" cy="320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93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0315" y="1159099"/>
            <a:ext cx="9491729" cy="3657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>
                <a:solidFill>
                  <a:srgbClr val="FF0000"/>
                </a:solidFill>
              </a:rPr>
              <a:t>Урамда </a:t>
            </a:r>
            <a:r>
              <a:rPr lang="ru-RU" sz="6700" dirty="0">
                <a:solidFill>
                  <a:srgbClr val="FF0000"/>
                </a:solidFill>
              </a:rPr>
              <a:t>иң беренче булып кем исәнләшергә тиеш: басып торучымы әллә үтеп баручымы? </a:t>
            </a:r>
            <a:r>
              <a:rPr lang="ru-RU" sz="6700" dirty="0"/>
              <a:t/>
            </a:r>
            <a:br>
              <a:rPr lang="ru-RU" sz="6700" dirty="0"/>
            </a:br>
            <a:r>
              <a:rPr lang="ru-RU" sz="6700" dirty="0" smtClean="0">
                <a:solidFill>
                  <a:srgbClr val="002060"/>
                </a:solidFill>
              </a:rPr>
              <a:t>Үтеп баручы.</a:t>
            </a:r>
            <a:endParaRPr lang="ru-RU" sz="67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551" y="6053069"/>
            <a:ext cx="229244" cy="22280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28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823" y="656823"/>
            <a:ext cx="4031087" cy="534473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Баскычтан </a:t>
            </a:r>
            <a:r>
              <a:rPr lang="ru-RU" sz="6000" dirty="0">
                <a:solidFill>
                  <a:srgbClr val="FF0000"/>
                </a:solidFill>
              </a:rPr>
              <a:t>беренче кем менәргә тиеш? 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>
                <a:solidFill>
                  <a:srgbClr val="002060"/>
                </a:solidFill>
              </a:rPr>
              <a:t>Ир-ат.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2" b="5482"/>
          <a:stretch>
            <a:fillRect/>
          </a:stretch>
        </p:blipFill>
        <p:spPr>
          <a:xfrm>
            <a:off x="5072988" y="367048"/>
            <a:ext cx="6675120" cy="5943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03342" y="5560454"/>
            <a:ext cx="310896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34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9296" y="280090"/>
            <a:ext cx="3590481" cy="5502524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Транспорка </a:t>
            </a:r>
            <a:r>
              <a:rPr lang="ru-RU" sz="3600" i="1" dirty="0">
                <a:solidFill>
                  <a:srgbClr val="FF0000"/>
                </a:solidFill>
              </a:rPr>
              <a:t>кем беренче утырырга тиеш? </a:t>
            </a: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dirty="0" smtClean="0">
                <a:solidFill>
                  <a:srgbClr val="002060"/>
                </a:solidFill>
              </a:rPr>
              <a:t>Беренче </a:t>
            </a:r>
            <a:r>
              <a:rPr lang="ru-RU" sz="3600" dirty="0">
                <a:solidFill>
                  <a:srgbClr val="002060"/>
                </a:solidFill>
              </a:rPr>
              <a:t>булып хатын-кыз утыра, чыкканда </a:t>
            </a:r>
            <a:r>
              <a:rPr lang="ru-RU" sz="3600" dirty="0" smtClean="0">
                <a:solidFill>
                  <a:srgbClr val="002060"/>
                </a:solidFill>
              </a:rPr>
              <a:t>киресенчә.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r="7677"/>
          <a:stretch>
            <a:fillRect/>
          </a:stretch>
        </p:blipFill>
        <p:spPr>
          <a:xfrm>
            <a:off x="678346" y="280090"/>
            <a:ext cx="6675438" cy="5943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29554" y="5064617"/>
            <a:ext cx="3108960" cy="1371600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48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033" y="553791"/>
            <a:ext cx="10522039" cy="3348507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>
                <a:solidFill>
                  <a:srgbClr val="FF0000"/>
                </a:solidFill>
              </a:rPr>
              <a:t>Телефоннан сөйләшкәндә кинәт кенә элемтә өзелсә кабат кем шалтыратырга тиеш?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033" y="3825025"/>
            <a:ext cx="10702343" cy="180304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Lucida Grande"/>
              </a:rPr>
              <a:t>Беренче шалтыратучы.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89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3485788-A8A7-4A59-A508-5F918119F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забавными осенними иллюстрациями (широкоэкранный формат)</Template>
  <TotalTime>0</TotalTime>
  <Words>173</Words>
  <Application>Microsoft Office PowerPoint</Application>
  <PresentationFormat>Произвольный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Back to School 16x9</vt:lpstr>
      <vt:lpstr>кагыйдәләре</vt:lpstr>
      <vt:lpstr>Презентация PowerPoint</vt:lpstr>
      <vt:lpstr> </vt:lpstr>
      <vt:lpstr>Презентация PowerPoint</vt:lpstr>
      <vt:lpstr>Танышкан вакытта үзе белән кем иң беренче таныштырырга тиеш?  Һәрвакыт мондый кагыйдә саклана: башта олы кеше – кече кешегә, хатын-кыз – ир-атка, җитәкче – хезмәткәргә кулын бирә.</vt:lpstr>
      <vt:lpstr>Урамда иң беренче булып кем исәнләшергә тиеш: басып торучымы әллә үтеп баручымы?  Үтеп баручы.</vt:lpstr>
      <vt:lpstr>Баскычтан беренче кем менәргә тиеш?  Ир-ат.</vt:lpstr>
      <vt:lpstr>Транспорка кем беренче утырырга тиеш?  Беренче булып хатын-кыз утыра, чыкканда киресенчә.</vt:lpstr>
      <vt:lpstr>Телефоннан сөйләшкәндә кинәт кенә элемтә өзелсә кабат кем шалтыратырга тиеш?</vt:lpstr>
      <vt:lpstr>Сез чәчәк һәм бүләкләр алып кунакка киләсез. Бүләкләрне ничек тапшырасыз? Чәчәкне кайсы кулга тотасы?</vt:lpstr>
      <vt:lpstr>Хуҗа бүләкне нишләтергә тиеш? </vt:lpstr>
      <vt:lpstr>Әдәп төбе- хөрмәт.</vt:lpstr>
      <vt:lpstr>Эшне башкарды: Әлмәт шәһәре 2 нче урта мәктәбенең  8б сыйныфы укучысы Федоровская Юлия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2016-11-23T15:43:32Z</dcterms:created>
  <dcterms:modified xsi:type="dcterms:W3CDTF">2016-11-30T09:08:37Z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