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</p:sldMasterIdLst>
  <p:sldIdLst>
    <p:sldId id="262" r:id="rId2"/>
    <p:sldId id="267" r:id="rId3"/>
    <p:sldId id="268" r:id="rId4"/>
    <p:sldId id="256" r:id="rId5"/>
    <p:sldId id="258" r:id="rId6"/>
    <p:sldId id="257" r:id="rId7"/>
    <p:sldId id="260" r:id="rId8"/>
    <p:sldId id="259" r:id="rId9"/>
    <p:sldId id="261" r:id="rId10"/>
    <p:sldId id="263" r:id="rId11"/>
    <p:sldId id="264" r:id="rId12"/>
    <p:sldId id="265" r:id="rId13"/>
    <p:sldId id="266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8" d="100"/>
          <a:sy n="68" d="100"/>
        </p:scale>
        <p:origin x="-492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6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9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0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grpSp>
        <p:nvGrpSpPr>
          <p:cNvPr id="15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6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21"/>
            <p:cNvSpPr>
              <a:spLocks/>
            </p:cNvSpPr>
            <p:nvPr userDrawn="1"/>
          </p:nvSpPr>
          <p:spPr bwMode="auto">
            <a:xfrm rot="7320404">
              <a:off x="5000" y="2913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9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9" cy="667"/>
              <a:chOff x="4986" y="2752"/>
              <a:chExt cx="469" cy="667"/>
            </a:xfrm>
          </p:grpSpPr>
          <p:sp>
            <p:nvSpPr>
              <p:cNvPr id="20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Freeform 26"/>
              <p:cNvSpPr>
                <a:spLocks/>
              </p:cNvSpPr>
              <p:nvPr userDrawn="1"/>
            </p:nvSpPr>
            <p:spPr bwMode="auto">
              <a:xfrm rot="7320404">
                <a:off x="5364" y="2873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Freeform 27"/>
              <p:cNvSpPr>
                <a:spLocks/>
              </p:cNvSpPr>
              <p:nvPr userDrawn="1"/>
            </p:nvSpPr>
            <p:spPr bwMode="auto">
              <a:xfrm rot="7320404">
                <a:off x="5137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25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6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2C1667-8A54-4498-911D-D8EBE35C85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EF6D48-B628-4C3D-B2E0-E2CAC3A324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68B20D-8004-4B8A-9D18-4A090F8D89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FB9925-1096-4DD1-96D8-A12EC0438C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BBA755-8456-4AB9-A014-059A54B868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8D9D81-51D8-4BD5-AFB3-833CD88D40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B26FD8-6E24-4512-96F5-C8F3BE8349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3DAD53-E7AF-46FB-B0C4-EB74B73DBC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62C420-3A0D-4149-A39E-7A8C0774F3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DAAE6A-67B9-4FAA-9BB4-3E7B17A175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779DFA-0FBD-4A17-9A2B-6F55FEDC14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64C09C2-CC4B-44AD-A683-A96E4262D5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9704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705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1034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29707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708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709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710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711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712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713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714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715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60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1061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29718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9719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9720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sp>
            <p:nvSpPr>
              <p:cNvPr id="29721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722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723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065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29725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9726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9727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9728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9729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9730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9731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9732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grpSp>
        <p:nvGrpSpPr>
          <p:cNvPr id="1035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29734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735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1036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1037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29738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040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29740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9741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50" y="330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9742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60" y="180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9743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9744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299" y="895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9745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4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9746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9747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49" y="140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  <p:sp>
          <p:nvSpPr>
            <p:cNvPr id="29748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hyperlink" Target="http://setstolica.ru:8080/index.php/%D0%9C%D0%BD%D0%BE%D0%B6%D0%B5%D1%81%D1%82%D0%B2%D0%BE" TargetMode="External"/><Relationship Id="rId7" Type="http://schemas.openxmlformats.org/officeDocument/2006/relationships/hyperlink" Target="http://setstolica.ru:8080/index.php/%D0%9F%D0%B5%D1%80%D0%B5%D1%87%D0%B8%D1%81%D0%BB%D0%B5%D0%BD%D0%B8%D0%B5_(%D0%BA%D0%BE%D0%BC%D0%B1%D0%B8%D0%BD%D0%B0%D1%82%D0%BE%D1%80%D0%B8%D0%BA%D0%B0)" TargetMode="External"/><Relationship Id="rId2" Type="http://schemas.openxmlformats.org/officeDocument/2006/relationships/hyperlink" Target="http://setstolica.ru:8080/index.php/%D0%9C%D0%B0%D1%82%D0%B5%D0%BC%D0%B0%D1%82%D0%B8%D0%BA%D0%B0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setstolica.ru:8080/index.php/%D0%A0%D0%B0%D0%B7%D0%BC%D0%B5%D1%89%D0%B5%D0%BD%D0%B8%D1%8F" TargetMode="External"/><Relationship Id="rId5" Type="http://schemas.openxmlformats.org/officeDocument/2006/relationships/hyperlink" Target="http://setstolica.ru:8080/index.php/%D0%9F%D0%B5%D1%80%D0%B5%D1%81%D1%82%D0%B0%D0%BD%D0%BE%D0%B2%D0%BA%D0%B0" TargetMode="External"/><Relationship Id="rId10" Type="http://schemas.openxmlformats.org/officeDocument/2006/relationships/image" Target="../media/image3.png"/><Relationship Id="rId4" Type="http://schemas.openxmlformats.org/officeDocument/2006/relationships/hyperlink" Target="http://setstolica.ru:8080/index.php/%D0%A1%D0%BE%D1%87%D0%B5%D1%82%D0%B0%D0%BD%D0%B8%D0%B5" TargetMode="External"/><Relationship Id="rId9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71538" y="2071678"/>
            <a:ext cx="7429552" cy="2286010"/>
          </a:xfrm>
        </p:spPr>
        <p:txBody>
          <a:bodyPr/>
          <a:lstStyle/>
          <a:p>
            <a:pPr eaLnBrk="1" hangingPunct="1">
              <a:defRPr/>
            </a:pPr>
            <a:r>
              <a:rPr lang="ru-RU" sz="5400" b="1" dirty="0" smtClean="0"/>
              <a:t/>
            </a:r>
            <a:br>
              <a:rPr lang="ru-RU" sz="5400" b="1" dirty="0" smtClean="0"/>
            </a:br>
            <a:r>
              <a:rPr lang="ru-RU" sz="6600" b="1" dirty="0" smtClean="0"/>
              <a:t>История комбинаторики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57752" y="5429264"/>
            <a:ext cx="4071966" cy="1214446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1800" b="1" dirty="0" err="1" smtClean="0">
                <a:latin typeface="Bookman Old Style" pitchFamily="18" charset="0"/>
              </a:rPr>
              <a:t>Выпoлнил</a:t>
            </a:r>
            <a:r>
              <a:rPr lang="ru-RU" sz="1800" b="1" dirty="0" smtClean="0">
                <a:latin typeface="Bookman Old Style" pitchFamily="18" charset="0"/>
              </a:rPr>
              <a:t>: ученик 4 А класса</a:t>
            </a:r>
          </a:p>
          <a:p>
            <a:pPr algn="l" eaLnBrk="1" hangingPunct="1">
              <a:defRPr/>
            </a:pPr>
            <a:r>
              <a:rPr lang="ru-RU" sz="1800" b="1" dirty="0" smtClean="0">
                <a:latin typeface="Bookman Old Style" pitchFamily="18" charset="0"/>
              </a:rPr>
              <a:t>                   </a:t>
            </a:r>
            <a:r>
              <a:rPr lang="ru-RU" sz="1800" b="1" dirty="0" err="1" smtClean="0">
                <a:latin typeface="Bookman Old Style" pitchFamily="18" charset="0"/>
              </a:rPr>
              <a:t>Гуcев</a:t>
            </a:r>
            <a:r>
              <a:rPr lang="ru-RU" sz="1800" b="1" dirty="0" smtClean="0">
                <a:latin typeface="Bookman Old Style" pitchFamily="18" charset="0"/>
              </a:rPr>
              <a:t> Дмитрий                               Руководитель: </a:t>
            </a:r>
            <a:r>
              <a:rPr lang="ru-RU" sz="1800" b="1" dirty="0" err="1" smtClean="0">
                <a:latin typeface="Bookman Old Style" pitchFamily="18" charset="0"/>
              </a:rPr>
              <a:t>Вырышевa</a:t>
            </a:r>
            <a:endParaRPr lang="ru-RU" sz="1800" b="1" dirty="0" smtClean="0">
              <a:latin typeface="Bookman Old Style" pitchFamily="18" charset="0"/>
            </a:endParaRPr>
          </a:p>
          <a:p>
            <a:pPr algn="l" eaLnBrk="1" hangingPunct="1">
              <a:defRPr/>
            </a:pPr>
            <a:r>
              <a:rPr lang="ru-RU" sz="1800" b="1" dirty="0" smtClean="0">
                <a:latin typeface="Bookman Old Style" pitchFamily="18" charset="0"/>
              </a:rPr>
              <a:t>                  </a:t>
            </a:r>
            <a:r>
              <a:rPr lang="ru-RU" sz="1800" b="1" dirty="0" err="1" smtClean="0">
                <a:latin typeface="Bookman Old Style" pitchFamily="18" charset="0"/>
              </a:rPr>
              <a:t>Нaтaлья</a:t>
            </a:r>
            <a:r>
              <a:rPr lang="ru-RU" sz="1800" b="1" dirty="0" smtClean="0">
                <a:latin typeface="Bookman Old Style" pitchFamily="18" charset="0"/>
              </a:rPr>
              <a:t> </a:t>
            </a:r>
            <a:r>
              <a:rPr lang="ru-RU" sz="1800" b="1" dirty="0" err="1" smtClean="0">
                <a:latin typeface="Bookman Old Style" pitchFamily="18" charset="0"/>
              </a:rPr>
              <a:t>Мaтвеевнa</a:t>
            </a:r>
            <a:endParaRPr lang="ru-RU" sz="1800" b="1" dirty="0" smtClean="0">
              <a:latin typeface="Bookman Old Style" pitchFamily="18" charset="0"/>
            </a:endParaRPr>
          </a:p>
          <a:p>
            <a:pPr eaLnBrk="1" hangingPunct="1">
              <a:defRPr/>
            </a:pPr>
            <a:endParaRPr lang="ru-RU" sz="4000" b="1" dirty="0" smtClean="0">
              <a:solidFill>
                <a:schemeClr val="folHlink"/>
              </a:solidFill>
              <a:latin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Содержимое 2"/>
          <p:cNvSpPr>
            <a:spLocks noGrp="1"/>
          </p:cNvSpPr>
          <p:nvPr>
            <p:ph idx="1"/>
          </p:nvPr>
        </p:nvSpPr>
        <p:spPr>
          <a:xfrm>
            <a:off x="857250" y="1000125"/>
            <a:ext cx="7643813" cy="5072063"/>
          </a:xfrm>
        </p:spPr>
        <p:txBody>
          <a:bodyPr/>
          <a:lstStyle/>
          <a:p>
            <a:pPr marL="0" indent="450850" eaLnBrk="1" hangingPunct="1">
              <a:buNone/>
            </a:pPr>
            <a:r>
              <a:rPr lang="ru-RU" sz="1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Наталья Матвеевна хочет задать детям 3 сообщения, по чтению, риторике и истории. Сколькими способами Наталья Матвеевна может из 22 учеников выбрать троих? Важно кому какой доклад достанется!</a:t>
            </a:r>
          </a:p>
          <a:p>
            <a:pPr eaLnBrk="1" hangingPunct="1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450850" eaLnBrk="1" hangingPunct="1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предыдущей задаче мы подсчитали что из 22 учеников по 3 можно сделать 1540 выборок, </a:t>
            </a:r>
          </a:p>
          <a:p>
            <a:pPr marL="0" indent="450850" eaLnBrk="1" hangingPunct="1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а внутри каждой тройки сообщения можно распределить (число перестановок из 3 элементов)</a:t>
            </a:r>
          </a:p>
          <a:p>
            <a:pPr marL="0" indent="450850" eaLnBrk="1" hangingPunct="1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3!=6 способами </a:t>
            </a:r>
          </a:p>
          <a:p>
            <a:pPr marL="0" indent="450850" eaLnBrk="1" hangingPunct="1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значит:</a:t>
            </a:r>
          </a:p>
          <a:p>
            <a:pPr eaLnBrk="1" hangingPunct="1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450850" eaLnBrk="1" hangingPunct="1">
              <a:buNone/>
            </a:pP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1540*6=9240 способов распределить рефераты ребятам.</a:t>
            </a:r>
          </a:p>
          <a:p>
            <a:pPr eaLnBrk="1" hangingPunct="1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r" eaLnBrk="1" hangingPunct="1">
              <a:buNone/>
            </a:pPr>
            <a:r>
              <a:rPr lang="ru-RU" sz="2200" dirty="0" smtClean="0">
                <a:solidFill>
                  <a:srgbClr val="00B0F0"/>
                </a:solidFill>
                <a:latin typeface="Monotype Corsiva" pitchFamily="66" charset="0"/>
                <a:cs typeface="Times New Roman" pitchFamily="18" charset="0"/>
              </a:rPr>
              <a:t>Ну все таки меньше чем способов рассадить нас всех за парты!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714375" y="428625"/>
            <a:ext cx="33877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r>
              <a:rPr lang="ru-RU" sz="2800" b="1" kern="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Задача №6.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Содержимое 2"/>
          <p:cNvSpPr>
            <a:spLocks noGrp="1"/>
          </p:cNvSpPr>
          <p:nvPr>
            <p:ph idx="1"/>
          </p:nvPr>
        </p:nvSpPr>
        <p:spPr>
          <a:xfrm>
            <a:off x="428625" y="714375"/>
            <a:ext cx="8429625" cy="6143625"/>
          </a:xfrm>
        </p:spPr>
        <p:txBody>
          <a:bodyPr/>
          <a:lstStyle/>
          <a:p>
            <a:pPr marL="0" indent="450850" eaLnBrk="1" hangingPunct="1">
              <a:buNone/>
            </a:pPr>
            <a:r>
              <a:rPr lang="ru-RU" sz="1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коробке 10 красных, 10 синих, 5 зеленых и 5 желтых карандашей. </a:t>
            </a:r>
          </a:p>
          <a:p>
            <a:pPr marL="0" indent="450850" eaLnBrk="1" hangingPunct="1">
              <a:buNone/>
            </a:pPr>
            <a:r>
              <a:rPr lang="ru-RU" sz="1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Девочки достают карандаши из коробки, не глядя, какое минимальное  число карандашей надо достать чтобы:</a:t>
            </a:r>
          </a:p>
          <a:p>
            <a:pPr eaLnBrk="1" hangingPunct="1">
              <a:buFontTx/>
              <a:buNone/>
            </a:pPr>
            <a:endParaRPr lang="ru-RU" sz="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ru-RU" sz="100" dirty="0" smtClean="0">
                <a:latin typeface="Times New Roman" pitchFamily="18" charset="0"/>
                <a:cs typeface="Times New Roman" pitchFamily="18" charset="0"/>
              </a:rPr>
              <a:t>10</a:t>
            </a:r>
          </a:p>
          <a:p>
            <a:pPr marL="0" indent="450850" eaLnBrk="1" hangingPunct="1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 Оли было не менее 2 карандашей одного цвета?</a:t>
            </a:r>
          </a:p>
          <a:p>
            <a:pPr marL="4763" indent="446088" eaLnBrk="1" hangingPunct="1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худшем случае Оля сначала вытащит 1 красный, 1 синий, 1 зеленый и </a:t>
            </a:r>
          </a:p>
          <a:p>
            <a:pPr eaLnBrk="1" hangingPunct="1">
              <a:buFontTx/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1 желтый, любой следующий карандаш совпадет по цвету с каким-то предыдущим. </a:t>
            </a:r>
          </a:p>
          <a:p>
            <a:pPr marL="0" indent="450850" eaLnBrk="1" hangingPunct="1">
              <a:buNone/>
            </a:pP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Оле надо взять не менее 5 карандашей.</a:t>
            </a:r>
          </a:p>
          <a:p>
            <a:pPr eaLnBrk="1" hangingPunct="1"/>
            <a:endParaRPr lang="ru-RU" sz="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450850" eaLnBrk="1" hangingPunct="1">
              <a:buNone/>
            </a:pP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 Алены было не менее 5 красных?</a:t>
            </a:r>
          </a:p>
          <a:p>
            <a:pPr marL="0" indent="450850" eaLnBrk="1" hangingPunct="1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худшем случае Алена сначала вытащит 4 красных, 10 синих, 5 зеленых и </a:t>
            </a:r>
          </a:p>
          <a:p>
            <a:pPr eaLnBrk="1" hangingPunct="1">
              <a:buFontTx/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5 желтых, следующий карандаш точно будет пятым красным. </a:t>
            </a:r>
          </a:p>
          <a:p>
            <a:pPr marL="0" indent="450850" eaLnBrk="1" hangingPunct="1">
              <a:buNone/>
            </a:pP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Алене надо взять не менее (5+10+5+5) =25 карандашей.</a:t>
            </a:r>
          </a:p>
          <a:p>
            <a:pPr eaLnBrk="1" hangingPunct="1"/>
            <a:endParaRPr lang="ru-RU" sz="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dirty="0" smtClean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785813" y="214313"/>
            <a:ext cx="5715000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r>
              <a:rPr lang="ru-RU" sz="2800" b="1" u="sng" kern="0" dirty="0">
                <a:solidFill>
                  <a:schemeClr val="folHlink"/>
                </a:solidFill>
                <a:latin typeface="+mj-lt"/>
                <a:ea typeface="+mj-ea"/>
                <a:cs typeface="+mj-cs"/>
              </a:rPr>
              <a:t>Задача №</a:t>
            </a:r>
            <a:r>
              <a:rPr lang="ru-RU" sz="2800" b="1" u="sng" kern="0" dirty="0" smtClean="0">
                <a:solidFill>
                  <a:schemeClr val="folHlink"/>
                </a:solidFill>
                <a:latin typeface="+mj-lt"/>
                <a:ea typeface="+mj-ea"/>
                <a:cs typeface="+mj-cs"/>
              </a:rPr>
              <a:t>7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(принцип Дирихле)</a:t>
            </a:r>
          </a:p>
          <a:p>
            <a:pPr algn="ctr">
              <a:defRPr/>
            </a:pPr>
            <a:endParaRPr lang="ru-RU" sz="2400" b="1" kern="0" dirty="0">
              <a:solidFill>
                <a:schemeClr val="folHlink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 bwMode="auto">
          <a:xfrm>
            <a:off x="1928794" y="4714852"/>
            <a:ext cx="6786610" cy="2143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ru-RU" kern="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ru-RU" sz="800" kern="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763" indent="446088">
              <a:spcBef>
                <a:spcPct val="20000"/>
              </a:spcBef>
              <a:defRPr/>
            </a:pPr>
            <a:r>
              <a:rPr lang="ru-RU" kern="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kern="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 Кати было по одному карандашу каждого цвета?</a:t>
            </a:r>
          </a:p>
          <a:p>
            <a:pPr indent="450850">
              <a:spcBef>
                <a:spcPct val="20000"/>
              </a:spcBef>
              <a:defRPr/>
            </a:pPr>
            <a:r>
              <a:rPr lang="ru-RU" kern="0" dirty="0">
                <a:latin typeface="Times New Roman" pitchFamily="18" charset="0"/>
                <a:cs typeface="Times New Roman" pitchFamily="18" charset="0"/>
              </a:rPr>
              <a:t>В худшем случае Катя сначала вытащит 10 красных, 10 синих, 5       зеленых  (или 5 желтых), следующий карандаш точно будет последним недостающим. 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ru-RU" kern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b="1" kern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Кате надо взять не менее (10+10+5+1) =26 карандашей.</a:t>
            </a:r>
          </a:p>
          <a:p>
            <a:pPr marL="342900" indent="-342900">
              <a:spcBef>
                <a:spcPct val="20000"/>
              </a:spcBef>
              <a:defRPr/>
            </a:pPr>
            <a:endParaRPr lang="ru-RU" kern="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ru-RU" sz="3200" kern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571500"/>
            <a:ext cx="7600950" cy="4914900"/>
          </a:xfrm>
        </p:spPr>
        <p:txBody>
          <a:bodyPr/>
          <a:lstStyle/>
          <a:p>
            <a:pPr algn="ctr" eaLnBrk="1" hangingPunct="1">
              <a:buNone/>
            </a:pPr>
            <a:r>
              <a:rPr lang="ru-RU" sz="4800" b="1" dirty="0" smtClean="0">
                <a:solidFill>
                  <a:schemeClr val="tx2"/>
                </a:solidFill>
              </a:rPr>
              <a:t>Вывод</a:t>
            </a:r>
            <a:endParaRPr lang="ru-RU" b="1" dirty="0" smtClean="0">
              <a:solidFill>
                <a:schemeClr val="tx2"/>
              </a:solidFill>
            </a:endParaRPr>
          </a:p>
          <a:p>
            <a:pPr algn="ctr" eaLnBrk="1" hangingPunct="1">
              <a:buNone/>
            </a:pPr>
            <a:r>
              <a:rPr lang="ru-RU" dirty="0" smtClean="0">
                <a:solidFill>
                  <a:srgbClr val="00B0F0"/>
                </a:solidFill>
              </a:rPr>
              <a:t>Комбинаторика очень интересная наука, если применить ее к нашему классу получаются потрясающие результаты! </a:t>
            </a:r>
          </a:p>
          <a:p>
            <a:pPr algn="ctr" eaLnBrk="1" hangingPunct="1">
              <a:buNone/>
            </a:pPr>
            <a:r>
              <a:rPr lang="ru-RU" dirty="0" smtClean="0">
                <a:solidFill>
                  <a:srgbClr val="00B0F0"/>
                </a:solidFill>
              </a:rPr>
              <a:t>Чтобы перепробовать все возможные пересадки за партами, варианты троек для дежурства и т.д. нам не хватит 11 школьных лет!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Спасибо за внимание!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1000108"/>
            <a:ext cx="757242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just" eaLnBrk="0" hangingPunct="0"/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Times New Roman" pitchFamily="18" charset="0"/>
              </a:rPr>
              <a:t>Объект исследования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Times New Roman" pitchFamily="18" charset="0"/>
              </a:rPr>
              <a:t>: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область математики – комбинаторика.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2143116"/>
            <a:ext cx="828680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just" eaLnBrk="0" hangingPunct="0"/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Times New Roman" pitchFamily="18" charset="0"/>
              </a:rPr>
              <a:t>Цель работы: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знакомство с понятием комбинаторика. Расширить область математических знаний. Развивать логическое мышление.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4286256"/>
            <a:ext cx="800105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just" eaLnBrk="0" hangingPunct="0"/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Times New Roman" pitchFamily="18" charset="0"/>
              </a:rPr>
              <a:t>Гипотеза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Times New Roman" pitchFamily="18" charset="0"/>
              </a:rPr>
              <a:t>: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комбинаторика интересна и  имеет широкий спектр практической направленности.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214282" y="1000108"/>
            <a:ext cx="8501122" cy="4185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Times New Roman" pitchFamily="18" charset="0"/>
              </a:rPr>
              <a:t>Задачи исследования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Times New Roman" pitchFamily="18" charset="0"/>
              </a:rPr>
              <a:t>:</a:t>
            </a: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Собрать, изучить и систематизировать материал о комбинаторике;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2. Рассмотреть, как элементы комбинаторики используются при решении различных жизненных ситуаций;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3. Использование комбинаторики в различных сферах жизнедеятельности.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476250"/>
            <a:ext cx="7032625" cy="1309688"/>
          </a:xfrm>
        </p:spPr>
        <p:txBody>
          <a:bodyPr/>
          <a:lstStyle/>
          <a:p>
            <a:pPr eaLnBrk="1" hangingPunct="1">
              <a:defRPr/>
            </a:pPr>
            <a:r>
              <a:rPr lang="ru-RU" sz="2000" b="1" dirty="0" err="1" smtClean="0"/>
              <a:t>Комбинато́рика</a:t>
            </a:r>
            <a:r>
              <a:rPr lang="ru-RU" sz="2000" dirty="0" smtClean="0"/>
              <a:t> — раздел </a:t>
            </a:r>
            <a:r>
              <a:rPr lang="ru-RU" sz="2000" dirty="0" smtClean="0">
                <a:hlinkClick r:id="rId2" tooltip="Математика"/>
              </a:rPr>
              <a:t>математики</a:t>
            </a:r>
            <a:r>
              <a:rPr lang="ru-RU" sz="2000" dirty="0" smtClean="0"/>
              <a:t>, изучающий дискретные объекты, </a:t>
            </a:r>
            <a:r>
              <a:rPr lang="ru-RU" sz="2000" dirty="0" smtClean="0">
                <a:hlinkClick r:id="rId3" tooltip="Множество"/>
              </a:rPr>
              <a:t>множества</a:t>
            </a:r>
            <a:r>
              <a:rPr lang="ru-RU" sz="2000" dirty="0" smtClean="0"/>
              <a:t> (</a:t>
            </a:r>
            <a:r>
              <a:rPr lang="ru-RU" sz="2000" dirty="0" smtClean="0">
                <a:hlinkClick r:id="rId4" tooltip="Сочетание"/>
              </a:rPr>
              <a:t>сочетания</a:t>
            </a:r>
            <a:r>
              <a:rPr lang="ru-RU" sz="2000" dirty="0" smtClean="0"/>
              <a:t>, </a:t>
            </a:r>
            <a:r>
              <a:rPr lang="ru-RU" sz="2000" dirty="0" smtClean="0">
                <a:hlinkClick r:id="rId5" tooltip="Перестановка"/>
              </a:rPr>
              <a:t>перестановки</a:t>
            </a:r>
            <a:r>
              <a:rPr lang="ru-RU" sz="2000" dirty="0" smtClean="0"/>
              <a:t>, </a:t>
            </a:r>
            <a:r>
              <a:rPr lang="ru-RU" sz="2000" dirty="0" smtClean="0">
                <a:hlinkClick r:id="rId6" tooltip="Размещения"/>
              </a:rPr>
              <a:t>размещения</a:t>
            </a:r>
            <a:r>
              <a:rPr lang="ru-RU" sz="2000" dirty="0" smtClean="0"/>
              <a:t> и </a:t>
            </a:r>
            <a:r>
              <a:rPr lang="ru-RU" sz="2000" dirty="0" smtClean="0">
                <a:hlinkClick r:id="rId7" tooltip="Перечисление (комбинаторика)"/>
              </a:rPr>
              <a:t>перечисления</a:t>
            </a:r>
            <a:r>
              <a:rPr lang="ru-RU" sz="2000" dirty="0" smtClean="0"/>
              <a:t> элементов).</a:t>
            </a:r>
            <a:endParaRPr lang="ru-RU" sz="2000" b="1" dirty="0" smtClean="0">
              <a:solidFill>
                <a:schemeClr val="fol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571500" y="2071688"/>
            <a:ext cx="5857875" cy="428625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ru-RU" sz="2000" dirty="0" smtClean="0"/>
              <a:t>В разное время комбинаторикой занимались:</a:t>
            </a:r>
          </a:p>
        </p:txBody>
      </p:sp>
      <p:sp>
        <p:nvSpPr>
          <p:cNvPr id="4100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928688" y="5026025"/>
            <a:ext cx="2286000" cy="928688"/>
          </a:xfrm>
        </p:spPr>
        <p:txBody>
          <a:bodyPr/>
          <a:lstStyle/>
          <a:p>
            <a:pPr marL="90488" indent="-90488" eaLnBrk="1" hangingPunct="1">
              <a:lnSpc>
                <a:spcPct val="80000"/>
              </a:lnSpc>
              <a:buFontTx/>
              <a:buNone/>
            </a:pPr>
            <a:r>
              <a:rPr lang="ru-RU" sz="1800" smtClean="0"/>
              <a:t>Готфрид Лейбниц</a:t>
            </a:r>
          </a:p>
          <a:p>
            <a:pPr marL="90488" indent="-90488" eaLnBrk="1" hangingPunct="1">
              <a:lnSpc>
                <a:spcPct val="80000"/>
              </a:lnSpc>
              <a:buFontTx/>
              <a:buNone/>
            </a:pPr>
            <a:r>
              <a:rPr lang="ru-RU" sz="1800" smtClean="0"/>
              <a:t>(1646-1716)</a:t>
            </a:r>
          </a:p>
        </p:txBody>
      </p:sp>
      <p:sp>
        <p:nvSpPr>
          <p:cNvPr id="4101" name="Rectangle 8"/>
          <p:cNvSpPr>
            <a:spLocks noChangeArrowheads="1"/>
          </p:cNvSpPr>
          <p:nvPr/>
        </p:nvSpPr>
        <p:spPr bwMode="auto">
          <a:xfrm>
            <a:off x="642938" y="357188"/>
            <a:ext cx="6929437" cy="1500187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4102" name="Picture 9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071563" y="2571750"/>
            <a:ext cx="1808162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10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429375" y="2571750"/>
            <a:ext cx="1663700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11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643313" y="2571750"/>
            <a:ext cx="1878012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6"/>
          <p:cNvSpPr txBox="1">
            <a:spLocks noChangeArrowheads="1"/>
          </p:cNvSpPr>
          <p:nvPr/>
        </p:nvSpPr>
        <p:spPr bwMode="auto">
          <a:xfrm>
            <a:off x="6429375" y="5026025"/>
            <a:ext cx="1928813" cy="88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90488" indent="-90488">
              <a:lnSpc>
                <a:spcPct val="80000"/>
              </a:lnSpc>
              <a:spcBef>
                <a:spcPct val="20000"/>
              </a:spcBef>
              <a:defRPr/>
            </a:pPr>
            <a:r>
              <a:rPr lang="ru-RU" kern="0" dirty="0">
                <a:latin typeface="+mn-lt"/>
              </a:rPr>
              <a:t>Леонард Эйлер</a:t>
            </a:r>
          </a:p>
          <a:p>
            <a:pPr marL="90488" indent="-90488">
              <a:lnSpc>
                <a:spcPct val="80000"/>
              </a:lnSpc>
              <a:spcBef>
                <a:spcPct val="20000"/>
              </a:spcBef>
              <a:defRPr/>
            </a:pPr>
            <a:r>
              <a:rPr lang="ru-RU" kern="0" dirty="0">
                <a:latin typeface="+mn-lt"/>
              </a:rPr>
              <a:t>(1707-1783)</a:t>
            </a:r>
          </a:p>
        </p:txBody>
      </p:sp>
      <p:sp>
        <p:nvSpPr>
          <p:cNvPr id="13" name="Rectangle 6"/>
          <p:cNvSpPr txBox="1">
            <a:spLocks noChangeArrowheads="1"/>
          </p:cNvSpPr>
          <p:nvPr/>
        </p:nvSpPr>
        <p:spPr bwMode="auto">
          <a:xfrm>
            <a:off x="3643313" y="5026025"/>
            <a:ext cx="1928812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90488" indent="-90488">
              <a:lnSpc>
                <a:spcPct val="80000"/>
              </a:lnSpc>
              <a:spcBef>
                <a:spcPct val="20000"/>
              </a:spcBef>
              <a:defRPr/>
            </a:pPr>
            <a:r>
              <a:rPr lang="ru-RU" kern="0" dirty="0" err="1">
                <a:latin typeface="+mn-lt"/>
              </a:rPr>
              <a:t>Якоб</a:t>
            </a:r>
            <a:r>
              <a:rPr lang="ru-RU" kern="0" dirty="0">
                <a:latin typeface="+mn-lt"/>
              </a:rPr>
              <a:t> Бернулли</a:t>
            </a:r>
          </a:p>
          <a:p>
            <a:pPr marL="90488" indent="-90488">
              <a:lnSpc>
                <a:spcPct val="80000"/>
              </a:lnSpc>
              <a:spcBef>
                <a:spcPct val="20000"/>
              </a:spcBef>
              <a:defRPr/>
            </a:pPr>
            <a:r>
              <a:rPr lang="ru-RU" kern="0" dirty="0">
                <a:latin typeface="+mn-lt"/>
              </a:rPr>
              <a:t>(1654-1705)</a:t>
            </a:r>
          </a:p>
        </p:txBody>
      </p:sp>
      <p:sp>
        <p:nvSpPr>
          <p:cNvPr id="14" name="Rectangle 6"/>
          <p:cNvSpPr txBox="1">
            <a:spLocks noChangeArrowheads="1"/>
          </p:cNvSpPr>
          <p:nvPr/>
        </p:nvSpPr>
        <p:spPr bwMode="auto">
          <a:xfrm>
            <a:off x="2143125" y="5929313"/>
            <a:ext cx="6072188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90488" indent="-90488">
              <a:lnSpc>
                <a:spcPct val="80000"/>
              </a:lnSpc>
              <a:spcBef>
                <a:spcPct val="20000"/>
              </a:spcBef>
              <a:defRPr/>
            </a:pPr>
            <a:r>
              <a:rPr lang="ru-RU" sz="2400" b="1" kern="0" dirty="0">
                <a:solidFill>
                  <a:schemeClr val="tx2"/>
                </a:solidFill>
                <a:latin typeface="+mn-lt"/>
              </a:rPr>
              <a:t>Комбинаторика – древняя наука!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 build="p"/>
      <p:bldP spid="1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75" y="428625"/>
            <a:ext cx="3387725" cy="461963"/>
          </a:xfrm>
        </p:spPr>
        <p:txBody>
          <a:bodyPr/>
          <a:lstStyle/>
          <a:p>
            <a:pPr eaLnBrk="1" hangingPunct="1"/>
            <a:r>
              <a:rPr lang="ru-RU" sz="2800" b="1" u="sng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Задача №1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000125"/>
            <a:ext cx="7958138" cy="5572125"/>
          </a:xfrm>
        </p:spPr>
        <p:txBody>
          <a:bodyPr/>
          <a:lstStyle/>
          <a:p>
            <a:pPr indent="107950" eaLnBrk="1" hangingPunct="1">
              <a:buNone/>
            </a:pPr>
            <a:r>
              <a:rPr lang="ru-RU" sz="1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22 ученика подарили друг другу открытки «</a:t>
            </a:r>
            <a:r>
              <a:rPr lang="ru-RU" sz="18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валентинки</a:t>
            </a:r>
            <a:r>
              <a:rPr lang="ru-RU" sz="1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». Сколько всего понадобилось «</a:t>
            </a:r>
            <a:r>
              <a:rPr lang="ru-RU" sz="18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валентинок</a:t>
            </a:r>
            <a:r>
              <a:rPr lang="ru-RU" sz="1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»?</a:t>
            </a:r>
          </a:p>
          <a:p>
            <a:pPr marL="0" indent="450850" algn="just" eaLnBrk="1" hangingPunct="1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Решать задачу будем графически, изобразим ребят кружочками,  а «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валентинки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» стрелочками</a:t>
            </a:r>
          </a:p>
          <a:p>
            <a:pPr eaLnBrk="1" hangingPunct="1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eaLnBrk="1" hangingPunct="1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eaLnBrk="1" hangingPunct="1"/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eaLnBrk="1" hangingPunct="1"/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450850" eaLnBrk="1" hangingPunct="1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Видно, что от каждого кружочка-ученика отходят стрелочки к 21 другому кружочку и приходит тоже 21 стрелочка. </a:t>
            </a:r>
          </a:p>
          <a:p>
            <a:pPr marL="0" indent="534988" eaLnBrk="1" hangingPunct="1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То есть каждый ученик дарит и получает 21 «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валентинку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». Учеников у нас 22,  стрелочек-«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валентинок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eaLnBrk="1" hangingPunct="1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                                                         22*21=462 открытки</a:t>
            </a:r>
          </a:p>
          <a:p>
            <a:pPr eaLnBrk="1" hangingPunct="1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                       Потребуется 462 «</a:t>
            </a:r>
            <a:r>
              <a:rPr lang="ru-RU" sz="20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валентинки</a:t>
            </a: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»! </a:t>
            </a:r>
          </a:p>
          <a:p>
            <a:pPr eaLnBrk="1" hangingPunct="1"/>
            <a:r>
              <a:rPr lang="ru-RU" sz="2400" dirty="0" smtClean="0">
                <a:solidFill>
                  <a:srgbClr val="00B0F0"/>
                </a:solidFill>
                <a:latin typeface="Monotype Corsiva" pitchFamily="66" charset="0"/>
                <a:cs typeface="Times New Roman" pitchFamily="18" charset="0"/>
              </a:rPr>
              <a:t>           Похоже, этот праздник придумали продавцы открыток!</a:t>
            </a:r>
          </a:p>
        </p:txBody>
      </p:sp>
      <p:grpSp>
        <p:nvGrpSpPr>
          <p:cNvPr id="5124" name="Group 29"/>
          <p:cNvGrpSpPr>
            <a:grpSpLocks/>
          </p:cNvGrpSpPr>
          <p:nvPr/>
        </p:nvGrpSpPr>
        <p:grpSpPr bwMode="auto">
          <a:xfrm>
            <a:off x="2643188" y="2286000"/>
            <a:ext cx="3460750" cy="1892300"/>
            <a:chOff x="3264" y="6154"/>
            <a:chExt cx="5451" cy="2977"/>
          </a:xfrm>
        </p:grpSpPr>
        <p:sp>
          <p:nvSpPr>
            <p:cNvPr id="5127" name="Text Box 30"/>
            <p:cNvSpPr txBox="1">
              <a:spLocks noChangeArrowheads="1"/>
            </p:cNvSpPr>
            <p:nvPr/>
          </p:nvSpPr>
          <p:spPr bwMode="auto">
            <a:xfrm>
              <a:off x="8040" y="7076"/>
              <a:ext cx="675" cy="5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</a:pPr>
              <a:r>
                <a:rPr lang="ru-RU" sz="1400">
                  <a:latin typeface="Calibri" pitchFamily="34" charset="0"/>
                </a:rPr>
                <a:t>4</a:t>
              </a:r>
              <a:endParaRPr lang="ru-RU"/>
            </a:p>
          </p:txBody>
        </p:sp>
        <p:grpSp>
          <p:nvGrpSpPr>
            <p:cNvPr id="5128" name="Group 31"/>
            <p:cNvGrpSpPr>
              <a:grpSpLocks/>
            </p:cNvGrpSpPr>
            <p:nvPr/>
          </p:nvGrpSpPr>
          <p:grpSpPr bwMode="auto">
            <a:xfrm>
              <a:off x="3377" y="6491"/>
              <a:ext cx="4663" cy="2501"/>
              <a:chOff x="3377" y="6491"/>
              <a:chExt cx="4663" cy="2501"/>
            </a:xfrm>
          </p:grpSpPr>
          <p:sp>
            <p:nvSpPr>
              <p:cNvPr id="5133" name="Text Box 32"/>
              <p:cNvSpPr txBox="1">
                <a:spLocks noChangeArrowheads="1"/>
              </p:cNvSpPr>
              <p:nvPr/>
            </p:nvSpPr>
            <p:spPr bwMode="auto">
              <a:xfrm>
                <a:off x="4532" y="6491"/>
                <a:ext cx="270" cy="47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spcAft>
                    <a:spcPts val="1000"/>
                  </a:spcAft>
                </a:pPr>
                <a:r>
                  <a:rPr lang="ru-RU" sz="1400">
                    <a:latin typeface="Calibri" pitchFamily="34" charset="0"/>
                  </a:rPr>
                  <a:t>1</a:t>
                </a:r>
                <a:endParaRPr lang="ru-RU"/>
              </a:p>
            </p:txBody>
          </p:sp>
          <p:grpSp>
            <p:nvGrpSpPr>
              <p:cNvPr id="5134" name="Group 33"/>
              <p:cNvGrpSpPr>
                <a:grpSpLocks/>
              </p:cNvGrpSpPr>
              <p:nvPr/>
            </p:nvGrpSpPr>
            <p:grpSpPr bwMode="auto">
              <a:xfrm>
                <a:off x="3377" y="6701"/>
                <a:ext cx="4663" cy="2291"/>
                <a:chOff x="3660" y="12572"/>
                <a:chExt cx="4410" cy="2291"/>
              </a:xfrm>
            </p:grpSpPr>
            <p:sp>
              <p:nvSpPr>
                <p:cNvPr id="5140" name="Oval 34"/>
                <p:cNvSpPr>
                  <a:spLocks noChangeArrowheads="1"/>
                </p:cNvSpPr>
                <p:nvPr/>
              </p:nvSpPr>
              <p:spPr bwMode="auto">
                <a:xfrm>
                  <a:off x="4950" y="12915"/>
                  <a:ext cx="300" cy="285"/>
                </a:xfrm>
                <a:prstGeom prst="ellipse">
                  <a:avLst/>
                </a:prstGeom>
                <a:solidFill>
                  <a:srgbClr val="000000"/>
                </a:solidFill>
                <a:ln w="38100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141" name="Oval 35"/>
                <p:cNvSpPr>
                  <a:spLocks noChangeArrowheads="1"/>
                </p:cNvSpPr>
                <p:nvPr/>
              </p:nvSpPr>
              <p:spPr bwMode="auto">
                <a:xfrm>
                  <a:off x="4095" y="13470"/>
                  <a:ext cx="240" cy="285"/>
                </a:xfrm>
                <a:prstGeom prst="ellipse">
                  <a:avLst/>
                </a:prstGeom>
                <a:solidFill>
                  <a:srgbClr val="000000"/>
                </a:solidFill>
                <a:ln w="38100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142" name="Oval 36"/>
                <p:cNvSpPr>
                  <a:spLocks noChangeArrowheads="1"/>
                </p:cNvSpPr>
                <p:nvPr/>
              </p:nvSpPr>
              <p:spPr bwMode="auto">
                <a:xfrm>
                  <a:off x="3660" y="14580"/>
                  <a:ext cx="255" cy="283"/>
                </a:xfrm>
                <a:prstGeom prst="ellipse">
                  <a:avLst/>
                </a:prstGeom>
                <a:solidFill>
                  <a:srgbClr val="000000"/>
                </a:solidFill>
                <a:ln w="38100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143" name="Oval 37"/>
                <p:cNvSpPr>
                  <a:spLocks noChangeArrowheads="1"/>
                </p:cNvSpPr>
                <p:nvPr/>
              </p:nvSpPr>
              <p:spPr bwMode="auto">
                <a:xfrm>
                  <a:off x="5970" y="12572"/>
                  <a:ext cx="255" cy="268"/>
                </a:xfrm>
                <a:prstGeom prst="ellipse">
                  <a:avLst/>
                </a:prstGeom>
                <a:solidFill>
                  <a:srgbClr val="000000"/>
                </a:solidFill>
                <a:ln w="38100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144" name="Oval 38"/>
                <p:cNvSpPr>
                  <a:spLocks noChangeArrowheads="1"/>
                </p:cNvSpPr>
                <p:nvPr/>
              </p:nvSpPr>
              <p:spPr bwMode="auto">
                <a:xfrm>
                  <a:off x="7095" y="13050"/>
                  <a:ext cx="270" cy="285"/>
                </a:xfrm>
                <a:prstGeom prst="ellipse">
                  <a:avLst/>
                </a:prstGeom>
                <a:solidFill>
                  <a:srgbClr val="000000"/>
                </a:solidFill>
                <a:ln w="38100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145" name="Oval 39"/>
                <p:cNvSpPr>
                  <a:spLocks noChangeArrowheads="1"/>
                </p:cNvSpPr>
                <p:nvPr/>
              </p:nvSpPr>
              <p:spPr bwMode="auto">
                <a:xfrm>
                  <a:off x="7815" y="13545"/>
                  <a:ext cx="255" cy="315"/>
                </a:xfrm>
                <a:prstGeom prst="ellipse">
                  <a:avLst/>
                </a:prstGeom>
                <a:solidFill>
                  <a:srgbClr val="000000"/>
                </a:solidFill>
                <a:ln w="38100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cxnSp>
              <p:nvCxnSpPr>
                <p:cNvPr id="5146" name="AutoShape 40"/>
                <p:cNvCxnSpPr>
                  <a:cxnSpLocks noChangeShapeType="1"/>
                </p:cNvCxnSpPr>
                <p:nvPr/>
              </p:nvCxnSpPr>
              <p:spPr bwMode="auto">
                <a:xfrm flipH="1">
                  <a:off x="4335" y="13125"/>
                  <a:ext cx="660" cy="42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cxnSp>
              <p:nvCxnSpPr>
                <p:cNvPr id="5147" name="AutoShape 41"/>
                <p:cNvCxnSpPr>
                  <a:cxnSpLocks noChangeShapeType="1"/>
                </p:cNvCxnSpPr>
                <p:nvPr/>
              </p:nvCxnSpPr>
              <p:spPr bwMode="auto">
                <a:xfrm flipH="1">
                  <a:off x="3750" y="13125"/>
                  <a:ext cx="1335" cy="1455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cxnSp>
              <p:nvCxnSpPr>
                <p:cNvPr id="5148" name="AutoShape 42"/>
                <p:cNvCxnSpPr>
                  <a:cxnSpLocks noChangeShapeType="1"/>
                </p:cNvCxnSpPr>
                <p:nvPr/>
              </p:nvCxnSpPr>
              <p:spPr bwMode="auto">
                <a:xfrm flipV="1">
                  <a:off x="3915" y="13245"/>
                  <a:ext cx="1170" cy="1335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cxnSp>
              <p:nvCxnSpPr>
                <p:cNvPr id="5149" name="AutoShape 43"/>
                <p:cNvCxnSpPr>
                  <a:cxnSpLocks noChangeShapeType="1"/>
                </p:cNvCxnSpPr>
                <p:nvPr/>
              </p:nvCxnSpPr>
              <p:spPr bwMode="auto">
                <a:xfrm>
                  <a:off x="5253" y="13125"/>
                  <a:ext cx="2562" cy="525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cxnSp>
              <p:nvCxnSpPr>
                <p:cNvPr id="5150" name="AutoShape 44"/>
                <p:cNvCxnSpPr>
                  <a:cxnSpLocks noChangeShapeType="1"/>
                </p:cNvCxnSpPr>
                <p:nvPr/>
              </p:nvCxnSpPr>
              <p:spPr bwMode="auto">
                <a:xfrm>
                  <a:off x="5160" y="13125"/>
                  <a:ext cx="1935" cy="12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cxnSp>
              <p:nvCxnSpPr>
                <p:cNvPr id="5151" name="AutoShape 45"/>
                <p:cNvCxnSpPr>
                  <a:cxnSpLocks noChangeShapeType="1"/>
                </p:cNvCxnSpPr>
                <p:nvPr/>
              </p:nvCxnSpPr>
              <p:spPr bwMode="auto">
                <a:xfrm flipV="1">
                  <a:off x="5115" y="12840"/>
                  <a:ext cx="855" cy="152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cxnSp>
              <p:nvCxnSpPr>
                <p:cNvPr id="5152" name="AutoShape 46"/>
                <p:cNvCxnSpPr>
                  <a:cxnSpLocks noChangeShapeType="1"/>
                </p:cNvCxnSpPr>
                <p:nvPr/>
              </p:nvCxnSpPr>
              <p:spPr bwMode="auto">
                <a:xfrm flipH="1" flipV="1">
                  <a:off x="5250" y="13200"/>
                  <a:ext cx="2700" cy="66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cxnSp>
              <p:nvCxnSpPr>
                <p:cNvPr id="5153" name="AutoShape 47"/>
                <p:cNvCxnSpPr>
                  <a:cxnSpLocks noChangeShapeType="1"/>
                </p:cNvCxnSpPr>
                <p:nvPr/>
              </p:nvCxnSpPr>
              <p:spPr bwMode="auto">
                <a:xfrm flipH="1" flipV="1">
                  <a:off x="5250" y="13050"/>
                  <a:ext cx="1845" cy="75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cxnSp>
              <p:nvCxnSpPr>
                <p:cNvPr id="5154" name="AutoShape 48"/>
                <p:cNvCxnSpPr>
                  <a:cxnSpLocks noChangeShapeType="1"/>
                </p:cNvCxnSpPr>
                <p:nvPr/>
              </p:nvCxnSpPr>
              <p:spPr bwMode="auto">
                <a:xfrm flipH="1">
                  <a:off x="5250" y="12720"/>
                  <a:ext cx="720" cy="195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cxnSp>
              <p:nvCxnSpPr>
                <p:cNvPr id="5155" name="AutoShape 49"/>
                <p:cNvCxnSpPr>
                  <a:cxnSpLocks noChangeShapeType="1"/>
                </p:cNvCxnSpPr>
                <p:nvPr/>
              </p:nvCxnSpPr>
              <p:spPr bwMode="auto">
                <a:xfrm flipV="1">
                  <a:off x="4245" y="13050"/>
                  <a:ext cx="705" cy="42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</p:grpSp>
          <p:cxnSp>
            <p:nvCxnSpPr>
              <p:cNvPr id="5135" name="AutoShape 50"/>
              <p:cNvCxnSpPr>
                <a:cxnSpLocks noChangeShapeType="1"/>
              </p:cNvCxnSpPr>
              <p:nvPr/>
            </p:nvCxnSpPr>
            <p:spPr bwMode="auto">
              <a:xfrm>
                <a:off x="6089" y="6923"/>
                <a:ext cx="920" cy="33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</p:cxnSp>
          <p:cxnSp>
            <p:nvCxnSpPr>
              <p:cNvPr id="5136" name="AutoShape 51"/>
              <p:cNvCxnSpPr>
                <a:cxnSpLocks noChangeShapeType="1"/>
              </p:cNvCxnSpPr>
              <p:nvPr/>
            </p:nvCxnSpPr>
            <p:spPr bwMode="auto">
              <a:xfrm flipH="1" flipV="1">
                <a:off x="6017" y="6728"/>
                <a:ext cx="993" cy="451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</p:cxnSp>
          <p:cxnSp>
            <p:nvCxnSpPr>
              <p:cNvPr id="5137" name="AutoShape 52"/>
              <p:cNvCxnSpPr>
                <a:cxnSpLocks noChangeShapeType="1"/>
              </p:cNvCxnSpPr>
              <p:nvPr/>
            </p:nvCxnSpPr>
            <p:spPr bwMode="auto">
              <a:xfrm flipH="1" flipV="1">
                <a:off x="7295" y="7373"/>
                <a:ext cx="475" cy="30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</p:cxnSp>
          <p:cxnSp>
            <p:nvCxnSpPr>
              <p:cNvPr id="5138" name="AutoShape 53"/>
              <p:cNvCxnSpPr>
                <a:cxnSpLocks noChangeShapeType="1"/>
              </p:cNvCxnSpPr>
              <p:nvPr/>
            </p:nvCxnSpPr>
            <p:spPr bwMode="auto">
              <a:xfrm>
                <a:off x="7295" y="7253"/>
                <a:ext cx="618" cy="387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</p:cxnSp>
          <p:cxnSp>
            <p:nvCxnSpPr>
              <p:cNvPr id="5139" name="AutoShape 54"/>
              <p:cNvCxnSpPr>
                <a:cxnSpLocks noChangeShapeType="1"/>
              </p:cNvCxnSpPr>
              <p:nvPr/>
            </p:nvCxnSpPr>
            <p:spPr bwMode="auto">
              <a:xfrm flipH="1">
                <a:off x="6780" y="7988"/>
                <a:ext cx="1133" cy="49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</p:cxnSp>
        </p:grpSp>
        <p:sp>
          <p:nvSpPr>
            <p:cNvPr id="5129" name="Text Box 30"/>
            <p:cNvSpPr txBox="1">
              <a:spLocks noChangeArrowheads="1"/>
            </p:cNvSpPr>
            <p:nvPr/>
          </p:nvSpPr>
          <p:spPr bwMode="auto">
            <a:xfrm>
              <a:off x="6190" y="6154"/>
              <a:ext cx="675" cy="5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</a:pPr>
              <a:r>
                <a:rPr lang="ru-RU" sz="1400">
                  <a:latin typeface="Calibri" pitchFamily="34" charset="0"/>
                </a:rPr>
                <a:t>2</a:t>
              </a:r>
              <a:endParaRPr lang="ru-RU"/>
            </a:p>
          </p:txBody>
        </p:sp>
        <p:sp>
          <p:nvSpPr>
            <p:cNvPr id="5130" name="Text Box 30"/>
            <p:cNvSpPr txBox="1">
              <a:spLocks noChangeArrowheads="1"/>
            </p:cNvSpPr>
            <p:nvPr/>
          </p:nvSpPr>
          <p:spPr bwMode="auto">
            <a:xfrm>
              <a:off x="7315" y="6491"/>
              <a:ext cx="675" cy="5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</a:pPr>
              <a:r>
                <a:rPr lang="ru-RU" sz="1400">
                  <a:latin typeface="Calibri" pitchFamily="34" charset="0"/>
                </a:rPr>
                <a:t>3</a:t>
              </a:r>
              <a:endParaRPr lang="ru-RU"/>
            </a:p>
          </p:txBody>
        </p:sp>
        <p:sp>
          <p:nvSpPr>
            <p:cNvPr id="5131" name="Text Box 30"/>
            <p:cNvSpPr txBox="1">
              <a:spLocks noChangeArrowheads="1"/>
            </p:cNvSpPr>
            <p:nvPr/>
          </p:nvSpPr>
          <p:spPr bwMode="auto">
            <a:xfrm>
              <a:off x="3264" y="7166"/>
              <a:ext cx="675" cy="5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</a:pPr>
              <a:r>
                <a:rPr lang="ru-RU" sz="1400"/>
                <a:t>22</a:t>
              </a:r>
            </a:p>
          </p:txBody>
        </p:sp>
        <p:sp>
          <p:nvSpPr>
            <p:cNvPr id="5132" name="Text Box 30"/>
            <p:cNvSpPr txBox="1">
              <a:spLocks noChangeArrowheads="1"/>
            </p:cNvSpPr>
            <p:nvPr/>
          </p:nvSpPr>
          <p:spPr bwMode="auto">
            <a:xfrm>
              <a:off x="5064" y="8628"/>
              <a:ext cx="675" cy="5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</a:pPr>
              <a:r>
                <a:rPr lang="ru-RU"/>
                <a:t>…</a:t>
              </a:r>
            </a:p>
          </p:txBody>
        </p:sp>
      </p:grpSp>
      <p:cxnSp>
        <p:nvCxnSpPr>
          <p:cNvPr id="5125" name="AutoShape 55"/>
          <p:cNvCxnSpPr>
            <a:cxnSpLocks noChangeShapeType="1"/>
          </p:cNvCxnSpPr>
          <p:nvPr/>
        </p:nvCxnSpPr>
        <p:spPr bwMode="auto">
          <a:xfrm flipH="1">
            <a:off x="2714625" y="3286125"/>
            <a:ext cx="247650" cy="60325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5126" name="AutoShape 55"/>
          <p:cNvCxnSpPr>
            <a:cxnSpLocks noChangeShapeType="1"/>
            <a:endCxn id="5141" idx="3"/>
          </p:cNvCxnSpPr>
          <p:nvPr/>
        </p:nvCxnSpPr>
        <p:spPr bwMode="auto">
          <a:xfrm rot="5400000" flipH="1" flipV="1">
            <a:off x="2659063" y="3486150"/>
            <a:ext cx="498475" cy="24447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143000"/>
            <a:ext cx="7696200" cy="5214938"/>
          </a:xfrm>
        </p:spPr>
        <p:txBody>
          <a:bodyPr/>
          <a:lstStyle/>
          <a:p>
            <a:pPr marL="4763" indent="446088" algn="just" eaLnBrk="1" hangingPunct="1">
              <a:buNone/>
            </a:pPr>
            <a:r>
              <a:rPr lang="ru-RU" sz="1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22 ученика поздравили друг друга по телефону с Новым годом. Сколько всего было сделано звонков?</a:t>
            </a:r>
          </a:p>
          <a:p>
            <a:pPr marL="4763" indent="446088" algn="just" eaLnBrk="1" hangingPunct="1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539750" indent="-88900" eaLnBrk="1" hangingPunct="1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Сделаем рисунок:</a:t>
            </a:r>
          </a:p>
          <a:p>
            <a:pPr eaLnBrk="1" hangingPunct="1"/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50850" eaLnBrk="1" hangingPunct="1"/>
            <a:endParaRPr lang="ru-RU" sz="1800" dirty="0" smtClean="0"/>
          </a:p>
          <a:p>
            <a:pPr eaLnBrk="1" hangingPunct="1"/>
            <a:endParaRPr lang="ru-RU" sz="1800" dirty="0" smtClean="0"/>
          </a:p>
          <a:p>
            <a:pPr eaLnBrk="1" hangingPunct="1"/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50850" algn="just" eaLnBrk="1" hangingPunct="1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Видно, что стрелок здесь в 2 раза меньше, стрелочки двойные так как одним разговором поздравляют друг друга сразу 2 человека.</a:t>
            </a:r>
          </a:p>
          <a:p>
            <a:pPr marL="0" indent="450850" eaLnBrk="1" hangingPunct="1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eaLnBrk="1" hangingPunct="1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22*21:2=231 звонок</a:t>
            </a:r>
          </a:p>
          <a:p>
            <a:pPr eaLnBrk="1" hangingPunct="1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eaLnBrk="1" hangingPunct="1"/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                         231 звонок, тоже немало!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714375" y="428625"/>
            <a:ext cx="33877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r>
              <a:rPr lang="ru-RU" sz="2800" b="1" u="sng" kern="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Задача №</a:t>
            </a:r>
            <a:r>
              <a:rPr lang="ru-RU" sz="2800" b="1" u="sng" kern="0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2</a:t>
            </a:r>
            <a:endParaRPr lang="ru-RU" sz="2800" b="1" u="sng" kern="0" dirty="0">
              <a:solidFill>
                <a:schemeClr val="fol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grpSp>
        <p:nvGrpSpPr>
          <p:cNvPr id="6148" name="Group 34"/>
          <p:cNvGrpSpPr>
            <a:grpSpLocks/>
          </p:cNvGrpSpPr>
          <p:nvPr/>
        </p:nvGrpSpPr>
        <p:grpSpPr bwMode="auto">
          <a:xfrm>
            <a:off x="2000250" y="2143125"/>
            <a:ext cx="4067175" cy="1874838"/>
            <a:chOff x="2357" y="2844"/>
            <a:chExt cx="6405" cy="2951"/>
          </a:xfrm>
        </p:grpSpPr>
        <p:cxnSp>
          <p:nvCxnSpPr>
            <p:cNvPr id="6150" name="AutoShape 35"/>
            <p:cNvCxnSpPr>
              <a:cxnSpLocks noChangeShapeType="1"/>
            </p:cNvCxnSpPr>
            <p:nvPr/>
          </p:nvCxnSpPr>
          <p:spPr bwMode="auto">
            <a:xfrm>
              <a:off x="6017" y="3584"/>
              <a:ext cx="870" cy="31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</p:cxnSp>
        <p:cxnSp>
          <p:nvCxnSpPr>
            <p:cNvPr id="6151" name="AutoShape 36"/>
            <p:cNvCxnSpPr>
              <a:cxnSpLocks noChangeShapeType="1"/>
            </p:cNvCxnSpPr>
            <p:nvPr/>
          </p:nvCxnSpPr>
          <p:spPr bwMode="auto">
            <a:xfrm>
              <a:off x="7157" y="4034"/>
              <a:ext cx="572" cy="34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</p:cxnSp>
        <p:grpSp>
          <p:nvGrpSpPr>
            <p:cNvPr id="6152" name="Group 37"/>
            <p:cNvGrpSpPr>
              <a:grpSpLocks/>
            </p:cNvGrpSpPr>
            <p:nvPr/>
          </p:nvGrpSpPr>
          <p:grpSpPr bwMode="auto">
            <a:xfrm>
              <a:off x="2357" y="2844"/>
              <a:ext cx="6405" cy="2951"/>
              <a:chOff x="2357" y="2844"/>
              <a:chExt cx="6405" cy="2951"/>
            </a:xfrm>
          </p:grpSpPr>
          <p:sp>
            <p:nvSpPr>
              <p:cNvPr id="6153" name="Text Box 38"/>
              <p:cNvSpPr txBox="1">
                <a:spLocks noChangeArrowheads="1"/>
              </p:cNvSpPr>
              <p:nvPr/>
            </p:nvSpPr>
            <p:spPr bwMode="auto">
              <a:xfrm>
                <a:off x="3032" y="3901"/>
                <a:ext cx="780" cy="47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spcAft>
                    <a:spcPts val="1000"/>
                  </a:spcAft>
                </a:pPr>
                <a:r>
                  <a:rPr lang="ru-RU" sz="1400">
                    <a:latin typeface="Calibri" pitchFamily="34" charset="0"/>
                  </a:rPr>
                  <a:t>22</a:t>
                </a:r>
                <a:endParaRPr lang="ru-RU"/>
              </a:p>
            </p:txBody>
          </p:sp>
          <p:grpSp>
            <p:nvGrpSpPr>
              <p:cNvPr id="6154" name="Group 39"/>
              <p:cNvGrpSpPr>
                <a:grpSpLocks/>
              </p:cNvGrpSpPr>
              <p:nvPr/>
            </p:nvGrpSpPr>
            <p:grpSpPr bwMode="auto">
              <a:xfrm>
                <a:off x="3452" y="3406"/>
                <a:ext cx="4410" cy="2291"/>
                <a:chOff x="3452" y="3406"/>
                <a:chExt cx="4410" cy="2291"/>
              </a:xfrm>
            </p:grpSpPr>
            <p:grpSp>
              <p:nvGrpSpPr>
                <p:cNvPr id="6160" name="Group 40"/>
                <p:cNvGrpSpPr>
                  <a:grpSpLocks/>
                </p:cNvGrpSpPr>
                <p:nvPr/>
              </p:nvGrpSpPr>
              <p:grpSpPr bwMode="auto">
                <a:xfrm>
                  <a:off x="3452" y="3406"/>
                  <a:ext cx="4410" cy="2291"/>
                  <a:chOff x="3570" y="5462"/>
                  <a:chExt cx="4410" cy="2291"/>
                </a:xfrm>
              </p:grpSpPr>
              <p:sp>
                <p:nvSpPr>
                  <p:cNvPr id="6163" name="Oval 41"/>
                  <p:cNvSpPr>
                    <a:spLocks noChangeArrowheads="1"/>
                  </p:cNvSpPr>
                  <p:nvPr/>
                </p:nvSpPr>
                <p:spPr bwMode="auto">
                  <a:xfrm>
                    <a:off x="4860" y="5805"/>
                    <a:ext cx="300" cy="285"/>
                  </a:xfrm>
                  <a:prstGeom prst="ellipse">
                    <a:avLst/>
                  </a:prstGeom>
                  <a:solidFill>
                    <a:srgbClr val="000000"/>
                  </a:solidFill>
                  <a:ln w="38100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164" name="Oval 42"/>
                  <p:cNvSpPr>
                    <a:spLocks noChangeArrowheads="1"/>
                  </p:cNvSpPr>
                  <p:nvPr/>
                </p:nvSpPr>
                <p:spPr bwMode="auto">
                  <a:xfrm>
                    <a:off x="4005" y="6360"/>
                    <a:ext cx="240" cy="285"/>
                  </a:xfrm>
                  <a:prstGeom prst="ellipse">
                    <a:avLst/>
                  </a:prstGeom>
                  <a:solidFill>
                    <a:srgbClr val="000000"/>
                  </a:solidFill>
                  <a:ln w="38100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165" name="Oval 43"/>
                  <p:cNvSpPr>
                    <a:spLocks noChangeArrowheads="1"/>
                  </p:cNvSpPr>
                  <p:nvPr/>
                </p:nvSpPr>
                <p:spPr bwMode="auto">
                  <a:xfrm>
                    <a:off x="3570" y="7470"/>
                    <a:ext cx="255" cy="283"/>
                  </a:xfrm>
                  <a:prstGeom prst="ellipse">
                    <a:avLst/>
                  </a:prstGeom>
                  <a:solidFill>
                    <a:srgbClr val="000000"/>
                  </a:solidFill>
                  <a:ln w="38100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166" name="Oval 44"/>
                  <p:cNvSpPr>
                    <a:spLocks noChangeArrowheads="1"/>
                  </p:cNvSpPr>
                  <p:nvPr/>
                </p:nvSpPr>
                <p:spPr bwMode="auto">
                  <a:xfrm>
                    <a:off x="5880" y="5462"/>
                    <a:ext cx="255" cy="268"/>
                  </a:xfrm>
                  <a:prstGeom prst="ellipse">
                    <a:avLst/>
                  </a:prstGeom>
                  <a:solidFill>
                    <a:srgbClr val="000000"/>
                  </a:solidFill>
                  <a:ln w="38100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167" name="Oval 45"/>
                  <p:cNvSpPr>
                    <a:spLocks noChangeArrowheads="1"/>
                  </p:cNvSpPr>
                  <p:nvPr/>
                </p:nvSpPr>
                <p:spPr bwMode="auto">
                  <a:xfrm>
                    <a:off x="7005" y="5940"/>
                    <a:ext cx="270" cy="285"/>
                  </a:xfrm>
                  <a:prstGeom prst="ellipse">
                    <a:avLst/>
                  </a:prstGeom>
                  <a:solidFill>
                    <a:srgbClr val="000000"/>
                  </a:solidFill>
                  <a:ln w="38100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168" name="Oval 46"/>
                  <p:cNvSpPr>
                    <a:spLocks noChangeArrowheads="1"/>
                  </p:cNvSpPr>
                  <p:nvPr/>
                </p:nvSpPr>
                <p:spPr bwMode="auto">
                  <a:xfrm>
                    <a:off x="7725" y="6435"/>
                    <a:ext cx="255" cy="315"/>
                  </a:xfrm>
                  <a:prstGeom prst="ellipse">
                    <a:avLst/>
                  </a:prstGeom>
                  <a:solidFill>
                    <a:srgbClr val="000000"/>
                  </a:solidFill>
                  <a:ln w="38100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cxnSp>
                <p:nvCxnSpPr>
                  <p:cNvPr id="6169" name="AutoShape 47"/>
                  <p:cNvCxnSpPr>
                    <a:cxnSpLocks noChangeShapeType="1"/>
                  </p:cNvCxnSpPr>
                  <p:nvPr/>
                </p:nvCxnSpPr>
                <p:spPr bwMode="auto">
                  <a:xfrm flipH="1">
                    <a:off x="4245" y="6090"/>
                    <a:ext cx="615" cy="345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 type="triangle" w="med" len="med"/>
                    <a:tailEnd type="triangle" w="med" len="med"/>
                  </a:ln>
                </p:spPr>
              </p:cxnSp>
              <p:cxnSp>
                <p:nvCxnSpPr>
                  <p:cNvPr id="6170" name="AutoShape 48"/>
                  <p:cNvCxnSpPr>
                    <a:cxnSpLocks noChangeShapeType="1"/>
                  </p:cNvCxnSpPr>
                  <p:nvPr/>
                </p:nvCxnSpPr>
                <p:spPr bwMode="auto">
                  <a:xfrm flipH="1">
                    <a:off x="3750" y="6090"/>
                    <a:ext cx="1215" cy="1380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 type="triangle" w="med" len="med"/>
                    <a:tailEnd type="triangle" w="med" len="med"/>
                  </a:ln>
                </p:spPr>
              </p:cxnSp>
              <p:cxnSp>
                <p:nvCxnSpPr>
                  <p:cNvPr id="6171" name="AutoShape 49"/>
                  <p:cNvCxnSpPr>
                    <a:cxnSpLocks noChangeShapeType="1"/>
                  </p:cNvCxnSpPr>
                  <p:nvPr/>
                </p:nvCxnSpPr>
                <p:spPr bwMode="auto">
                  <a:xfrm flipH="1">
                    <a:off x="5160" y="5640"/>
                    <a:ext cx="720" cy="242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 type="triangle" w="med" len="med"/>
                    <a:tailEnd type="triangle" w="med" len="med"/>
                  </a:ln>
                </p:spPr>
              </p:cxnSp>
              <p:cxnSp>
                <p:nvCxnSpPr>
                  <p:cNvPr id="6172" name="AutoShape 50"/>
                  <p:cNvCxnSpPr>
                    <a:cxnSpLocks noChangeShapeType="1"/>
                  </p:cNvCxnSpPr>
                  <p:nvPr/>
                </p:nvCxnSpPr>
                <p:spPr bwMode="auto">
                  <a:xfrm flipH="1" flipV="1">
                    <a:off x="5160" y="5940"/>
                    <a:ext cx="1845" cy="150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 type="triangle" w="med" len="med"/>
                    <a:tailEnd type="triangle" w="med" len="med"/>
                  </a:ln>
                </p:spPr>
              </p:cxnSp>
              <p:cxnSp>
                <p:nvCxnSpPr>
                  <p:cNvPr id="6173" name="AutoShape 51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5160" y="6090"/>
                    <a:ext cx="2565" cy="555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 type="triangle" w="med" len="med"/>
                    <a:tailEnd type="triangle" w="med" len="med"/>
                  </a:ln>
                </p:spPr>
              </p:cxnSp>
            </p:grpSp>
            <p:cxnSp>
              <p:nvCxnSpPr>
                <p:cNvPr id="6161" name="AutoShape 52"/>
                <p:cNvCxnSpPr>
                  <a:cxnSpLocks noChangeShapeType="1"/>
                </p:cNvCxnSpPr>
                <p:nvPr/>
              </p:nvCxnSpPr>
              <p:spPr bwMode="auto">
                <a:xfrm flipH="1">
                  <a:off x="3555" y="4589"/>
                  <a:ext cx="435" cy="825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 type="triangle" w="med" len="med"/>
                  <a:tailEnd type="triangle" w="med" len="med"/>
                </a:ln>
              </p:spPr>
            </p:cxnSp>
            <p:cxnSp>
              <p:nvCxnSpPr>
                <p:cNvPr id="6162" name="AutoShape 53"/>
                <p:cNvCxnSpPr>
                  <a:cxnSpLocks noChangeShapeType="1"/>
                </p:cNvCxnSpPr>
                <p:nvPr/>
              </p:nvCxnSpPr>
              <p:spPr bwMode="auto">
                <a:xfrm flipH="1">
                  <a:off x="3707" y="5327"/>
                  <a:ext cx="1483" cy="174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 type="triangle" w="med" len="med"/>
                  <a:tailEnd type="triangle" w="med" len="med"/>
                </a:ln>
              </p:spPr>
            </p:cxnSp>
          </p:grpSp>
          <p:sp>
            <p:nvSpPr>
              <p:cNvPr id="6155" name="Text Box 38"/>
              <p:cNvSpPr txBox="1">
                <a:spLocks noChangeArrowheads="1"/>
              </p:cNvSpPr>
              <p:nvPr/>
            </p:nvSpPr>
            <p:spPr bwMode="auto">
              <a:xfrm>
                <a:off x="4045" y="3294"/>
                <a:ext cx="780" cy="47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spcAft>
                    <a:spcPts val="1000"/>
                  </a:spcAft>
                </a:pPr>
                <a:r>
                  <a:rPr lang="ru-RU" sz="1400">
                    <a:latin typeface="Calibri" pitchFamily="34" charset="0"/>
                  </a:rPr>
                  <a:t>1</a:t>
                </a:r>
                <a:endParaRPr lang="ru-RU"/>
              </a:p>
            </p:txBody>
          </p:sp>
          <p:sp>
            <p:nvSpPr>
              <p:cNvPr id="6156" name="Text Box 38"/>
              <p:cNvSpPr txBox="1">
                <a:spLocks noChangeArrowheads="1"/>
              </p:cNvSpPr>
              <p:nvPr/>
            </p:nvSpPr>
            <p:spPr bwMode="auto">
              <a:xfrm>
                <a:off x="5958" y="2844"/>
                <a:ext cx="780" cy="47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spcAft>
                    <a:spcPts val="1000"/>
                  </a:spcAft>
                </a:pPr>
                <a:r>
                  <a:rPr lang="ru-RU" sz="1400">
                    <a:latin typeface="Calibri" pitchFamily="34" charset="0"/>
                  </a:rPr>
                  <a:t>2</a:t>
                </a:r>
                <a:endParaRPr lang="ru-RU"/>
              </a:p>
            </p:txBody>
          </p:sp>
          <p:sp>
            <p:nvSpPr>
              <p:cNvPr id="6157" name="Text Box 38"/>
              <p:cNvSpPr txBox="1">
                <a:spLocks noChangeArrowheads="1"/>
              </p:cNvSpPr>
              <p:nvPr/>
            </p:nvSpPr>
            <p:spPr bwMode="auto">
              <a:xfrm>
                <a:off x="6970" y="3293"/>
                <a:ext cx="780" cy="47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spcAft>
                    <a:spcPts val="1000"/>
                  </a:spcAft>
                </a:pPr>
                <a:r>
                  <a:rPr lang="ru-RU" sz="1400">
                    <a:latin typeface="Calibri" pitchFamily="34" charset="0"/>
                  </a:rPr>
                  <a:t>3</a:t>
                </a:r>
                <a:endParaRPr lang="ru-RU"/>
              </a:p>
            </p:txBody>
          </p:sp>
          <p:sp>
            <p:nvSpPr>
              <p:cNvPr id="6158" name="Text Box 38"/>
              <p:cNvSpPr txBox="1">
                <a:spLocks noChangeArrowheads="1"/>
              </p:cNvSpPr>
              <p:nvPr/>
            </p:nvSpPr>
            <p:spPr bwMode="auto">
              <a:xfrm>
                <a:off x="7982" y="3968"/>
                <a:ext cx="780" cy="47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spcAft>
                    <a:spcPts val="1000"/>
                  </a:spcAft>
                </a:pPr>
                <a:r>
                  <a:rPr lang="ru-RU" sz="1400">
                    <a:latin typeface="Calibri" pitchFamily="34" charset="0"/>
                  </a:rPr>
                  <a:t>4</a:t>
                </a:r>
                <a:endParaRPr lang="ru-RU"/>
              </a:p>
            </p:txBody>
          </p:sp>
          <p:sp>
            <p:nvSpPr>
              <p:cNvPr id="6159" name="Text Box 38"/>
              <p:cNvSpPr txBox="1">
                <a:spLocks noChangeArrowheads="1"/>
              </p:cNvSpPr>
              <p:nvPr/>
            </p:nvSpPr>
            <p:spPr bwMode="auto">
              <a:xfrm>
                <a:off x="2357" y="5317"/>
                <a:ext cx="780" cy="47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spcAft>
                    <a:spcPts val="1000"/>
                  </a:spcAft>
                </a:pPr>
                <a:r>
                  <a:rPr lang="ru-RU" sz="1400">
                    <a:latin typeface="Calibri" pitchFamily="34" charset="0"/>
                  </a:rPr>
                  <a:t>21</a:t>
                </a:r>
                <a:endParaRPr lang="ru-RU"/>
              </a:p>
            </p:txBody>
          </p:sp>
        </p:grpSp>
      </p:grpSp>
      <p:sp>
        <p:nvSpPr>
          <p:cNvPr id="6149" name="Text Box 30"/>
          <p:cNvSpPr txBox="1">
            <a:spLocks noChangeArrowheads="1"/>
          </p:cNvSpPr>
          <p:nvPr/>
        </p:nvSpPr>
        <p:spPr bwMode="auto">
          <a:xfrm>
            <a:off x="4143375" y="3643313"/>
            <a:ext cx="428625" cy="3190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ru-RU"/>
              <a:t>…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313" y="1071563"/>
            <a:ext cx="8143875" cy="5214937"/>
          </a:xfrm>
        </p:spPr>
        <p:txBody>
          <a:bodyPr/>
          <a:lstStyle/>
          <a:p>
            <a:pPr marL="0" indent="266700" eaLnBrk="1" hangingPunct="1">
              <a:buNone/>
            </a:pPr>
            <a:r>
              <a:rPr lang="ru-RU" sz="1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 Марка есть карточки с цифрами 3, 5, 6; у Саши 0, 1, 2; а у Ильи 6, 8, 8.</a:t>
            </a:r>
          </a:p>
          <a:p>
            <a:pPr eaLnBrk="1" hangingPunct="1">
              <a:buNone/>
            </a:pPr>
            <a:r>
              <a:rPr lang="ru-RU" sz="1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Ребята поспорили, кто из них составит больше чисел из своих цифр?</a:t>
            </a:r>
          </a:p>
          <a:p>
            <a:pPr marL="0" indent="266700" eaLnBrk="1" hangingPunct="1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Решим задачу перебором:</a:t>
            </a:r>
          </a:p>
          <a:p>
            <a:pPr eaLnBrk="1" hangingPunct="1"/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eaLnBrk="1" hangingPunct="1"/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266700" eaLnBrk="1" hangingPunct="1">
              <a:buNone/>
            </a:pP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 Марка 6 чисел, у Саши 4 числа, у Ильи 3 числа.</a:t>
            </a:r>
          </a:p>
          <a:p>
            <a:pPr eaLnBrk="1" hangingPunct="1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eaLnBrk="1" hangingPunct="1">
              <a:buNone/>
            </a:pPr>
            <a:r>
              <a:rPr lang="ru-RU" sz="21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sz="2100" dirty="0" smtClean="0">
                <a:solidFill>
                  <a:srgbClr val="0070C0"/>
                </a:solidFill>
                <a:latin typeface="Monotype Corsiva" pitchFamily="66" charset="0"/>
                <a:cs typeface="Times New Roman" pitchFamily="18" charset="0"/>
              </a:rPr>
              <a:t>А если числа могут повторяться, методом перебора получится:</a:t>
            </a:r>
          </a:p>
          <a:p>
            <a:pPr eaLnBrk="1" hangingPunct="1">
              <a:buNone/>
            </a:pPr>
            <a:r>
              <a:rPr lang="ru-RU" sz="2100" dirty="0" smtClean="0">
                <a:solidFill>
                  <a:srgbClr val="0070C0"/>
                </a:solidFill>
                <a:latin typeface="Monotype Corsiva" pitchFamily="66" charset="0"/>
                <a:cs typeface="Times New Roman" pitchFamily="18" charset="0"/>
              </a:rPr>
              <a:t>                                У Марка 27 чисел, у Саши 18 чисел, у Ильи 8 чисел.</a:t>
            </a:r>
          </a:p>
          <a:p>
            <a:pPr eaLnBrk="1" hangingPunct="1"/>
            <a:r>
              <a:rPr lang="ru-RU" sz="2100" dirty="0" smtClean="0">
                <a:latin typeface="Monotype Corsiva" pitchFamily="66" charset="0"/>
                <a:cs typeface="Times New Roman" pitchFamily="18" charset="0"/>
              </a:rPr>
              <a:t> 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214438" y="2143125"/>
          <a:ext cx="6953256" cy="22276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15"/>
                <a:gridCol w="2643206"/>
                <a:gridCol w="2024035"/>
              </a:tblGrid>
              <a:tr h="37272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Monotype Corsiva" pitchFamily="66" charset="0"/>
                          <a:cs typeface="Times New Roman" pitchFamily="18" charset="0"/>
                        </a:rPr>
                        <a:t>Марк </a:t>
                      </a:r>
                      <a:endParaRPr lang="ru-RU" sz="2400" dirty="0">
                        <a:latin typeface="Monotype Corsiva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Monotype Corsiva" pitchFamily="66" charset="0"/>
                          <a:cs typeface="Times New Roman" pitchFamily="18" charset="0"/>
                        </a:rPr>
                        <a:t>Саша </a:t>
                      </a:r>
                      <a:endParaRPr lang="ru-RU" sz="2400" dirty="0">
                        <a:latin typeface="Monotype Corsiva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Monotype Corsiva" pitchFamily="66" charset="0"/>
                          <a:cs typeface="Times New Roman" pitchFamily="18" charset="0"/>
                        </a:rPr>
                        <a:t>Илья</a:t>
                      </a:r>
                      <a:endParaRPr lang="ru-RU" sz="2400" dirty="0">
                        <a:latin typeface="Monotype Corsiva" pitchFamily="66" charset="0"/>
                      </a:endParaRPr>
                    </a:p>
                  </a:txBody>
                  <a:tcPr/>
                </a:tc>
              </a:tr>
              <a:tr h="1770420">
                <a:tc>
                  <a:txBody>
                    <a:bodyPr/>
                    <a:lstStyle/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357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375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573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537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753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735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240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204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420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402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 первым в числе быть не может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688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868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886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714375" y="428625"/>
            <a:ext cx="33877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r>
              <a:rPr lang="ru-RU" sz="2800" b="1" u="sng" kern="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Задача №</a:t>
            </a:r>
            <a:r>
              <a:rPr lang="ru-RU" sz="2800" b="1" u="sng" kern="0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3</a:t>
            </a:r>
            <a:endParaRPr lang="ru-RU" sz="2800" b="1" u="sng" kern="0" dirty="0">
              <a:solidFill>
                <a:schemeClr val="fol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196975"/>
            <a:ext cx="7818464" cy="5018088"/>
          </a:xfrm>
        </p:spPr>
        <p:txBody>
          <a:bodyPr/>
          <a:lstStyle/>
          <a:p>
            <a:pPr marL="0" indent="450850" algn="just" eaLnBrk="1" hangingPunct="1">
              <a:buNone/>
            </a:pPr>
            <a:r>
              <a:rPr lang="ru-RU" sz="1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Сколькими способами Наталья Матвеевна может рассадить  22 ученика за 11 парт?</a:t>
            </a:r>
          </a:p>
          <a:p>
            <a:pPr marL="0" indent="450850" eaLnBrk="1" hangingPunct="1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Перебором эту задачу решать сложно, воспользуемся формулой о числе возможных перестановок.</a:t>
            </a:r>
          </a:p>
          <a:p>
            <a:pPr marL="0" indent="450850" eaLnBrk="1" hangingPunct="1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Перестановками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называют комбинации, состоящие из одних и тех же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различных элементов и отличающиеся только порядком их расположения. Число всех возможных перестановок</a:t>
            </a:r>
          </a:p>
          <a:p>
            <a:pPr marL="0" indent="450850" eaLnBrk="1" hangingPunct="1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sz="1800" baseline="-25000" dirty="0" err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!,</a:t>
            </a:r>
          </a:p>
          <a:p>
            <a:pPr marL="4763" indent="446088" eaLnBrk="1" hangingPunct="1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где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! = 1 * 2 * 3 ...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/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50850" eaLnBrk="1" hangingPunct="1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22!=22*21*…2*1=1124000000000000000000 (</a:t>
            </a:r>
            <a:r>
              <a:rPr lang="ru-RU" sz="1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считала программа </a:t>
            </a:r>
            <a:r>
              <a:rPr lang="en-US" sz="1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Excel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0" indent="0" algn="just" eaLnBrk="1" hangingPunct="1">
              <a:buNone/>
            </a:pP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18 нулей!  </a:t>
            </a: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Даже если мы будем пересаживаться каждый урок все 4 года без выходных и каникул (365*4*4=35040) все равно перебрать все варианты не успеем!</a:t>
            </a: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714375" y="428625"/>
            <a:ext cx="33877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r>
              <a:rPr lang="ru-RU" sz="2800" b="1" u="sng" kern="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Задача №</a:t>
            </a:r>
            <a:r>
              <a:rPr lang="ru-RU" sz="2800" b="1" u="sng" kern="0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4</a:t>
            </a:r>
            <a:endParaRPr lang="ru-RU" sz="2800" b="1" u="sng" kern="0" dirty="0">
              <a:solidFill>
                <a:schemeClr val="fol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500" y="1125538"/>
            <a:ext cx="7858125" cy="4679950"/>
          </a:xfrm>
        </p:spPr>
        <p:txBody>
          <a:bodyPr/>
          <a:lstStyle/>
          <a:p>
            <a:pPr marL="0" indent="450850" algn="just" eaLnBrk="1" hangingPunct="1">
              <a:buNone/>
              <a:defRPr/>
            </a:pP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Сколькими способами Наталья Матвеевна может из</a:t>
            </a:r>
          </a:p>
          <a:p>
            <a:pPr marL="0" indent="0" algn="just" eaLnBrk="1" hangingPunct="1">
              <a:buNone/>
              <a:defRPr/>
            </a:pP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22 учеников выбрать 3 дежурных?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4763" indent="446088" eaLnBrk="1" hangingPunct="1"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Воспользуемся формулой о числе возможных сочетаний:</a:t>
            </a:r>
          </a:p>
          <a:p>
            <a:pPr eaLnBrk="1" hangingPunct="1">
              <a:defRPr/>
            </a:pPr>
            <a:endParaRPr lang="ru-RU" sz="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50850" eaLnBrk="1" hangingPunct="1">
              <a:buNone/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Сочетаниями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называют комбинации, составленные из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различных элементов по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элементов, которые отличаются хотя бы одним элементом. </a:t>
            </a:r>
          </a:p>
          <a:p>
            <a:pPr marL="0" indent="450850" eaLnBrk="1" hangingPunct="1"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Число сочетаний</a:t>
            </a:r>
          </a:p>
          <a:p>
            <a:pPr marL="0" indent="450850" eaLnBrk="1" hangingPunct="1"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000" baseline="30000" dirty="0" err="1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2000" baseline="-25000" dirty="0" err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! / (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! (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)!).</a:t>
            </a:r>
          </a:p>
          <a:p>
            <a:pPr eaLnBrk="1" hangingPunct="1">
              <a:defRPr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None/>
              <a:defRPr/>
            </a:pPr>
            <a:r>
              <a:rPr lang="ru-RU" sz="2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22!/(3!*(22-3)!)=1540  </a:t>
            </a:r>
            <a:r>
              <a:rPr lang="ru-RU" sz="2200" b="1" dirty="0" smtClean="0">
                <a:solidFill>
                  <a:srgbClr val="00B0F0"/>
                </a:solidFill>
                <a:latin typeface="Monotype Corsiva" pitchFamily="66" charset="0"/>
                <a:cs typeface="Times New Roman" pitchFamily="18" charset="0"/>
              </a:rPr>
              <a:t>сам считал!</a:t>
            </a:r>
          </a:p>
          <a:p>
            <a:pPr marL="0" indent="0" algn="ctr" eaLnBrk="1" hangingPunct="1">
              <a:lnSpc>
                <a:spcPct val="80000"/>
              </a:lnSpc>
              <a:buFontTx/>
              <a:buNone/>
              <a:defRPr/>
            </a:pPr>
            <a:endParaRPr lang="ru-RU" sz="1800" dirty="0" smtClean="0">
              <a:solidFill>
                <a:schemeClr val="folHlin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714375" y="428625"/>
            <a:ext cx="33877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r>
              <a:rPr lang="ru-RU" sz="2800" b="1" u="sng" kern="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Задача №</a:t>
            </a:r>
            <a:r>
              <a:rPr lang="ru-RU" sz="2800" b="1" u="sng" kern="0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5</a:t>
            </a:r>
            <a:endParaRPr lang="ru-RU" sz="2800" b="1" u="sng" kern="0" dirty="0">
              <a:solidFill>
                <a:schemeClr val="fol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Пастель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Crayons</Template>
  <TotalTime>328</TotalTime>
  <Words>504</Words>
  <Application>Microsoft PowerPoint</Application>
  <PresentationFormat>Экран (4:3)</PresentationFormat>
  <Paragraphs>152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Пастель</vt:lpstr>
      <vt:lpstr> История комбинаторики</vt:lpstr>
      <vt:lpstr>Слайд 2</vt:lpstr>
      <vt:lpstr>Слайд 3</vt:lpstr>
      <vt:lpstr>Комбинато́рика — раздел математики, изучающий дискретные объекты, множества (сочетания, перестановки, размещения и перечисления элементов).</vt:lpstr>
      <vt:lpstr>Задача №1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Спасибо за внимание!</vt:lpstr>
    </vt:vector>
  </TitlesOfParts>
  <Company>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Самостоятельная работа</dc:title>
  <dc:creator>1</dc:creator>
  <cp:lastModifiedBy>Room35</cp:lastModifiedBy>
  <cp:revision>37</cp:revision>
  <dcterms:created xsi:type="dcterms:W3CDTF">2008-10-05T14:00:08Z</dcterms:created>
  <dcterms:modified xsi:type="dcterms:W3CDTF">2012-05-11T07:47:00Z</dcterms:modified>
</cp:coreProperties>
</file>