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9" r:id="rId1"/>
  </p:sldMasterIdLst>
  <p:notesMasterIdLst>
    <p:notesMasterId r:id="rId19"/>
  </p:notesMasterIdLst>
  <p:sldIdLst>
    <p:sldId id="269" r:id="rId2"/>
    <p:sldId id="258" r:id="rId3"/>
    <p:sldId id="272" r:id="rId4"/>
    <p:sldId id="273" r:id="rId5"/>
    <p:sldId id="270" r:id="rId6"/>
    <p:sldId id="274" r:id="rId7"/>
    <p:sldId id="276" r:id="rId8"/>
    <p:sldId id="277" r:id="rId9"/>
    <p:sldId id="278" r:id="rId10"/>
    <p:sldId id="279" r:id="rId11"/>
    <p:sldId id="281" r:id="rId12"/>
    <p:sldId id="285" r:id="rId13"/>
    <p:sldId id="282" r:id="rId14"/>
    <p:sldId id="283" r:id="rId15"/>
    <p:sldId id="296" r:id="rId16"/>
    <p:sldId id="297" r:id="rId17"/>
    <p:sldId id="298" r:id="rId18"/>
  </p:sldIdLst>
  <p:sldSz cx="9144000" cy="6858000" type="screen4x3"/>
  <p:notesSz cx="6858000" cy="9945688"/>
  <p:defaultTextStyle>
    <a:defPPr>
      <a:defRPr lang="ru-RU"/>
    </a:defPPr>
    <a:lvl1pPr algn="l" rtl="0" fontAlgn="base">
      <a:spcBef>
        <a:spcPct val="0"/>
      </a:spcBef>
      <a:spcAft>
        <a:spcPct val="0"/>
      </a:spcAft>
      <a:defRPr kern="1200">
        <a:solidFill>
          <a:schemeClr val="tx1"/>
        </a:solidFill>
        <a:latin typeface="Franklin Gothic Book" pitchFamily="34" charset="0"/>
        <a:ea typeface="+mn-ea"/>
        <a:cs typeface="+mn-cs"/>
      </a:defRPr>
    </a:lvl1pPr>
    <a:lvl2pPr marL="457200" algn="l" rtl="0" fontAlgn="base">
      <a:spcBef>
        <a:spcPct val="0"/>
      </a:spcBef>
      <a:spcAft>
        <a:spcPct val="0"/>
      </a:spcAft>
      <a:defRPr kern="1200">
        <a:solidFill>
          <a:schemeClr val="tx1"/>
        </a:solidFill>
        <a:latin typeface="Franklin Gothic Book" pitchFamily="34" charset="0"/>
        <a:ea typeface="+mn-ea"/>
        <a:cs typeface="+mn-cs"/>
      </a:defRPr>
    </a:lvl2pPr>
    <a:lvl3pPr marL="914400" algn="l" rtl="0" fontAlgn="base">
      <a:spcBef>
        <a:spcPct val="0"/>
      </a:spcBef>
      <a:spcAft>
        <a:spcPct val="0"/>
      </a:spcAft>
      <a:defRPr kern="1200">
        <a:solidFill>
          <a:schemeClr val="tx1"/>
        </a:solidFill>
        <a:latin typeface="Franklin Gothic Book" pitchFamily="34" charset="0"/>
        <a:ea typeface="+mn-ea"/>
        <a:cs typeface="+mn-cs"/>
      </a:defRPr>
    </a:lvl3pPr>
    <a:lvl4pPr marL="1371600" algn="l" rtl="0" fontAlgn="base">
      <a:spcBef>
        <a:spcPct val="0"/>
      </a:spcBef>
      <a:spcAft>
        <a:spcPct val="0"/>
      </a:spcAft>
      <a:defRPr kern="1200">
        <a:solidFill>
          <a:schemeClr val="tx1"/>
        </a:solidFill>
        <a:latin typeface="Franklin Gothic Book" pitchFamily="34" charset="0"/>
        <a:ea typeface="+mn-ea"/>
        <a:cs typeface="+mn-cs"/>
      </a:defRPr>
    </a:lvl4pPr>
    <a:lvl5pPr marL="1828800" algn="l" rtl="0" fontAlgn="base">
      <a:spcBef>
        <a:spcPct val="0"/>
      </a:spcBef>
      <a:spcAft>
        <a:spcPct val="0"/>
      </a:spcAft>
      <a:defRPr kern="1200">
        <a:solidFill>
          <a:schemeClr val="tx1"/>
        </a:solidFill>
        <a:latin typeface="Franklin Gothic Book" pitchFamily="34" charset="0"/>
        <a:ea typeface="+mn-ea"/>
        <a:cs typeface="+mn-cs"/>
      </a:defRPr>
    </a:lvl5pPr>
    <a:lvl6pPr marL="2286000" algn="l" defTabSz="914400" rtl="0" eaLnBrk="1" latinLnBrk="0" hangingPunct="1">
      <a:defRPr kern="1200">
        <a:solidFill>
          <a:schemeClr val="tx1"/>
        </a:solidFill>
        <a:latin typeface="Franklin Gothic Book" pitchFamily="34" charset="0"/>
        <a:ea typeface="+mn-ea"/>
        <a:cs typeface="+mn-cs"/>
      </a:defRPr>
    </a:lvl6pPr>
    <a:lvl7pPr marL="2743200" algn="l" defTabSz="914400" rtl="0" eaLnBrk="1" latinLnBrk="0" hangingPunct="1">
      <a:defRPr kern="1200">
        <a:solidFill>
          <a:schemeClr val="tx1"/>
        </a:solidFill>
        <a:latin typeface="Franklin Gothic Book" pitchFamily="34" charset="0"/>
        <a:ea typeface="+mn-ea"/>
        <a:cs typeface="+mn-cs"/>
      </a:defRPr>
    </a:lvl7pPr>
    <a:lvl8pPr marL="3200400" algn="l" defTabSz="914400" rtl="0" eaLnBrk="1" latinLnBrk="0" hangingPunct="1">
      <a:defRPr kern="1200">
        <a:solidFill>
          <a:schemeClr val="tx1"/>
        </a:solidFill>
        <a:latin typeface="Franklin Gothic Book" pitchFamily="34" charset="0"/>
        <a:ea typeface="+mn-ea"/>
        <a:cs typeface="+mn-cs"/>
      </a:defRPr>
    </a:lvl8pPr>
    <a:lvl9pPr marL="3657600" algn="l" defTabSz="914400" rtl="0" eaLnBrk="1" latinLnBrk="0" hangingPunct="1">
      <a:defRPr kern="1200">
        <a:solidFill>
          <a:schemeClr val="tx1"/>
        </a:solidFill>
        <a:latin typeface="Franklin Gothic Book"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05" autoAdjust="0"/>
    <p:restoredTop sz="94676" autoAdjust="0"/>
  </p:normalViewPr>
  <p:slideViewPr>
    <p:cSldViewPr>
      <p:cViewPr varScale="1">
        <p:scale>
          <a:sx n="111" d="100"/>
          <a:sy n="111" d="100"/>
        </p:scale>
        <p:origin x="-1650" y="-78"/>
      </p:cViewPr>
      <p:guideLst>
        <p:guide orient="horz" pos="2160"/>
        <p:guide pos="2880"/>
      </p:guideLst>
    </p:cSldViewPr>
  </p:slideViewPr>
  <p:outlineViewPr>
    <p:cViewPr>
      <p:scale>
        <a:sx n="33" d="100"/>
        <a:sy n="33" d="100"/>
      </p:scale>
      <p:origin x="0" y="295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96888"/>
          </a:xfrm>
          <a:prstGeom prst="rect">
            <a:avLst/>
          </a:prstGeom>
        </p:spPr>
        <p:txBody>
          <a:bodyPr vert="horz" lIns="91440" tIns="45720" rIns="91440" bIns="45720" rtlCol="0"/>
          <a:lstStyle>
            <a:lvl1pPr algn="r">
              <a:defRPr sz="1200"/>
            </a:lvl1pPr>
          </a:lstStyle>
          <a:p>
            <a:pPr>
              <a:defRPr/>
            </a:pPr>
            <a:fld id="{B535C247-B198-4620-850F-5FE93F1D8CC5}" type="datetimeFigureOut">
              <a:rPr lang="ru-RU"/>
              <a:pPr>
                <a:defRPr/>
              </a:pPr>
              <a:t>05.12.2016</a:t>
            </a:fld>
            <a:endParaRPr lang="ru-RU"/>
          </a:p>
        </p:txBody>
      </p:sp>
      <p:sp>
        <p:nvSpPr>
          <p:cNvPr id="4" name="Образ слайда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724400"/>
            <a:ext cx="5486400" cy="4475163"/>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9447213"/>
            <a:ext cx="2971800" cy="496887"/>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9447213"/>
            <a:ext cx="2971800" cy="496887"/>
          </a:xfrm>
          <a:prstGeom prst="rect">
            <a:avLst/>
          </a:prstGeom>
        </p:spPr>
        <p:txBody>
          <a:bodyPr vert="horz" lIns="91440" tIns="45720" rIns="91440" bIns="45720" rtlCol="0" anchor="b"/>
          <a:lstStyle>
            <a:lvl1pPr algn="r">
              <a:defRPr sz="1200"/>
            </a:lvl1pPr>
          </a:lstStyle>
          <a:p>
            <a:pPr>
              <a:defRPr/>
            </a:pPr>
            <a:fld id="{DC7A2861-0A33-4EA1-A8D0-368E518C2F9F}" type="slidenum">
              <a:rPr lang="ru-RU"/>
              <a:pPr>
                <a:defRPr/>
              </a:pPr>
              <a:t>‹#›</a:t>
            </a:fld>
            <a:endParaRPr lang="ru-RU"/>
          </a:p>
        </p:txBody>
      </p:sp>
    </p:spTree>
    <p:extLst>
      <p:ext uri="{BB962C8B-B14F-4D97-AF65-F5344CB8AC3E}">
        <p14:creationId xmlns:p14="http://schemas.microsoft.com/office/powerpoint/2010/main" val="42631765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pPr>
              <a:defRPr/>
            </a:pPr>
            <a:fld id="{44D225AA-D5C8-42C2-A961-D2AED8E89B17}" type="datetimeFigureOut">
              <a:rPr lang="ru-RU" smtClean="0"/>
              <a:pPr>
                <a:defRPr/>
              </a:pPr>
              <a:t>05.12.2016</a:t>
            </a:fld>
            <a:endParaRPr lang="ru-RU"/>
          </a:p>
        </p:txBody>
      </p:sp>
      <p:sp>
        <p:nvSpPr>
          <p:cNvPr id="2" name="Нижний колонтитул 1"/>
          <p:cNvSpPr>
            <a:spLocks noGrp="1"/>
          </p:cNvSpPr>
          <p:nvPr>
            <p:ph type="ftr" sz="quarter" idx="11"/>
          </p:nvPr>
        </p:nvSpPr>
        <p:spPr/>
        <p:txBody>
          <a:bodyPr/>
          <a:lstStyle/>
          <a:p>
            <a:pPr>
              <a:defRPr/>
            </a:pPr>
            <a:endParaRPr lang="ru-RU"/>
          </a:p>
        </p:txBody>
      </p:sp>
      <p:sp>
        <p:nvSpPr>
          <p:cNvPr id="15" name="Номер слайда 14"/>
          <p:cNvSpPr>
            <a:spLocks noGrp="1"/>
          </p:cNvSpPr>
          <p:nvPr>
            <p:ph type="sldNum" sz="quarter" idx="12"/>
          </p:nvPr>
        </p:nvSpPr>
        <p:spPr>
          <a:xfrm>
            <a:off x="8229600" y="6473952"/>
            <a:ext cx="758952" cy="246888"/>
          </a:xfrm>
        </p:spPr>
        <p:txBody>
          <a:bodyPr/>
          <a:lstStyle/>
          <a:p>
            <a:pPr>
              <a:defRPr/>
            </a:pPr>
            <a:fld id="{27445746-72D4-43DD-917A-ACA885869405}" type="slidenum">
              <a:rPr lang="ru-RU" smtClean="0"/>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CE6C1528-1642-4B0F-B641-EE141D8EFFA4}" type="datetimeFigureOut">
              <a:rPr lang="ru-RU" smtClean="0"/>
              <a:pPr>
                <a:defRPr/>
              </a:pPr>
              <a:t>05.12.2016</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5821CF06-34AD-40FC-BCC3-8AC5C16FE0E6}"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2F5278C6-B76F-4924-9428-1C8472F6D97F}" type="datetimeFigureOut">
              <a:rPr lang="ru-RU" smtClean="0"/>
              <a:pPr>
                <a:defRPr/>
              </a:pPr>
              <a:t>05.12.2016</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920E5E2E-C819-4934-87B4-DD5A63040377}"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pPr>
              <a:defRPr/>
            </a:pPr>
            <a:fld id="{9BA0B15B-1AE2-4ED1-9032-DB6E98B693AC}" type="datetimeFigureOut">
              <a:rPr lang="ru-RU" smtClean="0"/>
              <a:pPr>
                <a:defRPr/>
              </a:pPr>
              <a:t>05.12.2016</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pPr>
              <a:defRPr/>
            </a:pPr>
            <a:endParaRPr lang="ru-RU"/>
          </a:p>
        </p:txBody>
      </p:sp>
      <p:sp>
        <p:nvSpPr>
          <p:cNvPr id="16" name="Номер слайда 15"/>
          <p:cNvSpPr>
            <a:spLocks noGrp="1"/>
          </p:cNvSpPr>
          <p:nvPr>
            <p:ph type="sldNum" sz="quarter" idx="12"/>
          </p:nvPr>
        </p:nvSpPr>
        <p:spPr>
          <a:xfrm>
            <a:off x="8229600" y="6473952"/>
            <a:ext cx="758952" cy="246888"/>
          </a:xfrm>
        </p:spPr>
        <p:txBody>
          <a:bodyPr/>
          <a:lstStyle/>
          <a:p>
            <a:pPr>
              <a:defRPr/>
            </a:pPr>
            <a:fld id="{2F25A970-F5A9-4C9D-A43F-A9B0DD1658B7}"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pPr>
              <a:defRPr/>
            </a:pPr>
            <a:fld id="{269EE37C-C506-4B8E-BB2A-81AD303F0CA4}" type="datetimeFigureOut">
              <a:rPr lang="ru-RU" smtClean="0"/>
              <a:pPr>
                <a:defRPr/>
              </a:pPr>
              <a:t>05.12.2016</a:t>
            </a:fld>
            <a:endParaRPr lang="ru-RU"/>
          </a:p>
        </p:txBody>
      </p:sp>
      <p:sp>
        <p:nvSpPr>
          <p:cNvPr id="11" name="Нижний колонтитул 10"/>
          <p:cNvSpPr>
            <a:spLocks noGrp="1"/>
          </p:cNvSpPr>
          <p:nvPr>
            <p:ph type="ftr" sz="quarter" idx="11"/>
          </p:nvPr>
        </p:nvSpPr>
        <p:spPr/>
        <p:txBody>
          <a:bodyPr/>
          <a:lstStyle/>
          <a:p>
            <a:pPr>
              <a:defRPr/>
            </a:pPr>
            <a:endParaRPr lang="ru-RU"/>
          </a:p>
        </p:txBody>
      </p:sp>
      <p:sp>
        <p:nvSpPr>
          <p:cNvPr id="16" name="Номер слайда 15"/>
          <p:cNvSpPr>
            <a:spLocks noGrp="1"/>
          </p:cNvSpPr>
          <p:nvPr>
            <p:ph type="sldNum" sz="quarter" idx="12"/>
          </p:nvPr>
        </p:nvSpPr>
        <p:spPr/>
        <p:txBody>
          <a:bodyPr/>
          <a:lstStyle/>
          <a:p>
            <a:pPr>
              <a:defRPr/>
            </a:pPr>
            <a:fld id="{082F1F5C-428C-45F3-973E-D790A7776441}" type="slidenum">
              <a:rPr lang="ru-RU" smtClean="0"/>
              <a:pPr>
                <a:defRPr/>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pPr>
              <a:defRPr/>
            </a:pPr>
            <a:fld id="{C00B76A9-C3B9-42D4-B210-5B903E323167}" type="datetimeFigureOut">
              <a:rPr lang="ru-RU" smtClean="0"/>
              <a:pPr>
                <a:defRPr/>
              </a:pPr>
              <a:t>05.12.2016</a:t>
            </a:fld>
            <a:endParaRPr lang="ru-RU"/>
          </a:p>
        </p:txBody>
      </p:sp>
      <p:sp>
        <p:nvSpPr>
          <p:cNvPr id="10" name="Нижний колонтитул 9"/>
          <p:cNvSpPr>
            <a:spLocks noGrp="1"/>
          </p:cNvSpPr>
          <p:nvPr>
            <p:ph type="ftr" sz="quarter" idx="11"/>
          </p:nvPr>
        </p:nvSpPr>
        <p:spPr/>
        <p:txBody>
          <a:bodyPr/>
          <a:lstStyle/>
          <a:p>
            <a:pPr>
              <a:defRPr/>
            </a:pPr>
            <a:endParaRPr lang="ru-RU"/>
          </a:p>
        </p:txBody>
      </p:sp>
      <p:sp>
        <p:nvSpPr>
          <p:cNvPr id="31" name="Номер слайда 30"/>
          <p:cNvSpPr>
            <a:spLocks noGrp="1"/>
          </p:cNvSpPr>
          <p:nvPr>
            <p:ph type="sldNum" sz="quarter" idx="12"/>
          </p:nvPr>
        </p:nvSpPr>
        <p:spPr/>
        <p:txBody>
          <a:bodyPr/>
          <a:lstStyle/>
          <a:p>
            <a:pPr>
              <a:defRPr/>
            </a:pPr>
            <a:fld id="{07D53E1C-4CD8-4767-B149-A7D642BB1728}"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pPr>
              <a:defRPr/>
            </a:pPr>
            <a:fld id="{95D69EDE-D468-4C68-AEB4-CE782C795409}" type="datetimeFigureOut">
              <a:rPr lang="ru-RU" smtClean="0"/>
              <a:pPr>
                <a:defRPr/>
              </a:pPr>
              <a:t>05.12.2016</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a:xfrm>
            <a:off x="8229600" y="6477000"/>
            <a:ext cx="762000" cy="246888"/>
          </a:xfrm>
        </p:spPr>
        <p:txBody>
          <a:bodyPr/>
          <a:lstStyle/>
          <a:p>
            <a:pPr>
              <a:defRPr/>
            </a:pPr>
            <a:fld id="{9AFE9126-E07B-4688-B99D-037D5BD49DED}" type="slidenum">
              <a:rPr lang="ru-RU" smtClean="0"/>
              <a:pPr>
                <a:defRPr/>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pPr>
              <a:defRPr/>
            </a:pPr>
            <a:fld id="{2481BB43-EAAF-477D-B811-4E7088BA508C}" type="datetimeFigureOut">
              <a:rPr lang="ru-RU" smtClean="0"/>
              <a:pPr>
                <a:defRPr/>
              </a:pPr>
              <a:t>05.12.2016</a:t>
            </a:fld>
            <a:endParaRPr lang="ru-RU"/>
          </a:p>
        </p:txBody>
      </p:sp>
      <p:sp>
        <p:nvSpPr>
          <p:cNvPr id="21" name="Нижний колонтитул 20"/>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FEEDAD76-F838-4246-A648-814BC20F5FE6}"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C9C39202-79F6-4EC6-BA7B-EAF363885F8B}" type="datetimeFigureOut">
              <a:rPr lang="ru-RU" smtClean="0"/>
              <a:pPr>
                <a:defRPr/>
              </a:pPr>
              <a:t>05.12.2016</a:t>
            </a:fld>
            <a:endParaRPr lang="ru-RU"/>
          </a:p>
        </p:txBody>
      </p:sp>
      <p:sp>
        <p:nvSpPr>
          <p:cNvPr id="24" name="Нижний колонтитул 23"/>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C817EB21-3923-481A-9C6F-4213B0E4A045}"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pPr>
              <a:defRPr/>
            </a:pPr>
            <a:fld id="{26CE6E38-F96D-483D-8839-BE3651FEB78A}" type="datetimeFigureOut">
              <a:rPr lang="ru-RU" smtClean="0"/>
              <a:pPr>
                <a:defRPr/>
              </a:pPr>
              <a:t>05.12.2016</a:t>
            </a:fld>
            <a:endParaRPr lang="ru-RU"/>
          </a:p>
        </p:txBody>
      </p:sp>
      <p:sp>
        <p:nvSpPr>
          <p:cNvPr id="29" name="Нижний колонтитул 28"/>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F0AD4C20-DA5D-4F39-AACD-65AE350C2D54}"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pPr>
              <a:defRPr/>
            </a:pPr>
            <a:fld id="{9740AE8E-DC52-42C0-97E9-C20A77667B19}" type="datetimeFigureOut">
              <a:rPr lang="ru-RU" smtClean="0"/>
              <a:pPr>
                <a:defRPr/>
              </a:pPr>
              <a:t>05.12.2016</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31" name="Номер слайда 30"/>
          <p:cNvSpPr>
            <a:spLocks noGrp="1"/>
          </p:cNvSpPr>
          <p:nvPr>
            <p:ph type="sldNum" sz="quarter" idx="12"/>
          </p:nvPr>
        </p:nvSpPr>
        <p:spPr/>
        <p:txBody>
          <a:bodyPr/>
          <a:lstStyle/>
          <a:p>
            <a:pPr>
              <a:defRPr/>
            </a:pPr>
            <a:fld id="{B7EC544D-4565-4C59-B103-DD6FC5828561}" type="slidenum">
              <a:rPr lang="ru-RU" smtClean="0"/>
              <a:pPr>
                <a:defRPr/>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fld id="{753AB100-4BBD-43F5-AF63-025BFE56D39E}" type="datetimeFigureOut">
              <a:rPr lang="ru-RU" smtClean="0"/>
              <a:pPr>
                <a:defRPr/>
              </a:pPr>
              <a:t>05.12.2016</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F27E90DE-8C12-40B8-AA06-318A4B3F4FF5}" type="slidenum">
              <a:rPr lang="ru-RU" smtClean="0"/>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2420888"/>
            <a:ext cx="8458200" cy="3816424"/>
          </a:xfrm>
        </p:spPr>
        <p:txBody>
          <a:bodyPr>
            <a:normAutofit fontScale="90000"/>
          </a:bodyPr>
          <a:lstStyle/>
          <a:p>
            <a:pPr eaLnBrk="1" hangingPunct="1">
              <a:defRPr/>
            </a:pPr>
            <a:r>
              <a:rPr lang="ru-RU" dirty="0" smtClean="0"/>
              <a:t>            </a:t>
            </a:r>
            <a:r>
              <a:rPr lang="ru-RU" dirty="0"/>
              <a:t>Дидактическое пособие в</a:t>
            </a:r>
            <a:r>
              <a:rPr lang="ru-RU" dirty="0" smtClean="0"/>
              <a:t>         	</a:t>
            </a:r>
            <a:br>
              <a:rPr lang="ru-RU" dirty="0" smtClean="0"/>
            </a:br>
            <a:r>
              <a:rPr lang="ru-RU" dirty="0" smtClean="0"/>
              <a:t>                    области </a:t>
            </a:r>
            <a:r>
              <a:rPr lang="ru-RU" dirty="0"/>
              <a:t>познания:</a:t>
            </a:r>
            <a:r>
              <a:rPr lang="ru-RU" dirty="0" smtClean="0"/>
              <a:t>             </a:t>
            </a:r>
            <a:br>
              <a:rPr lang="ru-RU" dirty="0" smtClean="0"/>
            </a:br>
            <a:r>
              <a:rPr lang="ru-RU" dirty="0"/>
              <a:t> </a:t>
            </a:r>
            <a:r>
              <a:rPr lang="ru-RU" dirty="0" smtClean="0"/>
              <a:t>                     «лесные жители»</a:t>
            </a:r>
            <a:br>
              <a:rPr lang="ru-RU" dirty="0" smtClean="0"/>
            </a:br>
            <a:r>
              <a:rPr lang="ru-RU" dirty="0"/>
              <a:t> </a:t>
            </a:r>
            <a:r>
              <a:rPr lang="ru-RU" dirty="0" smtClean="0"/>
              <a:t>                         (</a:t>
            </a:r>
            <a:r>
              <a:rPr lang="ru-RU" sz="2200" dirty="0" smtClean="0"/>
              <a:t>Для детей 3 – 6 лет</a:t>
            </a:r>
            <a:r>
              <a:rPr lang="ru-RU" dirty="0" smtClean="0"/>
              <a:t>)</a:t>
            </a:r>
            <a:br>
              <a:rPr lang="ru-RU" dirty="0" smtClean="0"/>
            </a:br>
            <a:r>
              <a:rPr lang="ru-RU" dirty="0"/>
              <a:t/>
            </a:r>
            <a:br>
              <a:rPr lang="ru-RU" dirty="0"/>
            </a:br>
            <a:r>
              <a:rPr lang="ru-RU" dirty="0" smtClean="0"/>
              <a:t/>
            </a:r>
            <a:br>
              <a:rPr lang="ru-RU" dirty="0" smtClean="0"/>
            </a:br>
            <a:r>
              <a:rPr lang="ru-RU" dirty="0"/>
              <a:t> </a:t>
            </a:r>
            <a:r>
              <a:rPr lang="ru-RU" dirty="0" smtClean="0"/>
              <a:t>                            </a:t>
            </a:r>
            <a:r>
              <a:rPr lang="ru-RU" sz="1800" dirty="0" smtClean="0"/>
              <a:t>ВЫПОЛНИЛА ВОСПИТАТЕЛЬ : Моргунова о. в.</a:t>
            </a:r>
            <a:br>
              <a:rPr lang="ru-RU" sz="1800" dirty="0" smtClean="0"/>
            </a:br>
            <a:r>
              <a:rPr lang="ru-RU" sz="1800" dirty="0"/>
              <a:t> </a:t>
            </a:r>
            <a:r>
              <a:rPr lang="ru-RU" sz="1800" dirty="0" smtClean="0"/>
              <a:t>                                    </a:t>
            </a:r>
            <a:br>
              <a:rPr lang="ru-RU" sz="1800" dirty="0" smtClean="0"/>
            </a:br>
            <a:r>
              <a:rPr lang="ru-RU" sz="1800" dirty="0"/>
              <a:t> </a:t>
            </a:r>
            <a:r>
              <a:rPr lang="ru-RU" sz="1800" dirty="0" smtClean="0"/>
              <a:t>                                                              </a:t>
            </a:r>
            <a:r>
              <a:rPr lang="ru-RU" sz="1800" dirty="0" smtClean="0"/>
              <a:t>2016год</a:t>
            </a:r>
            <a:endParaRPr lang="ru-RU" dirty="0"/>
          </a:p>
        </p:txBody>
      </p:sp>
      <p:sp>
        <p:nvSpPr>
          <p:cNvPr id="3" name="Подзаголовок 2"/>
          <p:cNvSpPr>
            <a:spLocks noGrp="1"/>
          </p:cNvSpPr>
          <p:nvPr>
            <p:ph type="subTitle" idx="1"/>
          </p:nvPr>
        </p:nvSpPr>
        <p:spPr>
          <a:xfrm>
            <a:off x="323850" y="908050"/>
            <a:ext cx="8458200" cy="914400"/>
          </a:xfrm>
        </p:spPr>
        <p:txBody>
          <a:bodyPr>
            <a:normAutofit fontScale="25000" lnSpcReduction="20000"/>
          </a:bodyPr>
          <a:lstStyle/>
          <a:p>
            <a:pPr eaLnBrk="1" hangingPunct="1">
              <a:defRPr/>
            </a:pPr>
            <a:r>
              <a:rPr lang="ru-RU" dirty="0" smtClean="0"/>
              <a:t> </a:t>
            </a:r>
          </a:p>
          <a:p>
            <a:pPr eaLnBrk="1" hangingPunct="1">
              <a:defRPr/>
            </a:pPr>
            <a:endParaRPr lang="ru-RU" dirty="0"/>
          </a:p>
          <a:p>
            <a:pPr eaLnBrk="1" hangingPunct="1">
              <a:defRPr/>
            </a:pPr>
            <a:endParaRPr lang="ru-RU" dirty="0" smtClean="0"/>
          </a:p>
          <a:p>
            <a:pPr eaLnBrk="1" hangingPunct="1">
              <a:defRPr/>
            </a:pPr>
            <a:endParaRPr lang="ru-RU" dirty="0"/>
          </a:p>
          <a:p>
            <a:pPr eaLnBrk="1" hangingPunct="1">
              <a:defRPr/>
            </a:pPr>
            <a:r>
              <a:rPr lang="ru-RU" sz="6200" dirty="0" smtClean="0"/>
              <a:t>                        Муниципальное </a:t>
            </a:r>
            <a:r>
              <a:rPr lang="ru-RU" sz="6200" dirty="0" smtClean="0"/>
              <a:t>казённое дошкольное общеобразовательное</a:t>
            </a:r>
          </a:p>
          <a:p>
            <a:pPr eaLnBrk="1" hangingPunct="1">
              <a:defRPr/>
            </a:pPr>
            <a:r>
              <a:rPr lang="ru-RU" sz="6200" dirty="0"/>
              <a:t> </a:t>
            </a:r>
            <a:r>
              <a:rPr lang="ru-RU" sz="6200" dirty="0" smtClean="0"/>
              <a:t>         </a:t>
            </a:r>
            <a:r>
              <a:rPr lang="ru-RU" sz="6200" dirty="0" smtClean="0"/>
              <a:t>          </a:t>
            </a:r>
            <a:r>
              <a:rPr lang="ru-RU" sz="6200" dirty="0" smtClean="0"/>
              <a:t>учреждение </a:t>
            </a:r>
            <a:r>
              <a:rPr lang="ru-RU" sz="6200" dirty="0" smtClean="0"/>
              <a:t>центр развития ребёнка – детский сад </a:t>
            </a:r>
            <a:r>
              <a:rPr lang="ru-RU" sz="6200" dirty="0"/>
              <a:t>№</a:t>
            </a:r>
            <a:r>
              <a:rPr lang="ru-RU" sz="6200" dirty="0" smtClean="0"/>
              <a:t>18 </a:t>
            </a:r>
            <a:r>
              <a:rPr lang="ru-RU" sz="6200" dirty="0" smtClean="0"/>
              <a:t>г. Россоши.</a:t>
            </a:r>
            <a:endParaRPr lang="ru-RU" sz="6200" dirty="0"/>
          </a:p>
          <a:p>
            <a:pPr eaLnBrk="1" hangingPunct="1">
              <a:defRPr/>
            </a:pPr>
            <a:endParaRPr lang="ru-RU" dirty="0"/>
          </a:p>
        </p:txBody>
      </p:sp>
    </p:spTree>
  </p:cSld>
  <p:clrMapOvr>
    <a:masterClrMapping/>
  </p:clrMapOvr>
  <mc:AlternateContent xmlns:mc="http://schemas.openxmlformats.org/markup-compatibility/2006" xmlns:p14="http://schemas.microsoft.com/office/powerpoint/2010/main">
    <mc:Choice Requires="p14">
      <p:transition p14:dur="10" advClick="0" advTm="10000">
        <p:sndAc>
          <p:stSnd>
            <p:snd r:embed="rId2" name="chimes.wav"/>
          </p:stSnd>
        </p:sndAc>
      </p:transition>
    </mc:Choice>
    <mc:Fallback xmlns="">
      <p:transition advClick="0" advTm="10000">
        <p:sndAc>
          <p:stSnd>
            <p:snd r:embed="rId3" name="chimes.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defRPr/>
            </a:pPr>
            <a:r>
              <a:rPr lang="ru-RU" dirty="0" smtClean="0"/>
              <a:t>Как называют детёнышей ежа?</a:t>
            </a:r>
            <a:endParaRPr lang="ru-RU" dirty="0"/>
          </a:p>
        </p:txBody>
      </p:sp>
      <p:pic>
        <p:nvPicPr>
          <p:cNvPr id="389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2988" y="1414463"/>
            <a:ext cx="6913562" cy="45402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b="1" i="1" u="sng" dirty="0" smtClean="0"/>
              <a:t>Отгадайте загадку:</a:t>
            </a:r>
            <a:endParaRPr lang="ru-RU" b="1" i="1" u="sng" dirty="0"/>
          </a:p>
        </p:txBody>
      </p:sp>
      <p:sp>
        <p:nvSpPr>
          <p:cNvPr id="3" name="Прямоугольник 2"/>
          <p:cNvSpPr/>
          <p:nvPr/>
        </p:nvSpPr>
        <p:spPr>
          <a:xfrm>
            <a:off x="900113" y="2060575"/>
            <a:ext cx="7632700" cy="708025"/>
          </a:xfrm>
          <a:prstGeom prst="rect">
            <a:avLst/>
          </a:prstGeom>
        </p:spPr>
        <p:txBody>
          <a:bodyPr>
            <a:spAutoFit/>
          </a:bodyPr>
          <a:lstStyle/>
          <a:p>
            <a:pPr>
              <a:defRPr/>
            </a:pPr>
            <a:r>
              <a:rPr lang="ru-RU" dirty="0"/>
              <a:t> </a:t>
            </a:r>
            <a:endParaRPr lang="ru-RU" sz="4000" dirty="0">
              <a:solidFill>
                <a:schemeClr val="tx2">
                  <a:lumMod val="75000"/>
                </a:schemeClr>
              </a:solidFill>
            </a:endParaRPr>
          </a:p>
        </p:txBody>
      </p:sp>
      <p:sp>
        <p:nvSpPr>
          <p:cNvPr id="4" name="Прямоугольник 3"/>
          <p:cNvSpPr/>
          <p:nvPr/>
        </p:nvSpPr>
        <p:spPr>
          <a:xfrm>
            <a:off x="1835150" y="2173288"/>
            <a:ext cx="5905500" cy="3416300"/>
          </a:xfrm>
          <a:prstGeom prst="rect">
            <a:avLst/>
          </a:prstGeom>
        </p:spPr>
        <p:txBody>
          <a:bodyPr>
            <a:spAutoFit/>
          </a:bodyPr>
          <a:lstStyle/>
          <a:p>
            <a:pPr>
              <a:defRPr/>
            </a:pPr>
            <a:r>
              <a:rPr lang="ru-RU" dirty="0"/>
              <a:t>  </a:t>
            </a:r>
            <a:r>
              <a:rPr lang="ru-RU" sz="3600" dirty="0">
                <a:solidFill>
                  <a:schemeClr val="tx2">
                    <a:lumMod val="75000"/>
                  </a:schemeClr>
                </a:solidFill>
              </a:rPr>
              <a:t>Вперевалку зверь идет </a:t>
            </a:r>
            <a:br>
              <a:rPr lang="ru-RU" sz="3600" dirty="0">
                <a:solidFill>
                  <a:schemeClr val="tx2">
                    <a:lumMod val="75000"/>
                  </a:schemeClr>
                </a:solidFill>
              </a:rPr>
            </a:br>
            <a:r>
              <a:rPr lang="ru-RU" sz="3600" dirty="0">
                <a:solidFill>
                  <a:schemeClr val="tx2">
                    <a:lumMod val="75000"/>
                  </a:schemeClr>
                </a:solidFill>
              </a:rPr>
              <a:t>По малину и по мед. </a:t>
            </a:r>
            <a:br>
              <a:rPr lang="ru-RU" sz="3600" dirty="0">
                <a:solidFill>
                  <a:schemeClr val="tx2">
                    <a:lumMod val="75000"/>
                  </a:schemeClr>
                </a:solidFill>
              </a:rPr>
            </a:br>
            <a:r>
              <a:rPr lang="ru-RU" sz="3600" dirty="0">
                <a:solidFill>
                  <a:schemeClr val="tx2">
                    <a:lumMod val="75000"/>
                  </a:schemeClr>
                </a:solidFill>
              </a:rPr>
              <a:t>Любит сладкое он очень. </a:t>
            </a:r>
            <a:br>
              <a:rPr lang="ru-RU" sz="3600" dirty="0">
                <a:solidFill>
                  <a:schemeClr val="tx2">
                    <a:lumMod val="75000"/>
                  </a:schemeClr>
                </a:solidFill>
              </a:rPr>
            </a:br>
            <a:r>
              <a:rPr lang="ru-RU" sz="3600" dirty="0">
                <a:solidFill>
                  <a:schemeClr val="tx2">
                    <a:lumMod val="75000"/>
                  </a:schemeClr>
                </a:solidFill>
              </a:rPr>
              <a:t>А когда приходит осень, </a:t>
            </a:r>
            <a:br>
              <a:rPr lang="ru-RU" sz="3600" dirty="0">
                <a:solidFill>
                  <a:schemeClr val="tx2">
                    <a:lumMod val="75000"/>
                  </a:schemeClr>
                </a:solidFill>
              </a:rPr>
            </a:br>
            <a:r>
              <a:rPr lang="ru-RU" sz="3600" dirty="0">
                <a:solidFill>
                  <a:schemeClr val="tx2">
                    <a:lumMod val="75000"/>
                  </a:schemeClr>
                </a:solidFill>
              </a:rPr>
              <a:t>Лезет в яму до весны, </a:t>
            </a:r>
            <a:br>
              <a:rPr lang="ru-RU" sz="3600" dirty="0">
                <a:solidFill>
                  <a:schemeClr val="tx2">
                    <a:lumMod val="75000"/>
                  </a:schemeClr>
                </a:solidFill>
              </a:rPr>
            </a:br>
            <a:r>
              <a:rPr lang="ru-RU" sz="3600" dirty="0">
                <a:solidFill>
                  <a:schemeClr val="tx2">
                    <a:lumMod val="75000"/>
                  </a:schemeClr>
                </a:solidFill>
              </a:rPr>
              <a:t>Где он спит и видит сны</a:t>
            </a:r>
            <a:r>
              <a:rPr lang="ru-RU" sz="3600" dirty="0"/>
              <a: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dirty="0" smtClean="0"/>
              <a:t>Кто это?</a:t>
            </a:r>
            <a:endParaRPr lang="ru-RU" dirty="0"/>
          </a:p>
        </p:txBody>
      </p:sp>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9038" y="1225550"/>
            <a:ext cx="4200525" cy="501173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36912"/>
            <a:ext cx="8686800" cy="841248"/>
          </a:xfrm>
        </p:spPr>
        <p:txBody>
          <a:bodyPr>
            <a:normAutofit fontScale="90000"/>
          </a:bodyPr>
          <a:lstStyle/>
          <a:p>
            <a:pPr>
              <a:defRPr/>
            </a:pPr>
            <a:r>
              <a:rPr lang="ru-RU" b="1" i="1" u="sng" dirty="0" smtClean="0"/>
              <a:t>Медведя </a:t>
            </a:r>
            <a:r>
              <a:rPr lang="ru-RU" sz="2400" dirty="0"/>
              <a:t> </a:t>
            </a:r>
            <a:r>
              <a:rPr lang="ru-RU" sz="2400" dirty="0" smtClean="0"/>
              <a:t>можно встретить в лесах на всей территории нашей страны. Этот огромный бурый зверь неспешно, вразвалку передвигается по лесной чаще, ломая ветки деревьев и кустарников, таким образом оповещая лесных жителей о своём приближении. Люди часто называют медведя косолапым. Но подобная медвежья неуклюжесть всего лишь видимость, ведь в случае необходимости он может бегать с впечатляющей скоростью! Кроме того, медведь легко залезает на дерево за диким мёдом. Медведя считают самым крупным наземным хищником . Но как не странно, основу его составляет прежде всего растительная пища, хотя он не откажется полакомиться и речной рыбой. Всё лето и осень медведи усиленно накапливают подкожный жир, чтобы поздней осенью залечь в берлогу на долгую зимнюю спячку.  </a:t>
            </a:r>
            <a:endParaRPr lang="ru-RU" b="1" i="1" u="sng"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defRPr/>
            </a:pPr>
            <a:r>
              <a:rPr lang="ru-RU" dirty="0" smtClean="0"/>
              <a:t>Как называют детёнышей медведя?</a:t>
            </a:r>
            <a:endParaRPr lang="ru-RU"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1196975"/>
            <a:ext cx="7134225" cy="51784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b="1" i="1" u="sng" dirty="0" smtClean="0"/>
              <a:t>Отгадайте загадку</a:t>
            </a:r>
            <a:endParaRPr lang="ru-RU" b="1" i="1" u="sng" dirty="0"/>
          </a:p>
        </p:txBody>
      </p:sp>
      <p:sp>
        <p:nvSpPr>
          <p:cNvPr id="3" name="Прямоугольник 2"/>
          <p:cNvSpPr>
            <a:spLocks noChangeArrowheads="1"/>
          </p:cNvSpPr>
          <p:nvPr/>
        </p:nvSpPr>
        <p:spPr bwMode="auto">
          <a:xfrm>
            <a:off x="2124075" y="2420938"/>
            <a:ext cx="5597525"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4000" dirty="0">
                <a:solidFill>
                  <a:schemeClr val="tx2"/>
                </a:solidFill>
              </a:rPr>
              <a:t>Комочек пуха,</a:t>
            </a:r>
          </a:p>
          <a:p>
            <a:r>
              <a:rPr lang="ru-RU" sz="4000" dirty="0">
                <a:solidFill>
                  <a:schemeClr val="tx2"/>
                </a:solidFill>
              </a:rPr>
              <a:t>длинное ухо,</a:t>
            </a:r>
          </a:p>
          <a:p>
            <a:r>
              <a:rPr lang="ru-RU" sz="4000" dirty="0">
                <a:solidFill>
                  <a:schemeClr val="tx2"/>
                </a:solidFill>
              </a:rPr>
              <a:t>Прыгает ловко, </a:t>
            </a:r>
          </a:p>
          <a:p>
            <a:r>
              <a:rPr lang="ru-RU" sz="4000" dirty="0">
                <a:solidFill>
                  <a:schemeClr val="tx2"/>
                </a:solidFill>
              </a:rPr>
              <a:t>любит морковку.</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dirty="0" smtClean="0"/>
              <a:t>Кто это?</a:t>
            </a:r>
            <a:endParaRPr lang="ru-RU" dirty="0"/>
          </a:p>
        </p:txBody>
      </p:sp>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3980" y="1395413"/>
            <a:ext cx="6269037" cy="491331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80928"/>
            <a:ext cx="8686800" cy="841248"/>
          </a:xfrm>
        </p:spPr>
        <p:txBody>
          <a:bodyPr>
            <a:normAutofit fontScale="90000"/>
          </a:bodyPr>
          <a:lstStyle/>
          <a:p>
            <a:pPr>
              <a:defRPr/>
            </a:pPr>
            <a:r>
              <a:rPr lang="ru-RU" u="sng" dirty="0" smtClean="0"/>
              <a:t>Заяц</a:t>
            </a:r>
            <a:r>
              <a:rPr lang="ru-RU" dirty="0" smtClean="0"/>
              <a:t> -</a:t>
            </a:r>
            <a:r>
              <a:rPr lang="ru-RU" sz="2400" dirty="0" smtClean="0"/>
              <a:t> популярный и любимый герой народных сказок – </a:t>
            </a:r>
            <a:r>
              <a:rPr lang="ru-RU" sz="2400" dirty="0"/>
              <a:t>ш</a:t>
            </a:r>
            <a:r>
              <a:rPr lang="ru-RU" sz="2400" dirty="0" smtClean="0"/>
              <a:t>ироко распространён на всей территории нашей страны. Всем известно, что у зайца длинные уши, а вот об их предназначении догадываются немногие. Оказывается, длинные уши нужны ему для того, чтобы регулировать температуру тела, </a:t>
            </a:r>
            <a:r>
              <a:rPr lang="ru-RU" sz="2400" dirty="0" err="1" smtClean="0"/>
              <a:t>т.Е.</a:t>
            </a:r>
            <a:r>
              <a:rPr lang="ru-RU" sz="2400" dirty="0" smtClean="0"/>
              <a:t> уши спасают зайца от перегрева. Заяц обладает очень сильными ногами, которые позволяют ему развивать большую скорость, спасаясь бегством от хищников. Зайцы беззащитны и поэтому очень боязливы. Часто про несмелого человека говорят: « труслив как заяц». Зайцы питаются исключительно растительной пищей, предпочитая свежую зелень, молодые побеги кустарников, а зимой, когда тяжело найти подножный корм, обгладывают кору деревьев. </a:t>
            </a:r>
            <a:r>
              <a:rPr lang="ru-RU" dirty="0" smtClean="0"/>
              <a:t> </a:t>
            </a:r>
            <a:endParaRPr lang="ru-RU"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686800" cy="1224136"/>
          </a:xfrm>
        </p:spPr>
        <p:txBody>
          <a:bodyPr>
            <a:noAutofit/>
          </a:bodyPr>
          <a:lstStyle/>
          <a:p>
            <a:pPr eaLnBrk="1" fontAlgn="auto" hangingPunct="1">
              <a:spcAft>
                <a:spcPts val="0"/>
              </a:spcAft>
              <a:defRPr/>
            </a:pPr>
            <a:r>
              <a:rPr lang="ru-RU" sz="1600" b="1" i="1" u="sng" dirty="0" smtClean="0"/>
              <a:t/>
            </a:r>
            <a:br>
              <a:rPr lang="ru-RU" sz="1600" b="1" i="1" u="sng" dirty="0" smtClean="0"/>
            </a:br>
            <a:r>
              <a:rPr lang="ru-RU" sz="1600" b="1" i="1" u="sng" dirty="0"/>
              <a:t/>
            </a:r>
            <a:br>
              <a:rPr lang="ru-RU" sz="1600" b="1" i="1" u="sng" dirty="0"/>
            </a:br>
            <a:r>
              <a:rPr lang="ru-RU" sz="1600" b="1" i="1" u="sng" dirty="0" smtClean="0"/>
              <a:t/>
            </a:r>
            <a:br>
              <a:rPr lang="ru-RU" sz="1600" b="1" i="1" u="sng" dirty="0" smtClean="0"/>
            </a:br>
            <a:r>
              <a:rPr lang="ru-RU" sz="1600" b="1" i="1" u="sng" dirty="0" smtClean="0"/>
              <a:t>Цель игры:</a:t>
            </a:r>
            <a:r>
              <a:rPr lang="ru-RU" sz="1600" dirty="0" smtClean="0"/>
              <a:t/>
            </a:r>
            <a:br>
              <a:rPr lang="ru-RU" sz="1600" dirty="0" smtClean="0"/>
            </a:br>
            <a:r>
              <a:rPr lang="ru-RU" sz="1600" dirty="0" smtClean="0"/>
              <a:t>- познакомить с животными, обитающими в лесах нашей страны.</a:t>
            </a:r>
            <a:br>
              <a:rPr lang="ru-RU" sz="1600" dirty="0" smtClean="0"/>
            </a:br>
            <a:r>
              <a:rPr lang="ru-RU" sz="1600" dirty="0" smtClean="0"/>
              <a:t>- научить находить пары животных – родитель и малыш.</a:t>
            </a:r>
            <a:br>
              <a:rPr lang="ru-RU" sz="1600" dirty="0" smtClean="0"/>
            </a:br>
            <a:r>
              <a:rPr lang="ru-RU" sz="1600" dirty="0" smtClean="0"/>
              <a:t>- обобщать и систематизировать полученные ранее знания о животных.</a:t>
            </a:r>
            <a:r>
              <a:rPr lang="ru-RU" sz="1600" i="1" dirty="0" smtClean="0"/>
              <a:t/>
            </a:r>
            <a:br>
              <a:rPr lang="ru-RU" sz="1600" i="1" dirty="0" smtClean="0"/>
            </a:br>
            <a:endParaRPr lang="ru-RU" sz="1600" i="1" dirty="0"/>
          </a:p>
        </p:txBody>
      </p:sp>
      <p:sp>
        <p:nvSpPr>
          <p:cNvPr id="3" name="Объект 2"/>
          <p:cNvSpPr>
            <a:spLocks noGrp="1"/>
          </p:cNvSpPr>
          <p:nvPr>
            <p:ph idx="1"/>
          </p:nvPr>
        </p:nvSpPr>
        <p:spPr/>
        <p:txBody>
          <a:bodyPr>
            <a:normAutofit/>
          </a:bodyPr>
          <a:lstStyle/>
          <a:p>
            <a:pPr marL="0" indent="0">
              <a:buFont typeface="Wingdings 2" pitchFamily="18" charset="2"/>
              <a:buNone/>
              <a:defRPr/>
            </a:pPr>
            <a:endParaRPr lang="ru-RU" sz="1600" b="1" i="1" u="sng" cap="all" dirty="0" smtClean="0">
              <a:latin typeface="+mj-lt"/>
            </a:endParaRPr>
          </a:p>
          <a:p>
            <a:pPr marL="0" indent="0">
              <a:buFont typeface="Wingdings 2" pitchFamily="18" charset="2"/>
              <a:buNone/>
              <a:defRPr/>
            </a:pPr>
            <a:endParaRPr lang="ru-RU" sz="1600" b="1" i="1" u="sng" cap="all" dirty="0">
              <a:latin typeface="+mj-lt"/>
            </a:endParaRPr>
          </a:p>
          <a:p>
            <a:pPr marL="0" indent="0">
              <a:buFont typeface="Wingdings 2" pitchFamily="18" charset="2"/>
              <a:buNone/>
              <a:defRPr/>
            </a:pPr>
            <a:endParaRPr lang="ru-RU" sz="1600" b="1" i="1" u="sng" cap="all" dirty="0" smtClean="0">
              <a:latin typeface="+mj-lt"/>
            </a:endParaRPr>
          </a:p>
          <a:p>
            <a:pPr marL="0" indent="0">
              <a:buFont typeface="Wingdings 2" pitchFamily="18" charset="2"/>
              <a:buNone/>
              <a:defRPr/>
            </a:pPr>
            <a:endParaRPr lang="ru-RU" sz="1600" b="1" i="1" u="sng" cap="all" dirty="0" smtClean="0">
              <a:latin typeface="+mj-lt"/>
            </a:endParaRPr>
          </a:p>
          <a:p>
            <a:pPr marL="0" indent="0">
              <a:buFont typeface="Wingdings 2" pitchFamily="18" charset="2"/>
              <a:buNone/>
              <a:defRPr/>
            </a:pPr>
            <a:endParaRPr lang="ru-RU" sz="1600" b="1" i="1" u="sng" cap="all" dirty="0">
              <a:latin typeface="+mj-lt"/>
            </a:endParaRPr>
          </a:p>
          <a:p>
            <a:pPr marL="0" indent="0">
              <a:buFont typeface="Wingdings 2" pitchFamily="18" charset="2"/>
              <a:buNone/>
              <a:defRPr/>
            </a:pPr>
            <a:r>
              <a:rPr lang="ru-RU" sz="1600" b="1" i="1" u="sng" cap="all" dirty="0" smtClean="0">
                <a:latin typeface="+mj-lt"/>
              </a:rPr>
              <a:t>Методические рекомендации:</a:t>
            </a:r>
          </a:p>
          <a:p>
            <a:pPr marL="0" indent="0">
              <a:buFont typeface="Wingdings 2" pitchFamily="18" charset="2"/>
              <a:buNone/>
              <a:defRPr/>
            </a:pPr>
            <a:r>
              <a:rPr lang="ru-RU" sz="1600" dirty="0" smtClean="0">
                <a:latin typeface="+mj-lt"/>
              </a:rPr>
              <a:t>- В ИГРЕ УЧАСТВУЮТ 1 – 4 ЧЕЛОВЕКА.</a:t>
            </a:r>
          </a:p>
          <a:p>
            <a:pPr marL="0" indent="0">
              <a:buFont typeface="Wingdings 2" pitchFamily="18" charset="2"/>
              <a:buNone/>
              <a:defRPr/>
            </a:pPr>
            <a:r>
              <a:rPr lang="ru-RU" sz="1600" dirty="0" smtClean="0">
                <a:latin typeface="+mj-lt"/>
              </a:rPr>
              <a:t>- ИГРУ С ДЕТЬМИ ПРОВОДИТ ВЗРОСЛЫЙ ВЕДУЩИЙ.</a:t>
            </a:r>
          </a:p>
          <a:p>
            <a:pPr marL="0" indent="0">
              <a:buFont typeface="Wingdings 2" pitchFamily="18" charset="2"/>
              <a:buNone/>
              <a:defRPr/>
            </a:pPr>
            <a:r>
              <a:rPr lang="ru-RU" sz="1600" dirty="0" smtClean="0">
                <a:latin typeface="+mj-lt"/>
              </a:rPr>
              <a:t>- НЕ ЗАБЫВАЙТЕ ХВАЛИТЬ РЕБЁНКА, ЕСЛИ ОН УДАЧНО СПРАВИЛСЯ С ЗАДАНИЕМ. ПОМОГИТЕ ЕМУ, ЕСЛИ ВОЗНИКЛИ ЗАТРУДНЕНИЯ.</a:t>
            </a:r>
          </a:p>
          <a:p>
            <a:pPr marL="0" indent="0">
              <a:buFont typeface="Wingdings 2" pitchFamily="18" charset="2"/>
              <a:buNone/>
              <a:defRPr/>
            </a:pPr>
            <a:r>
              <a:rPr lang="ru-RU" sz="1600" dirty="0" smtClean="0">
                <a:latin typeface="+mj-lt"/>
              </a:rPr>
              <a:t>- ПРОДОЛЖИТЕЛЬНОСТЬ ИГРЫ ЗАВИСИТ ОТ КОНЦЕНТРАЦИИ ВНИМАНИЯ И УСИДЧИВОСТИ РЕБЁНКА, НО ПО ВОЗМОЖНОСТИ НЕ ДОЛНА ПРЕВЫШАТЬ 15 – 20 МИНУТ.</a:t>
            </a:r>
            <a:endParaRPr lang="ru-RU" sz="16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b="1" i="1" u="sng" dirty="0" smtClean="0"/>
              <a:t>Отгадайте загадку: </a:t>
            </a:r>
            <a:endParaRPr lang="ru-RU" b="1" i="1" u="sng" dirty="0"/>
          </a:p>
        </p:txBody>
      </p:sp>
      <p:sp>
        <p:nvSpPr>
          <p:cNvPr id="3" name="Объект 2"/>
          <p:cNvSpPr>
            <a:spLocks noGrp="1"/>
          </p:cNvSpPr>
          <p:nvPr>
            <p:ph idx="1"/>
          </p:nvPr>
        </p:nvSpPr>
        <p:spPr/>
        <p:txBody>
          <a:bodyPr>
            <a:normAutofit/>
          </a:bodyPr>
          <a:lstStyle/>
          <a:p>
            <a:r>
              <a:rPr lang="ru-RU" sz="4400" b="1" smtClean="0"/>
              <a:t>Лесная рыжая плутовка –</a:t>
            </a:r>
            <a:br>
              <a:rPr lang="ru-RU" sz="4400" b="1" smtClean="0"/>
            </a:br>
            <a:r>
              <a:rPr lang="ru-RU" sz="4400" b="1" smtClean="0"/>
              <a:t>Известна всем её сноровка.</a:t>
            </a:r>
            <a:br>
              <a:rPr lang="ru-RU" sz="4400" b="1" smtClean="0"/>
            </a:br>
            <a:r>
              <a:rPr lang="ru-RU" sz="4400" b="1" smtClean="0"/>
              <a:t>С ней аккуратней, не зевай</a:t>
            </a:r>
            <a:br>
              <a:rPr lang="ru-RU" sz="4400" b="1" smtClean="0"/>
            </a:br>
            <a:r>
              <a:rPr lang="ru-RU" sz="4400" b="1" smtClean="0"/>
              <a:t>А дверь в курятник запирай</a:t>
            </a:r>
            <a:r>
              <a:rPr lang="ru-RU" smtClean="0"/>
              <a:t>!                                                                                                   </a:t>
            </a:r>
          </a:p>
          <a:p>
            <a:endParaRPr lang="ru-RU"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b="1" i="1" u="sng" dirty="0" smtClean="0"/>
              <a:t>Кто это?</a:t>
            </a:r>
            <a:endParaRPr lang="ru-RU" b="1" i="1" u="sng" dirty="0"/>
          </a:p>
        </p:txBody>
      </p:sp>
      <p:pic>
        <p:nvPicPr>
          <p:cNvPr id="348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619672" y="1379014"/>
            <a:ext cx="5904656" cy="475357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08720"/>
            <a:ext cx="8686800" cy="841248"/>
          </a:xfrm>
        </p:spPr>
        <p:txBody>
          <a:bodyPr>
            <a:normAutofit fontScale="90000"/>
          </a:bodyPr>
          <a:lstStyle/>
          <a:p>
            <a:pPr eaLnBrk="1" hangingPunct="1">
              <a:defRPr/>
            </a:pPr>
            <a:r>
              <a:rPr lang="ru-RU" b="1" i="1" u="sng" dirty="0" smtClean="0"/>
              <a:t/>
            </a:r>
            <a:br>
              <a:rPr lang="ru-RU" b="1" i="1" u="sng" dirty="0" smtClean="0"/>
            </a:br>
            <a:r>
              <a:rPr lang="ru-RU" b="1" i="1" u="sng" dirty="0"/>
              <a:t/>
            </a:r>
            <a:br>
              <a:rPr lang="ru-RU" b="1" i="1" u="sng" dirty="0"/>
            </a:br>
            <a:r>
              <a:rPr lang="ru-RU" b="1" i="1" u="sng" dirty="0" smtClean="0"/>
              <a:t/>
            </a:r>
            <a:br>
              <a:rPr lang="ru-RU" b="1" i="1" u="sng" dirty="0" smtClean="0"/>
            </a:br>
            <a:r>
              <a:rPr lang="ru-RU" b="1" i="1" u="sng" dirty="0"/>
              <a:t/>
            </a:r>
            <a:br>
              <a:rPr lang="ru-RU" b="1" i="1" u="sng" dirty="0"/>
            </a:br>
            <a:r>
              <a:rPr lang="ru-RU" b="1" i="1" u="sng" dirty="0" smtClean="0"/>
              <a:t/>
            </a:r>
            <a:br>
              <a:rPr lang="ru-RU" b="1" i="1" u="sng" dirty="0" smtClean="0"/>
            </a:br>
            <a:r>
              <a:rPr lang="ru-RU" b="1" i="1" u="sng" dirty="0"/>
              <a:t/>
            </a:r>
            <a:br>
              <a:rPr lang="ru-RU" b="1" i="1" u="sng" dirty="0"/>
            </a:br>
            <a:r>
              <a:rPr lang="ru-RU" b="1" i="1" u="sng" dirty="0" smtClean="0"/>
              <a:t/>
            </a:r>
            <a:br>
              <a:rPr lang="ru-RU" b="1" i="1" u="sng" dirty="0" smtClean="0"/>
            </a:br>
            <a:r>
              <a:rPr lang="ru-RU" b="1" i="1" u="sng" dirty="0"/>
              <a:t/>
            </a:r>
            <a:br>
              <a:rPr lang="ru-RU" b="1" i="1" u="sng" dirty="0"/>
            </a:br>
            <a:r>
              <a:rPr lang="ru-RU" b="1" i="1" u="sng" dirty="0" smtClean="0"/>
              <a:t/>
            </a:r>
            <a:br>
              <a:rPr lang="ru-RU" b="1" i="1" u="sng" dirty="0" smtClean="0"/>
            </a:br>
            <a:r>
              <a:rPr lang="ru-RU" b="1" i="1" u="sng" dirty="0" smtClean="0"/>
              <a:t>Лиса</a:t>
            </a:r>
            <a:r>
              <a:rPr lang="ru-RU" sz="1800" b="1" i="1" u="sng" dirty="0" smtClean="0"/>
              <a:t> </a:t>
            </a:r>
            <a:r>
              <a:rPr lang="ru-RU" sz="1800" dirty="0" smtClean="0"/>
              <a:t> - </a:t>
            </a:r>
            <a:r>
              <a:rPr lang="ru-RU" sz="2700" dirty="0" smtClean="0"/>
              <a:t>одна из самых известных лесных хищниц. Тело её покрыто мягкой рыжей шерстью, цвет которой меняется с наступлением зимы. </a:t>
            </a:r>
            <a:r>
              <a:rPr lang="ru-RU" sz="2700" dirty="0"/>
              <a:t>О</a:t>
            </a:r>
            <a:r>
              <a:rPr lang="ru-RU" sz="2700" dirty="0" smtClean="0"/>
              <a:t>собенно красив у лисы хвост. Именно из – за шкурки и хвоста люди с давних времён охотятся на лису. Поэтому, чтобы выжить и раздобыть себе пропитание, лисе приходится быть очень ловкой, хитрой и изворотливой. Лиса любит полакомиться птичками и мышками. Узкая вытянутая мордочка помогает ей вытаскивать добычу даже из труднодоступных норок. В голодные годы лиса может стать настоящим бедствием для деревенских подворий , потому что часто нападает на домашнюю птицу. </a:t>
            </a:r>
            <a:endParaRPr lang="ru-RU" sz="2700" u="sng" dirty="0"/>
          </a:p>
        </p:txBody>
      </p:sp>
    </p:spTree>
  </p:cSld>
  <p:clrMapOvr>
    <a:masterClrMapping/>
  </p:clrMapOvr>
  <p:transition spd="slow" advClick="0" advTm="10000">
    <p:split orient="vert"/>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defRPr/>
            </a:pPr>
            <a:r>
              <a:rPr lang="ru-RU" dirty="0" smtClean="0"/>
              <a:t>Как называют детёнышей лисы?</a:t>
            </a:r>
            <a:endParaRPr lang="ru-RU" dirty="0"/>
          </a:p>
        </p:txBody>
      </p:sp>
      <p:pic>
        <p:nvPicPr>
          <p:cNvPr id="358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6200" y="1541463"/>
            <a:ext cx="6465888" cy="484028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b="1" i="1" u="sng" dirty="0" smtClean="0"/>
              <a:t>Отгадайте загадку:</a:t>
            </a:r>
            <a:endParaRPr lang="ru-RU" b="1" i="1" u="sng" dirty="0"/>
          </a:p>
        </p:txBody>
      </p:sp>
      <p:sp>
        <p:nvSpPr>
          <p:cNvPr id="3" name="Прямоугольник 2"/>
          <p:cNvSpPr>
            <a:spLocks noChangeArrowheads="1"/>
          </p:cNvSpPr>
          <p:nvPr/>
        </p:nvSpPr>
        <p:spPr bwMode="auto">
          <a:xfrm>
            <a:off x="1619250" y="2098675"/>
            <a:ext cx="588645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4000" b="1">
                <a:solidFill>
                  <a:schemeClr val="tx2"/>
                </a:solidFill>
              </a:rPr>
              <a:t>Между сосен, между елок </a:t>
            </a:r>
            <a:br>
              <a:rPr lang="ru-RU" sz="4000" b="1">
                <a:solidFill>
                  <a:schemeClr val="tx2"/>
                </a:solidFill>
              </a:rPr>
            </a:br>
            <a:r>
              <a:rPr lang="ru-RU" sz="4000" b="1">
                <a:solidFill>
                  <a:schemeClr val="tx2"/>
                </a:solidFill>
              </a:rPr>
              <a:t>Бродит тысяча иголок. </a:t>
            </a:r>
            <a:br>
              <a:rPr lang="ru-RU" sz="4000" b="1">
                <a:solidFill>
                  <a:schemeClr val="tx2"/>
                </a:solidFill>
              </a:rPr>
            </a:br>
            <a:r>
              <a:rPr lang="ru-RU" sz="4000" b="1">
                <a:solidFill>
                  <a:schemeClr val="tx2"/>
                </a:solidFill>
              </a:rPr>
              <a:t>Но не сделать ни стежка </a:t>
            </a:r>
            <a:br>
              <a:rPr lang="ru-RU" sz="4000" b="1">
                <a:solidFill>
                  <a:schemeClr val="tx2"/>
                </a:solidFill>
              </a:rPr>
            </a:br>
            <a:r>
              <a:rPr lang="ru-RU" sz="4000" b="1">
                <a:solidFill>
                  <a:schemeClr val="tx2"/>
                </a:solidFill>
              </a:rPr>
              <a:t>Все иголки без ушка!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b="1" i="1" u="sng" dirty="0" smtClean="0"/>
              <a:t>Кто это?</a:t>
            </a:r>
            <a:endParaRPr lang="ru-RU" b="1" i="1" u="sng" dirty="0"/>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9713" y="1354138"/>
            <a:ext cx="5510212" cy="46672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04664"/>
            <a:ext cx="8686800" cy="893784"/>
          </a:xfrm>
        </p:spPr>
        <p:txBody>
          <a:bodyPr>
            <a:normAutofit fontScale="90000"/>
          </a:bodyPr>
          <a:lstStyle/>
          <a:p>
            <a:pPr>
              <a:defRPr/>
            </a:pPr>
            <a:r>
              <a:rPr lang="ru-RU" sz="4900" b="1" i="1" u="sng" dirty="0" smtClean="0"/>
              <a:t/>
            </a:r>
            <a:br>
              <a:rPr lang="ru-RU" sz="4900" b="1" i="1" u="sng" dirty="0" smtClean="0"/>
            </a:br>
            <a:r>
              <a:rPr lang="ru-RU" sz="4900" b="1" i="1" u="sng" dirty="0"/>
              <a:t/>
            </a:r>
            <a:br>
              <a:rPr lang="ru-RU" sz="4900" b="1" i="1" u="sng" dirty="0"/>
            </a:br>
            <a:r>
              <a:rPr lang="ru-RU" sz="4900" b="1" i="1" u="sng" dirty="0" smtClean="0"/>
              <a:t/>
            </a:r>
            <a:br>
              <a:rPr lang="ru-RU" sz="4900" b="1" i="1" u="sng" dirty="0" smtClean="0"/>
            </a:br>
            <a:r>
              <a:rPr lang="ru-RU" sz="4900" b="1" i="1" u="sng" dirty="0"/>
              <a:t/>
            </a:r>
            <a:br>
              <a:rPr lang="ru-RU" sz="4900" b="1" i="1" u="sng" dirty="0"/>
            </a:br>
            <a:r>
              <a:rPr lang="ru-RU" sz="4900" b="1" i="1" u="sng" dirty="0" smtClean="0"/>
              <a:t/>
            </a:r>
            <a:br>
              <a:rPr lang="ru-RU" sz="4900" b="1" i="1" u="sng" dirty="0" smtClean="0"/>
            </a:br>
            <a:r>
              <a:rPr lang="ru-RU" sz="4900" b="1" i="1" u="sng" dirty="0"/>
              <a:t/>
            </a:r>
            <a:br>
              <a:rPr lang="ru-RU" sz="4900" b="1" i="1" u="sng" dirty="0"/>
            </a:br>
            <a:r>
              <a:rPr lang="ru-RU" sz="4900" b="1" i="1" u="sng" dirty="0" smtClean="0"/>
              <a:t>Ежа </a:t>
            </a:r>
            <a:r>
              <a:rPr lang="ru-RU" sz="3100" dirty="0" smtClean="0"/>
              <a:t>можно встретить в лесу и на дачном участке. Ёж очень осторожен, и если к нему прикоснуться, он тут же свернётся в колючий серый шарик, издающий фыркающие  звуки, - так зверёк защищается и пугает своих врагов. Ёж – хищник, который охотится по ночам. Питается он и мелкими грызунами, и различными насекомыми. Ёж очень прожорлив, потому что за лето он должен накопить столько подкожного жира, чтобы спокойно проспать всю долгую зиму.</a:t>
            </a:r>
            <a:r>
              <a:rPr lang="ru-RU" sz="2400" dirty="0" smtClean="0"/>
              <a:t> </a:t>
            </a:r>
            <a:endParaRPr lang="ru-RU" b="1" i="1" u="sng"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958</TotalTime>
  <Words>390</Words>
  <Application>Microsoft Office PowerPoint</Application>
  <PresentationFormat>Экран (4:3)</PresentationFormat>
  <Paragraphs>41</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Трек</vt:lpstr>
      <vt:lpstr>            Дидактическое пособие в                               области познания:                                    «лесные жители»                           (Для детей 3 – 6 лет)                                ВЫПОЛНИЛА ВОСПИТАТЕЛЬ : Моргунова о. в.                                                                                                      2016год</vt:lpstr>
      <vt:lpstr>   Цель игры: - познакомить с животными, обитающими в лесах нашей страны. - научить находить пары животных – родитель и малыш. - обобщать и систематизировать полученные ранее знания о животных. </vt:lpstr>
      <vt:lpstr>Отгадайте загадку: </vt:lpstr>
      <vt:lpstr>Кто это?</vt:lpstr>
      <vt:lpstr>         Лиса  - одна из самых известных лесных хищниц. Тело её покрыто мягкой рыжей шерстью, цвет которой меняется с наступлением зимы. Особенно красив у лисы хвост. Именно из – за шкурки и хвоста люди с давних времён охотятся на лису. Поэтому, чтобы выжить и раздобыть себе пропитание, лисе приходится быть очень ловкой, хитрой и изворотливой. Лиса любит полакомиться птичками и мышками. Узкая вытянутая мордочка помогает ей вытаскивать добычу даже из труднодоступных норок. В голодные годы лиса может стать настоящим бедствием для деревенских подворий , потому что часто нападает на домашнюю птицу. </vt:lpstr>
      <vt:lpstr>Как называют детёнышей лисы?</vt:lpstr>
      <vt:lpstr>Отгадайте загадку:</vt:lpstr>
      <vt:lpstr>Кто это?</vt:lpstr>
      <vt:lpstr>      Ежа можно встретить в лесу и на дачном участке. Ёж очень осторожен, и если к нему прикоснуться, он тут же свернётся в колючий серый шарик, издающий фыркающие  звуки, - так зверёк защищается и пугает своих врагов. Ёж – хищник, который охотится по ночам. Питается он и мелкими грызунами, и различными насекомыми. Ёж очень прожорлив, потому что за лето он должен накопить столько подкожного жира, чтобы спокойно проспать всю долгую зиму. </vt:lpstr>
      <vt:lpstr>Как называют детёнышей ежа?</vt:lpstr>
      <vt:lpstr>Отгадайте загадку:</vt:lpstr>
      <vt:lpstr>Кто это?</vt:lpstr>
      <vt:lpstr>Медведя  можно встретить в лесах на всей территории нашей страны. Этот огромный бурый зверь неспешно, вразвалку передвигается по лесной чаще, ломая ветки деревьев и кустарников, таким образом оповещая лесных жителей о своём приближении. Люди часто называют медведя косолапым. Но подобная медвежья неуклюжесть всего лишь видимость, ведь в случае необходимости он может бегать с впечатляющей скоростью! Кроме того, медведь легко залезает на дерево за диким мёдом. Медведя считают самым крупным наземным хищником . Но как не странно, основу его составляет прежде всего растительная пища, хотя он не откажется полакомиться и речной рыбой. Всё лето и осень медведи усиленно накапливают подкожный жир, чтобы поздней осенью залечь в берлогу на долгую зимнюю спячку.  </vt:lpstr>
      <vt:lpstr>Как называют детёнышей медведя?</vt:lpstr>
      <vt:lpstr>Отгадайте загадку</vt:lpstr>
      <vt:lpstr>Кто это?</vt:lpstr>
      <vt:lpstr>Заяц - популярный и любимый герой народных сказок – широко распространён на всей территории нашей страны. Всем известно, что у зайца длинные уши, а вот об их предназначении догадываются немногие. Оказывается, длинные уши нужны ему для того, чтобы регулировать температуру тела, т.Е. уши спасают зайца от перегрева. Заяц обладает очень сильными ногами, которые позволяют ему развивать большую скорость, спасаясь бегством от хищников. Зайцы беззащитны и поэтому очень боязливы. Часто про несмелого человека говорят: « труслив как заяц». Зайцы питаются исключительно растительной пищей, предпочитая свежую зелень, молодые побеги кустарников, а зимой, когда тяжело найти подножный корм, обгладывают кору деревьев.  </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Вячеслав</cp:lastModifiedBy>
  <cp:revision>87</cp:revision>
  <cp:lastPrinted>2014-03-11T11:37:49Z</cp:lastPrinted>
  <dcterms:created xsi:type="dcterms:W3CDTF">2011-10-22T16:41:13Z</dcterms:created>
  <dcterms:modified xsi:type="dcterms:W3CDTF">2016-12-05T16:49:20Z</dcterms:modified>
</cp:coreProperties>
</file>