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handoutMasterIdLst>
    <p:handoutMasterId r:id="rId9"/>
  </p:handoutMasterIdLst>
  <p:sldIdLst>
    <p:sldId id="257" r:id="rId2"/>
    <p:sldId id="261" r:id="rId3"/>
    <p:sldId id="262" r:id="rId4"/>
    <p:sldId id="264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8" autoAdjust="0"/>
    <p:restoredTop sz="94718" autoAdjust="0"/>
  </p:normalViewPr>
  <p:slideViewPr>
    <p:cSldViewPr>
      <p:cViewPr>
        <p:scale>
          <a:sx n="94" d="100"/>
          <a:sy n="94" d="100"/>
        </p:scale>
        <p:origin x="-138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6005-85E4-4D50-B10D-EC8A1A67165A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778EA-BC9C-465F-8A38-AFCB16C9E5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11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AC68E-CC67-4A35-8DF5-739D90C3A93C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234F4-1BB2-4566-9219-4882786DFE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4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234F4-1BB2-4566-9219-4882786DFE9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C4FF4-6EE1-4A76-9B8F-B2F594D6C874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F7A747-1B53-4B3F-B8D2-D8AB0E128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4BD201-5F9C-4593-BEFD-74C971F0B552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2E6F0-797A-404D-B2F0-96032D2C1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A3035-02C7-4538-A480-C6887B19F5A6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8664C-3B03-4311-A452-8E87A1DF2E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52DDE1-E9F2-4B50-AB95-1A36B28481DE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7BA6C-DE82-4922-A007-5CB817EE4E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11FA9-72D4-4D0D-AA04-5200C8F96D1C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BFCBB-F7D8-4AD9-B5F9-93687358C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8AA105-3B9A-485F-A7BD-B3B1C1BFF994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17202-91A5-4841-8837-12B3422A9C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03E727-7E97-4B76-A273-97C117DFD6DE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140D1-42AB-456C-B3EB-2E58162D29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FDA9A-A9AF-4522-BA4E-959710ABA8F2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4C3DF-49FF-4AA4-A1AB-8615103FAE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1C31E6-6AC6-4E62-806B-D0CB1E8C6262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0E188-B191-46AC-99B7-5113417AE6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E59BE0-226E-4980-AAF5-F1A9DF7C7AE8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D8319C-EFFD-43A6-A723-9E31BBA50F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4FB44-2B3A-4EA5-B708-4FEB9F41BBF1}" type="datetimeFigureOut">
              <a:rPr lang="ru-RU" smtClean="0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51498-F984-481A-8E8C-4DDFA9BC91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385921-A91A-409C-921C-0E0EC1E750EC}" type="datetime2">
              <a:rPr lang="en-US" smtClean="0"/>
              <a:t>Monday, December 05,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Рисунок 10" descr="Рисунок2.png"/>
          <p:cNvPicPr>
            <a:picLocks noChangeAspect="1"/>
          </p:cNvPicPr>
          <p:nvPr userDrawn="1"/>
        </p:nvPicPr>
        <p:blipFill>
          <a:blip r:embed="rId13" cstate="screen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2" name="Прямоугольник 11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4" cstate="screen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ontessori-press.ru/images/timeline1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19.jpeg"/><Relationship Id="rId5" Type="http://schemas.openxmlformats.org/officeDocument/2006/relationships/image" Target="../media/image15.jpeg"/><Relationship Id="rId10" Type="http://schemas.openxmlformats.org/officeDocument/2006/relationships/hyperlink" Target="http://montessori-press.ru/images/timeline2.jpg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99792" y="76470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2800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 rot="20216086">
            <a:off x="1121833" y="3964402"/>
            <a:ext cx="792088" cy="1296144"/>
          </a:xfrm>
          <a:prstGeom prst="curvedRightArrow">
            <a:avLst>
              <a:gd name="adj1" fmla="val 25970"/>
              <a:gd name="adj2" fmla="val 50000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 rot="14040285">
            <a:off x="6949274" y="4130310"/>
            <a:ext cx="792088" cy="1296144"/>
          </a:xfrm>
          <a:prstGeom prst="curvedRightArrow">
            <a:avLst>
              <a:gd name="adj1" fmla="val 24945"/>
              <a:gd name="adj2" fmla="val 50000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Users\Admin\Desktop\слайд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2964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81728"/>
            <a:ext cx="7272808" cy="5591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Цель</a:t>
            </a:r>
            <a:r>
              <a:rPr lang="ru-RU" sz="2000" i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раскрыть перед детьми удивительный мир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нас, формировать временные представления, развивать ретроспективный взгляд на предметы, события и т. д.</a:t>
            </a:r>
          </a:p>
          <a:p>
            <a:pPr algn="just">
              <a:spcAft>
                <a:spcPts val="0"/>
              </a:spcAft>
            </a:pPr>
            <a:endParaRPr lang="ru-RU" sz="2000" b="1" i="1" dirty="0" smtClean="0">
              <a:solidFill>
                <a:srgbClr val="FF0000"/>
              </a:solidFill>
              <a:latin typeface="Arial Black" pitchFamily="34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 pitchFamily="18" charset="0"/>
              </a:rPr>
              <a:t>Задачи</a:t>
            </a:r>
            <a:r>
              <a:rPr lang="ru-RU" sz="2000" b="1" i="1" dirty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 pitchFamily="18" charset="0"/>
              </a:rPr>
              <a:t>: </a:t>
            </a:r>
            <a:endParaRPr lang="ru-RU" sz="2000" i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развивать потребность к получению новых знаний и стремление передать их другому;</a:t>
            </a:r>
          </a:p>
          <a:p>
            <a:pPr marL="342900" lvl="0" indent="-342900" algn="just">
              <a:lnSpc>
                <a:spcPct val="115000"/>
              </a:lnSpc>
              <a:spcAft>
                <a:spcPts val="750"/>
              </a:spcAft>
              <a:buFont typeface="+mj-lt"/>
              <a:buAutoNum type="arabicPeriod"/>
              <a:tabLst>
                <a:tab pos="228600" algn="l"/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Расширять представления детей о пространственно-временных связях, активизировать в речи соответствующие понятия.</a:t>
            </a:r>
          </a:p>
          <a:p>
            <a:pPr marL="342900" lvl="0" indent="-342900" algn="just">
              <a:lnSpc>
                <a:spcPct val="115000"/>
              </a:lnSpc>
              <a:spcAft>
                <a:spcPts val="750"/>
              </a:spcAft>
              <a:buFont typeface="+mj-lt"/>
              <a:buAutoNum type="arabicPeriod"/>
              <a:tabLst>
                <a:tab pos="228600" algn="l"/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Учить использовать информацию, полученную из различных источников (литература, кино и т.д.).</a:t>
            </a:r>
          </a:p>
          <a:p>
            <a:pPr marL="342900" lvl="0" indent="-342900" algn="just">
              <a:lnSpc>
                <a:spcPct val="115000"/>
              </a:lnSpc>
              <a:spcAft>
                <a:spcPts val="750"/>
              </a:spcAft>
              <a:buFont typeface="+mj-lt"/>
              <a:buAutoNum type="arabicPeriod"/>
              <a:tabLst>
                <a:tab pos="228600" algn="l"/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Формировать творческое мышление, воображение, активизировать память, развивать любознательность и познавательный интерес.</a:t>
            </a:r>
            <a:endParaRPr lang="ru-RU" sz="2000" dirty="0">
              <a:solidFill>
                <a:srgbClr val="00206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9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Arial Black" pitchFamily="34" charset="0"/>
              </a:rPr>
              <a:t>   </a:t>
            </a:r>
            <a:r>
              <a:rPr lang="ru-RU" sz="2000" b="1" i="1" dirty="0" smtClean="0">
                <a:solidFill>
                  <a:srgbClr val="FF0000"/>
                </a:solidFill>
                <a:latin typeface="Arial Black" pitchFamily="34" charset="0"/>
              </a:rPr>
              <a:t>Дидактическое пособие «Лента времени».</a:t>
            </a:r>
            <a:endParaRPr lang="ru-RU" sz="2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4392488" cy="44071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92896"/>
            <a:ext cx="4464496" cy="389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930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>
                <a:solidFill>
                  <a:srgbClr val="FF0000"/>
                </a:solidFill>
                <a:latin typeface="Arial Black" pitchFamily="34" charset="0"/>
              </a:rPr>
              <a:t>«Этапы жизни человека или от рождения до старости»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3"/>
            <a:ext cx="4104456" cy="3096343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3"/>
            <a:ext cx="4032447" cy="3096343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Рисунок 4" descr="76202275_100_slov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15615" y="4077071"/>
            <a:ext cx="7200801" cy="24482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579905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78488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750"/>
              </a:spcAft>
              <a:tabLst>
                <a:tab pos="228600" algn="l"/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i="1" dirty="0" smtClean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Ребёнок  использует </a:t>
            </a:r>
            <a:r>
              <a:rPr lang="ru-RU" sz="2000" b="1" i="1" dirty="0">
                <a:solidFill>
                  <a:srgbClr val="FF0000"/>
                </a:solidFill>
                <a:latin typeface="Arial Black" pitchFamily="34" charset="0"/>
                <a:ea typeface="Times New Roman"/>
                <a:cs typeface="Times New Roman"/>
              </a:rPr>
              <a:t>информацию, полученную из различных источников (литература, кино и т.д.).</a:t>
            </a:r>
            <a:endParaRPr lang="ru-RU" sz="2000" b="1" i="1" dirty="0">
              <a:solidFill>
                <a:srgbClr val="FF0000"/>
              </a:solidFill>
              <a:effectLst/>
              <a:latin typeface="Arial Black" pitchFamily="34" charset="0"/>
              <a:ea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3276364" cy="2592096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44824"/>
            <a:ext cx="3204864" cy="255472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perspectiveHeroicExtremeLeftFacing"/>
            <a:lightRig rig="threePt" dir="t"/>
          </a:scene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836" y="2276872"/>
            <a:ext cx="2878886" cy="270007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68118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83568" y="-1580231"/>
            <a:ext cx="7776864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Эта «Лента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времени» наглядно показывает эволюцию жизни на Земле.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://s00.yaplakal.com/pics/pics_original/6/0/9/68999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1758256" cy="1615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svitppt.com.ua/images/50/49718/960/img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45368"/>
            <a:ext cx="1800199" cy="1687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www.ljplus.ru/img4/l/a/larkinvalley/rb_jurassic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3917549"/>
            <a:ext cx="1872208" cy="1615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mypresentation.ru/doc_presentacii.ru/6b421c9c6e40ff002766b6bee5eb85d5/img1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1656184" cy="1554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files.vm.ru/photo/vecherka/2015/09/doc6ma312lki5hxpor0b29_800_48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966" y="2844435"/>
            <a:ext cx="1657201" cy="1608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gallery.ykt.ru/galleries/old/history/506057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048" y="1268760"/>
            <a:ext cx="1746448" cy="1687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3" name="Рисунок 4" descr="Описание: Лента времени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8" y="1725712"/>
            <a:ext cx="1905000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Рисунок 5" descr="Описание: Лента времени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8" y="1725712"/>
            <a:ext cx="1905000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52400" y="2038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52400" y="34671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274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960</TotalTime>
  <Words>118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62</cp:revision>
  <dcterms:created xsi:type="dcterms:W3CDTF">2014-06-24T15:51:35Z</dcterms:created>
  <dcterms:modified xsi:type="dcterms:W3CDTF">2016-12-05T19:44:46Z</dcterms:modified>
</cp:coreProperties>
</file>