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5" r:id="rId2"/>
    <p:sldId id="316" r:id="rId3"/>
    <p:sldId id="277" r:id="rId4"/>
    <p:sldId id="284" r:id="rId5"/>
    <p:sldId id="285" r:id="rId6"/>
    <p:sldId id="286" r:id="rId7"/>
    <p:sldId id="287" r:id="rId8"/>
    <p:sldId id="288" r:id="rId9"/>
    <p:sldId id="289" r:id="rId10"/>
    <p:sldId id="291" r:id="rId11"/>
    <p:sldId id="292" r:id="rId12"/>
    <p:sldId id="294" r:id="rId13"/>
    <p:sldId id="295" r:id="rId14"/>
    <p:sldId id="303" r:id="rId15"/>
    <p:sldId id="304" r:id="rId16"/>
    <p:sldId id="280" r:id="rId17"/>
    <p:sldId id="281" r:id="rId18"/>
    <p:sldId id="283" r:id="rId19"/>
    <p:sldId id="282" r:id="rId20"/>
    <p:sldId id="279" r:id="rId21"/>
    <p:sldId id="256" r:id="rId22"/>
    <p:sldId id="273" r:id="rId23"/>
    <p:sldId id="274" r:id="rId24"/>
    <p:sldId id="300" r:id="rId25"/>
    <p:sldId id="313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80"/>
    <a:srgbClr val="FF00FF"/>
    <a:srgbClr val="FF0000"/>
    <a:srgbClr val="008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E4C67-B824-4C4D-A7A2-111E8DFF5D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94DB1-DAD2-4948-89E8-C5F5F25E5F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3128E-1B71-4B01-8DA3-DD734440D3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59552-B950-43AE-A451-F0F11B3468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D0488-7C0B-42B9-BA24-CC4A59D837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99EA01-DAB4-42DB-9C4B-A505049F15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37186-08B7-4475-A611-C56EA01F6A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B38DB-F34C-410B-AC9E-E452A011C2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1C47B-0E36-40BB-A587-79290293D1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D8BD6-28CC-47AA-A2FC-4BF0B979D2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FF81B-A974-4EC5-BC5D-DCDF455BA5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A1A52A6-1347-48C7-AA8F-52F302F8412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This is the father good and kind,</a:t>
            </a:r>
            <a:r>
              <a:rPr lang="en-US" sz="4000" b="0" i="0" dirty="0" smtClean="0">
                <a:solidFill>
                  <a:srgbClr val="000000"/>
                </a:solidFill>
                <a:effectLst/>
                <a:latin typeface="Times New Roman"/>
              </a:rPr>
              <a:t/>
            </a:r>
            <a:br>
              <a:rPr lang="en-US" sz="4000" b="0" i="0" dirty="0" smtClean="0">
                <a:solidFill>
                  <a:srgbClr val="000000"/>
                </a:solidFill>
                <a:effectLst/>
                <a:latin typeface="Times New Roman"/>
              </a:rPr>
            </a:br>
            <a:r>
              <a:rPr lang="en-US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This is the mother with a gentle smile</a:t>
            </a:r>
            <a:r>
              <a:rPr lang="en-US" sz="4000" b="0" i="0" dirty="0" smtClean="0">
                <a:solidFill>
                  <a:srgbClr val="000000"/>
                </a:solidFill>
                <a:effectLst/>
                <a:latin typeface="Times New Roman"/>
              </a:rPr>
              <a:t/>
            </a:r>
            <a:br>
              <a:rPr lang="en-US" sz="4000" b="0" i="0" dirty="0" smtClean="0">
                <a:solidFill>
                  <a:srgbClr val="000000"/>
                </a:solidFill>
                <a:effectLst/>
                <a:latin typeface="Times New Roman"/>
              </a:rPr>
            </a:br>
            <a:r>
              <a:rPr lang="en-US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This is brother grown so tall,</a:t>
            </a:r>
            <a:r>
              <a:rPr lang="en-US" sz="4000" b="0" i="0" dirty="0" smtClean="0">
                <a:solidFill>
                  <a:srgbClr val="000000"/>
                </a:solidFill>
                <a:effectLst/>
                <a:latin typeface="Times New Roman"/>
              </a:rPr>
              <a:t/>
            </a:r>
            <a:br>
              <a:rPr lang="en-US" sz="4000" b="0" i="0" dirty="0" smtClean="0">
                <a:solidFill>
                  <a:srgbClr val="000000"/>
                </a:solidFill>
                <a:effectLst/>
                <a:latin typeface="Times New Roman"/>
              </a:rPr>
            </a:br>
            <a:r>
              <a:rPr lang="en-US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This is sister with a doll,</a:t>
            </a:r>
            <a:r>
              <a:rPr lang="en-US" sz="4000" b="0" i="0" dirty="0" smtClean="0">
                <a:solidFill>
                  <a:srgbClr val="000000"/>
                </a:solidFill>
                <a:effectLst/>
                <a:latin typeface="Times New Roman"/>
              </a:rPr>
              <a:t/>
            </a:r>
            <a:br>
              <a:rPr lang="en-US" sz="4000" b="0" i="0" dirty="0" smtClean="0">
                <a:solidFill>
                  <a:srgbClr val="000000"/>
                </a:solidFill>
                <a:effectLst/>
                <a:latin typeface="Times New Roman"/>
              </a:rPr>
            </a:br>
            <a:r>
              <a:rPr lang="en-US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This is baby still to grow,</a:t>
            </a:r>
            <a:r>
              <a:rPr lang="en-US" sz="4000" b="0" i="0" dirty="0" smtClean="0">
                <a:solidFill>
                  <a:srgbClr val="000000"/>
                </a:solidFill>
                <a:effectLst/>
                <a:latin typeface="Times New Roman"/>
              </a:rPr>
              <a:t/>
            </a:r>
            <a:br>
              <a:rPr lang="en-US" sz="4000" b="0" i="0" dirty="0" smtClean="0">
                <a:solidFill>
                  <a:srgbClr val="000000"/>
                </a:solidFill>
                <a:effectLst/>
                <a:latin typeface="Times New Roman"/>
              </a:rPr>
            </a:br>
            <a:r>
              <a:rPr lang="en-US" b="0" i="0" u="none" strike="noStrike" dirty="0" smtClean="0">
                <a:solidFill>
                  <a:srgbClr val="000000"/>
                </a:solidFill>
                <a:effectLst/>
                <a:latin typeface="Times New Roman"/>
              </a:rPr>
              <a:t>That is the family standing in a row.</a:t>
            </a:r>
            <a:r>
              <a:rPr lang="en-US" sz="4000" b="0" i="0" dirty="0" smtClean="0">
                <a:solidFill>
                  <a:srgbClr val="000000"/>
                </a:solidFill>
                <a:effectLst/>
                <a:latin typeface="Times New Roman"/>
              </a:rPr>
              <a:t/>
            </a:r>
            <a:br>
              <a:rPr lang="en-US" sz="4000" b="0" i="0" dirty="0" smtClean="0">
                <a:solidFill>
                  <a:srgbClr val="000000"/>
                </a:solidFill>
                <a:effectLst/>
                <a:latin typeface="Times New Roman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229920"/>
      </p:ext>
    </p:extLst>
  </p:cSld>
  <p:clrMapOvr>
    <a:masterClrMapping/>
  </p:clrMapOvr>
  <p:transition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/>
          <a:srcRect r="1317"/>
          <a:stretch>
            <a:fillRect/>
          </a:stretch>
        </p:blipFill>
        <p:spPr bwMode="auto">
          <a:xfrm>
            <a:off x="411163" y="504825"/>
            <a:ext cx="8210550" cy="584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4191000"/>
            <a:ext cx="27432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Grand- mother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/>
          <a:srcRect r="1317"/>
          <a:stretch>
            <a:fillRect/>
          </a:stretch>
        </p:blipFill>
        <p:spPr bwMode="auto">
          <a:xfrm>
            <a:off x="411163" y="504825"/>
            <a:ext cx="8210550" cy="584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295400" y="4419600"/>
            <a:ext cx="2667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Grand- father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Мансур\Мои документы\рр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500042"/>
            <a:ext cx="4262457" cy="552152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Мансур\Мои документы\уеру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83955"/>
            <a:ext cx="4600596" cy="594243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 r="1317"/>
          <a:stretch>
            <a:fillRect/>
          </a:stretch>
        </p:blipFill>
        <p:spPr bwMode="auto">
          <a:xfrm>
            <a:off x="411163" y="504825"/>
            <a:ext cx="8210550" cy="584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838200" y="2209800"/>
            <a:ext cx="274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Daughter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 r="1164"/>
          <a:stretch>
            <a:fillRect/>
          </a:stretch>
        </p:blipFill>
        <p:spPr bwMode="auto">
          <a:xfrm>
            <a:off x="411163" y="504825"/>
            <a:ext cx="8223250" cy="584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838200" y="2743200"/>
            <a:ext cx="190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Son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429132"/>
            <a:ext cx="184785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57158" y="285728"/>
            <a:ext cx="1714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[a:nt]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72198" y="4786322"/>
            <a:ext cx="13573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тётя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1071546"/>
            <a:ext cx="15776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>[‘</a:t>
            </a:r>
            <a:r>
              <a:rPr lang="en-US" sz="3600" dirty="0" err="1">
                <a:solidFill>
                  <a:srgbClr val="0000FF"/>
                </a:solidFill>
              </a:rPr>
              <a:t>fa:ðə</a:t>
            </a:r>
            <a:r>
              <a:rPr lang="en-US" sz="3600" dirty="0">
                <a:solidFill>
                  <a:srgbClr val="0000FF"/>
                </a:solidFill>
              </a:rPr>
              <a:t>]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000860" y="4929198"/>
            <a:ext cx="2143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папа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1785926"/>
            <a:ext cx="23574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>[‘</a:t>
            </a:r>
            <a:r>
              <a:rPr lang="en-US" sz="3600" dirty="0" err="1">
                <a:solidFill>
                  <a:srgbClr val="0000FF"/>
                </a:solidFill>
              </a:rPr>
              <a:t>grænpa</a:t>
            </a:r>
            <a:r>
              <a:rPr lang="en-US" sz="3600" dirty="0">
                <a:solidFill>
                  <a:srgbClr val="0000FF"/>
                </a:solidFill>
              </a:rPr>
              <a:t>:]</a:t>
            </a:r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286480" y="5286388"/>
            <a:ext cx="2857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дедушка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28596" y="2643182"/>
            <a:ext cx="12618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>[</a:t>
            </a:r>
            <a:r>
              <a:rPr lang="en-US" sz="3600" dirty="0" err="1">
                <a:solidFill>
                  <a:srgbClr val="0000FF"/>
                </a:solidFill>
              </a:rPr>
              <a:t>ʌŋkl</a:t>
            </a:r>
            <a:r>
              <a:rPr lang="en-US" sz="3600" dirty="0">
                <a:solidFill>
                  <a:srgbClr val="0000FF"/>
                </a:solidFill>
              </a:rPr>
              <a:t>]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715140" y="5786454"/>
            <a:ext cx="10791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дядя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643438" y="1142984"/>
            <a:ext cx="17155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>[‘</a:t>
            </a:r>
            <a:r>
              <a:rPr lang="en-US" sz="3600" dirty="0" err="1">
                <a:solidFill>
                  <a:srgbClr val="0000FF"/>
                </a:solidFill>
              </a:rPr>
              <a:t>mʌðə</a:t>
            </a:r>
            <a:r>
              <a:rPr lang="en-US" sz="3600" dirty="0">
                <a:solidFill>
                  <a:srgbClr val="0000FF"/>
                </a:solidFill>
              </a:rPr>
              <a:t>]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286644" y="3929066"/>
            <a:ext cx="11722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мама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57158" y="3500438"/>
            <a:ext cx="27735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>[‘</a:t>
            </a:r>
            <a:r>
              <a:rPr lang="en-US" sz="3600" dirty="0" err="1">
                <a:solidFill>
                  <a:srgbClr val="0000FF"/>
                </a:solidFill>
              </a:rPr>
              <a:t>grænmʌðə</a:t>
            </a:r>
            <a:r>
              <a:rPr lang="en-US" sz="3600" dirty="0">
                <a:solidFill>
                  <a:srgbClr val="0000FF"/>
                </a:solidFill>
              </a:rPr>
              <a:t>]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643570" y="3857628"/>
            <a:ext cx="18528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бабушка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714876" y="1857364"/>
            <a:ext cx="17459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>[‘</a:t>
            </a:r>
            <a:r>
              <a:rPr lang="en-US" sz="3600" dirty="0" err="1">
                <a:solidFill>
                  <a:srgbClr val="0000FF"/>
                </a:solidFill>
              </a:rPr>
              <a:t>brʌðə</a:t>
            </a:r>
            <a:r>
              <a:rPr lang="en-US" sz="3600" dirty="0">
                <a:solidFill>
                  <a:srgbClr val="0000FF"/>
                </a:solidFill>
              </a:rPr>
              <a:t>]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643834" y="3286124"/>
            <a:ext cx="10463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брат</a:t>
            </a:r>
          </a:p>
        </p:txBody>
      </p:sp>
      <p:sp>
        <p:nvSpPr>
          <p:cNvPr id="10" name="Блок-схема: магнитный диск 9"/>
          <p:cNvSpPr/>
          <p:nvPr/>
        </p:nvSpPr>
        <p:spPr>
          <a:xfrm>
            <a:off x="5786446" y="3357562"/>
            <a:ext cx="3357554" cy="307183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14282" y="0"/>
            <a:ext cx="8929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Read the transcriptions of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thе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words and translate them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-0.23682 L -0.41215 -0.66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00" y="-2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8141 L -0.37899 -0.6003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00" y="-3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014 -0.03145 L -0.39184 -0.5376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00" y="-2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7428E-6 L -0.49027 -0.4743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500" y="-2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4792E-6 L -0.10104 -0.403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00" y="-2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8048E-6 L -0.28923 -0.0464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00" y="-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6.75301E-7 L -0.14896 -0.2044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00" y="-1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7" grpId="0"/>
      <p:bldP spid="21" grpId="0"/>
      <p:bldP spid="23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4143380"/>
            <a:ext cx="11334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1428736"/>
            <a:ext cx="11049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142984"/>
            <a:ext cx="10096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37160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2643182"/>
            <a:ext cx="10287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3929066"/>
            <a:ext cx="10477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5343525"/>
            <a:ext cx="11239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29520" y="0"/>
            <a:ext cx="11620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00958" y="3071810"/>
            <a:ext cx="10382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00958" y="5486400"/>
            <a:ext cx="10858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1428728" y="529516"/>
            <a:ext cx="25539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a grandmother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357290" y="1857364"/>
            <a:ext cx="16049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a mother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285852" y="3214686"/>
            <a:ext cx="15215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an uncle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357290" y="4429132"/>
            <a:ext cx="1907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a daughter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28728" y="5857892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a brother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215074" y="571480"/>
            <a:ext cx="10102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a son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072198" y="1857364"/>
            <a:ext cx="1292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a sister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143504" y="3214686"/>
            <a:ext cx="23407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a grandfather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929322" y="4429132"/>
            <a:ext cx="1391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a father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000760" y="5857892"/>
            <a:ext cx="1383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an aunt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28926" y="0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</a:rPr>
              <a:t>Match the pairs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1643042" y="1071546"/>
            <a:ext cx="64294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357950" y="1071546"/>
            <a:ext cx="71438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571604" y="2357430"/>
            <a:ext cx="71438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6357950" y="2357430"/>
            <a:ext cx="71438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1571604" y="3643314"/>
            <a:ext cx="71438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286512" y="3643314"/>
            <a:ext cx="71438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1500166" y="4929198"/>
            <a:ext cx="71438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6429388" y="4857760"/>
            <a:ext cx="71438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1500166" y="6286520"/>
            <a:ext cx="71438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6500826" y="6286520"/>
            <a:ext cx="71438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 стрелкой 37"/>
          <p:cNvCxnSpPr/>
          <p:nvPr/>
        </p:nvCxnSpPr>
        <p:spPr>
          <a:xfrm>
            <a:off x="2000232" y="1214422"/>
            <a:ext cx="4643470" cy="25717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1928794" y="2571744"/>
            <a:ext cx="4929222" cy="250033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1857356" y="3786190"/>
            <a:ext cx="5072098" cy="271464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V="1">
            <a:off x="1857356" y="1214422"/>
            <a:ext cx="4857784" cy="38576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1857356" y="2500306"/>
            <a:ext cx="4857784" cy="392909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800" dirty="0"/>
              <a:t>Find the odd one out</a:t>
            </a:r>
            <a:endParaRPr lang="ru-RU" sz="4800" dirty="0"/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  <a:latin typeface="Bookman Old Style" pitchFamily="18" charset="0"/>
              </a:rPr>
              <a:t>Grandmother, </a:t>
            </a:r>
            <a:r>
              <a:rPr lang="en-US" dirty="0">
                <a:solidFill>
                  <a:srgbClr val="7030A0"/>
                </a:solidFill>
                <a:latin typeface="Bookman Old Style" pitchFamily="18" charset="0"/>
              </a:rPr>
              <a:t>brother, sister, cat              </a:t>
            </a:r>
          </a:p>
          <a:p>
            <a:r>
              <a:rPr lang="en-US" dirty="0" smtClean="0">
                <a:solidFill>
                  <a:srgbClr val="7030A0"/>
                </a:solidFill>
                <a:latin typeface="Bookman Old Style" pitchFamily="18" charset="0"/>
              </a:rPr>
              <a:t>Mother, grandfather, </a:t>
            </a:r>
            <a:r>
              <a:rPr lang="en-US" dirty="0">
                <a:solidFill>
                  <a:srgbClr val="7030A0"/>
                </a:solidFill>
                <a:latin typeface="Bookman Old Style" pitchFamily="18" charset="0"/>
              </a:rPr>
              <a:t>black, </a:t>
            </a:r>
            <a:r>
              <a:rPr lang="en-US" dirty="0" smtClean="0">
                <a:solidFill>
                  <a:srgbClr val="7030A0"/>
                </a:solidFill>
                <a:latin typeface="Bookman Old Style" pitchFamily="18" charset="0"/>
              </a:rPr>
              <a:t>father</a:t>
            </a:r>
            <a:endParaRPr lang="en-US" dirty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en-US" dirty="0">
                <a:solidFill>
                  <a:srgbClr val="7030A0"/>
                </a:solidFill>
                <a:latin typeface="Bookman Old Style" pitchFamily="18" charset="0"/>
              </a:rPr>
              <a:t>Father, school, mother, </a:t>
            </a:r>
            <a:r>
              <a:rPr lang="en-US" dirty="0" smtClean="0">
                <a:solidFill>
                  <a:srgbClr val="7030A0"/>
                </a:solidFill>
                <a:latin typeface="Bookman Old Style" pitchFamily="18" charset="0"/>
              </a:rPr>
              <a:t>sister</a:t>
            </a:r>
            <a:endParaRPr lang="en-US" dirty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en-US" dirty="0">
                <a:solidFill>
                  <a:srgbClr val="7030A0"/>
                </a:solidFill>
                <a:latin typeface="Bookman Old Style" pitchFamily="18" charset="0"/>
              </a:rPr>
              <a:t>B</a:t>
            </a:r>
            <a:r>
              <a:rPr lang="en-US" dirty="0" smtClean="0">
                <a:solidFill>
                  <a:srgbClr val="7030A0"/>
                </a:solidFill>
                <a:latin typeface="Bookman Old Style" pitchFamily="18" charset="0"/>
              </a:rPr>
              <a:t>rother</a:t>
            </a:r>
            <a:r>
              <a:rPr lang="en-US" dirty="0">
                <a:solidFill>
                  <a:srgbClr val="7030A0"/>
                </a:solidFill>
                <a:latin typeface="Bookman Old Style" pitchFamily="18" charset="0"/>
              </a:rPr>
              <a:t>, pet, family, </a:t>
            </a:r>
            <a:r>
              <a:rPr lang="en-US" dirty="0" smtClean="0">
                <a:solidFill>
                  <a:srgbClr val="7030A0"/>
                </a:solidFill>
                <a:latin typeface="Bookman Old Style" pitchFamily="18" charset="0"/>
              </a:rPr>
              <a:t>grandmother</a:t>
            </a:r>
            <a:endParaRPr lang="en-US" dirty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en-US" dirty="0">
                <a:solidFill>
                  <a:srgbClr val="7030A0"/>
                </a:solidFill>
                <a:latin typeface="Bookman Old Style" pitchFamily="18" charset="0"/>
              </a:rPr>
              <a:t>Aunt, grandmother, son, café</a:t>
            </a:r>
          </a:p>
          <a:p>
            <a:r>
              <a:rPr lang="en-US" dirty="0">
                <a:solidFill>
                  <a:srgbClr val="7030A0"/>
                </a:solidFill>
                <a:latin typeface="Bookman Old Style" pitchFamily="18" charset="0"/>
              </a:rPr>
              <a:t>Uncle, park, grandfather, brother 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1714488"/>
            <a:ext cx="2857520" cy="928694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714488"/>
            <a:ext cx="2928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</a:t>
            </a:r>
            <a:r>
              <a:rPr lang="en-US" sz="2400" dirty="0" smtClean="0"/>
              <a:t>other’s or father’s brother is …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14678" y="4929198"/>
            <a:ext cx="214314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786182" y="514351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uncle</a:t>
            </a:r>
            <a:endParaRPr lang="ru-RU" sz="24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28926" y="1714488"/>
            <a:ext cx="2857520" cy="928694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928926" y="1785926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</a:t>
            </a:r>
            <a:r>
              <a:rPr lang="en-US" sz="2400" dirty="0" smtClean="0"/>
              <a:t>other’s or father’s sister is …</a:t>
            </a:r>
            <a:endParaRPr lang="ru-RU" sz="2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5000636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71472" y="5214950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aunt</a:t>
            </a:r>
            <a:endParaRPr lang="ru-RU" sz="24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000760" y="3357562"/>
            <a:ext cx="2786082" cy="1071570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215074" y="3429000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</a:t>
            </a:r>
            <a:r>
              <a:rPr lang="en-US" sz="2400" dirty="0" smtClean="0"/>
              <a:t>other and father are …</a:t>
            </a:r>
            <a:endParaRPr lang="ru-RU" sz="24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428728" y="6000744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714480" y="6143644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parents</a:t>
            </a:r>
            <a:endParaRPr lang="ru-RU" sz="24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0" y="3429000"/>
            <a:ext cx="2857520" cy="1071570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42844" y="3500438"/>
            <a:ext cx="2928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father’s  mother is …</a:t>
            </a:r>
            <a:endParaRPr lang="ru-RU" sz="24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786314" y="6000744"/>
            <a:ext cx="2214578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4786314" y="6143644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grandmother</a:t>
            </a:r>
            <a:endParaRPr lang="ru-RU" sz="2400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000760" y="1714488"/>
            <a:ext cx="2714644" cy="1071570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6000728" y="1714488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mother’s  father is …</a:t>
            </a:r>
            <a:endParaRPr lang="ru-RU" sz="2400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357950" y="4929198"/>
            <a:ext cx="221457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6429388" y="5143512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grandfather</a:t>
            </a:r>
            <a:endParaRPr lang="ru-RU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285720" y="0"/>
            <a:ext cx="84296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Bookman Old Style" pitchFamily="18" charset="0"/>
              </a:rPr>
              <a:t>Read the descriptions of people and say what they are…</a:t>
            </a:r>
            <a:endParaRPr lang="ru-RU" sz="40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04 -0.00208 -0.00243 -0.0037 -0.00312 -0.00601 C -0.00451 -0.00994 -0.00468 -0.0148 -0.00625 -0.0185 C -0.00885 -0.02451 -0.01232 -0.0296 -0.01545 -0.03492 C -0.01736 -0.03839 -0.01892 -0.04255 -0.02152 -0.0451 C -0.02673 -0.04995 -0.03246 -0.05342 -0.03698 -0.05944 C -0.04305 -0.06753 -0.04826 -0.07562 -0.05538 -0.08187 C -0.05989 -0.09991 -0.05625 -0.09135 -0.0677 -0.10661 C -0.07083 -0.11887 -0.0783 -0.13182 -0.08472 -0.1413 C -0.08767 -0.1457 -0.09392 -0.15379 -0.09392 -0.15379 C -0.09652 -0.16374 -0.10295 -0.17044 -0.10625 -0.18039 C -0.11093 -0.1945 -0.11458 -0.20999 -0.12014 -0.2234 C -0.12187 -0.2278 -0.12448 -0.23127 -0.12621 -0.23566 C -0.12934 -0.24329 -0.13298 -0.25925 -0.13854 -0.26434 C -0.14479 -0.27012 -0.14166 -0.26688 -0.14774 -0.27451 C -0.15486 -0.29371 -0.14618 -0.27081 -0.16007 -0.30319 C -0.16527 -0.31522 -0.16562 -0.32493 -0.17395 -0.33603 C -0.1776 -0.34089 -0.18107 -0.34551 -0.18472 -0.35037 C -0.18732 -0.35384 -0.19392 -0.3587 -0.19392 -0.3587 C -0.20607 -0.35708 -0.21597 -0.35361 -0.22777 -0.35037 C -0.24913 -0.35199 -0.26823 -0.35661 -0.28923 -0.36078 C -0.30781 -0.35708 -0.32586 -0.35106 -0.34461 -0.34829 C -0.35034 -0.34574 -0.34861 -0.34806 -0.35086 -0.34228 " pathEditMode="relative" ptsTypes="fffffffffffffff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04 -0.00208 -0.00243 -0.0037 -0.00312 -0.00601 C -0.00451 -0.00994 -0.00468 -0.0148 -0.00625 -0.0185 C -0.00885 -0.02451 -0.01232 -0.0296 -0.01545 -0.03492 C -0.01736 -0.03839 -0.01892 -0.04255 -0.02152 -0.0451 C -0.02673 -0.04995 -0.03246 -0.05342 -0.03698 -0.05944 C -0.04305 -0.06753 -0.04826 -0.07562 -0.05538 -0.08187 C -0.05989 -0.09991 -0.05625 -0.09135 -0.0677 -0.10661 C -0.07083 -0.11887 -0.0783 -0.13182 -0.08472 -0.1413 C -0.08767 -0.1457 -0.09392 -0.15379 -0.09392 -0.15379 C -0.09652 -0.16374 -0.10295 -0.17044 -0.10625 -0.18039 C -0.11093 -0.1945 -0.11458 -0.20999 -0.12014 -0.2234 C -0.12187 -0.2278 -0.12448 -0.23127 -0.12621 -0.23566 C -0.12934 -0.24329 -0.13298 -0.25925 -0.13854 -0.26434 C -0.14479 -0.27012 -0.14166 -0.26688 -0.14774 -0.27451 C -0.15486 -0.29371 -0.14618 -0.27081 -0.16007 -0.30319 C -0.16527 -0.31522 -0.16562 -0.32493 -0.17395 -0.33603 C -0.1776 -0.34089 -0.18107 -0.34551 -0.18472 -0.35037 C -0.18732 -0.35384 -0.19392 -0.3587 -0.19392 -0.3587 C -0.20607 -0.35708 -0.21597 -0.35361 -0.22777 -0.35037 C -0.24913 -0.35199 -0.26823 -0.35661 -0.28923 -0.36078 C -0.30781 -0.35708 -0.32586 -0.35106 -0.34461 -0.34829 C -0.35034 -0.34574 -0.34861 -0.34806 -0.35086 -0.34228 " pathEditMode="relative" ptsTypes="ffffffffffffffffffffff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63 -0.00347 0.03195 -0.02128 0.04618 -0.03076 C 0.06354 -0.04232 0.07865 -0.04579 0.09549 -0.05527 C 0.10139 -0.05851 0.10625 -0.06453 0.11233 -0.06753 C 0.13021 -0.07632 0.15052 -0.08511 0.16927 -0.0902 C 0.17622 -0.09621 0.18438 -0.10107 0.19236 -0.10453 C 0.20504 -0.11633 0.20851 -0.14269 0.21702 -0.15773 C 0.22587 -0.17368 0.23577 -0.18455 0.24618 -0.19866 C 0.25417 -0.20953 0.2559 -0.22595 0.26163 -0.23566 C 0.26268 -0.23751 0.26493 -0.23821 0.26615 -0.23983 C 0.26788 -0.24214 0.26945 -0.24491 0.27084 -0.24792 C 0.28073 -0.2692 0.29028 -0.28955 0.30156 -0.30944 C 0.30955 -0.32331 0.30851 -0.33372 0.31997 -0.34436 C 0.32483 -0.35384 0.32118 -0.35037 0.33229 -0.35037 " pathEditMode="relative" ptsTypes="fffffffffffffA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63 -0.00347 0.03195 -0.02128 0.04618 -0.03076 C 0.06354 -0.04232 0.07865 -0.04579 0.09549 -0.05527 C 0.10139 -0.05851 0.10625 -0.06453 0.11233 -0.06753 C 0.13021 -0.07632 0.15052 -0.08511 0.16927 -0.0902 C 0.17622 -0.09621 0.18438 -0.10107 0.19236 -0.10453 C 0.20504 -0.11633 0.20851 -0.14269 0.21702 -0.15773 C 0.22587 -0.17368 0.23577 -0.18455 0.24618 -0.19866 C 0.25417 -0.20953 0.2559 -0.22595 0.26163 -0.23566 C 0.26268 -0.23751 0.26493 -0.23821 0.26615 -0.23983 C 0.26788 -0.24214 0.26945 -0.24491 0.27084 -0.24792 C 0.28073 -0.2692 0.29028 -0.28955 0.30156 -0.30944 C 0.30955 -0.32331 0.30851 -0.33372 0.31997 -0.34436 C 0.32483 -0.35384 0.32118 -0.35037 0.33229 -0.35037 " pathEditMode="relative" ptsTypes="fffffffffffff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29 -0.00948 -0.01788 -0.00856 -0.0276 -0.01226 C -0.03177 -0.01388 -0.03576 -0.01503 -0.03993 -0.01642 C -0.04201 -0.01711 -0.04618 -0.0185 -0.04618 -0.0185 C -0.05173 -0.02336 -0.05625 -0.02521 -0.06007 -0.03284 C -0.06423 -0.05111 -0.08211 -0.03978 -0.09392 -0.0451 C -0.12239 -0.05782 -0.15451 -0.06545 -0.18003 -0.08811 C -0.18316 -0.09667 -0.18489 -0.10014 -0.18611 -0.11055 C -0.18767 -0.1228 -0.18923 -0.14755 -0.18923 -0.14755 C -0.18819 -0.19727 -0.19496 -0.21253 -0.17691 -0.24376 C -0.17552 -0.24907 -0.17552 -0.25509 -0.17378 -0.26018 C -0.16961 -0.27243 -0.16024 -0.28515 -0.15069 -0.28885 C -0.14461 -0.29556 -0.1375 -0.30389 -0.13073 -0.30944 C -0.12448 -0.31452 -0.11753 -0.31614 -0.11076 -0.31961 C -0.09774 -0.32632 -0.08559 -0.33418 -0.07222 -0.34019 C -0.05086 -0.33858 -0.02899 -0.33395 -0.00763 -0.33395 " pathEditMode="relative" ptsTypes="fffffffffffffffA">
                                      <p:cBhvr>
                                        <p:cTn id="1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729 -0.00948 -0.01788 -0.00856 -0.0276 -0.01226 C -0.03177 -0.01388 -0.03576 -0.01503 -0.03993 -0.01642 C -0.04201 -0.01711 -0.04618 -0.0185 -0.04618 -0.0185 C -0.05173 -0.02336 -0.05625 -0.02521 -0.06007 -0.03284 C -0.06423 -0.05111 -0.08211 -0.03978 -0.09392 -0.0451 C -0.12239 -0.05782 -0.15451 -0.06545 -0.18003 -0.08811 C -0.18316 -0.09667 -0.18489 -0.10014 -0.18611 -0.11055 C -0.18767 -0.1228 -0.18923 -0.14755 -0.18923 -0.14755 C -0.18819 -0.19727 -0.19496 -0.21253 -0.17691 -0.24376 C -0.17552 -0.24907 -0.17552 -0.25509 -0.17378 -0.26018 C -0.16961 -0.27243 -0.16024 -0.28515 -0.15069 -0.28885 C -0.14461 -0.29556 -0.1375 -0.30389 -0.13073 -0.30944 C -0.12448 -0.31452 -0.11753 -0.31614 -0.11076 -0.31961 C -0.09774 -0.32632 -0.08559 -0.33418 -0.07222 -0.34019 C -0.05086 -0.33858 -0.02899 -0.33395 -0.00763 -0.33395 " pathEditMode="relative" ptsTypes="fffffffffffffffA">
                                      <p:cBhvr>
                                        <p:cTn id="2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3 -0.01295 -0.0184 -0.01665 -0.02795 -0.0185 C -0.03229 -0.01943 -0.07569 -0.02706 -0.08923 -0.03076 C -0.16892 -0.05319 -0.25243 -0.07123 -0.29236 -0.17622 C -0.32656 -0.17484 -0.4085 -0.1598 -0.43073 -0.18039 C -0.43541 -0.19912 -0.43837 -0.19311 -0.45694 -0.19681 C -0.4585 -0.19819 -0.46041 -0.19912 -0.46163 -0.20097 C -0.46371 -0.20421 -0.46232 -0.21022 -0.46458 -0.21323 C -0.4658 -0.21485 -0.46771 -0.21461 -0.46927 -0.21531 C -0.47239 -0.22363 -0.47326 -0.22872 -0.48003 -0.2315 C -0.48107 -0.23358 -0.48177 -0.23612 -0.48316 -0.23774 C -0.48871 -0.24375 -0.48767 -0.23543 -0.48767 -0.24399 " pathEditMode="relative" ptsTypes="fffffffffffA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3 -0.01295 -0.0184 -0.01665 -0.02795 -0.0185 C -0.03229 -0.01943 -0.07569 -0.02706 -0.08923 -0.03076 C -0.16892 -0.05319 -0.25243 -0.07123 -0.29236 -0.17622 C -0.32656 -0.17484 -0.4085 -0.1598 -0.43073 -0.18039 C -0.43541 -0.19912 -0.43837 -0.19311 -0.45694 -0.19681 C -0.4585 -0.19819 -0.46041 -0.19912 -0.46163 -0.20097 C -0.46371 -0.20421 -0.46232 -0.21022 -0.46458 -0.21323 C -0.4658 -0.21485 -0.46771 -0.21461 -0.46927 -0.21531 C -0.47239 -0.22363 -0.47326 -0.22872 -0.48003 -0.2315 C -0.48107 -0.23358 -0.48177 -0.23612 -0.48316 -0.23774 C -0.48871 -0.24375 -0.48767 -0.23543 -0.48767 -0.24399 " pathEditMode="relative" ptsTypes="fffffffffffA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864 -0.00786 0.05399 -0.02475 0.08159 -0.037 C 0.11336 -0.05111 0.14531 -0.06661 0.17691 -0.08187 C 0.22899 -0.10685 0.20034 -0.09783 0.23229 -0.10661 C 0.2552 -0.11933 0.23107 -0.10731 0.25382 -0.11471 C 0.28333 -0.12419 0.31198 -0.13668 0.34149 -0.14547 C 0.35694 -0.15009 0.37066 -0.16281 0.38611 -0.16813 C 0.38142 -0.18617 0.3875 -0.20953 0.40156 -0.21508 C 0.40729 -0.2204 0.41336 -0.22248 0.41996 -0.22549 C 0.4217 -0.22618 0.42291 -0.22849 0.42465 -0.22942 C 0.44027 -0.23797 0.45711 -0.2426 0.47378 -0.24584 C 0.48298 -0.25 0.49236 -0.25416 0.50156 -0.25833 C 0.50781 -0.2611 0.51493 -0.25948 0.52152 -0.26018 C 0.52465 -0.26156 0.5276 -0.26295 0.53073 -0.26434 C 0.53229 -0.26503 0.53541 -0.26642 0.53541 -0.26642 C 0.54757 -0.26411 0.54357 -0.26781 0.5493 -0.26018 " pathEditMode="relative" ptsTypes="fffffffffffffffA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864 -0.00786 0.05399 -0.02475 0.08159 -0.037 C 0.11336 -0.05111 0.14531 -0.06661 0.17691 -0.08187 C 0.22899 -0.10685 0.20034 -0.09783 0.23229 -0.10661 C 0.2552 -0.11933 0.23107 -0.10731 0.25382 -0.11471 C 0.28333 -0.12419 0.31198 -0.13668 0.34149 -0.14547 C 0.35694 -0.15009 0.37066 -0.16281 0.38611 -0.16813 C 0.38142 -0.18617 0.3875 -0.20953 0.40156 -0.21508 C 0.40729 -0.2204 0.41336 -0.22248 0.41996 -0.22549 C 0.4217 -0.22618 0.42291 -0.22849 0.42465 -0.22942 C 0.44027 -0.23797 0.45711 -0.2426 0.47378 -0.24584 C 0.48298 -0.25 0.49236 -0.25416 0.50156 -0.25833 C 0.50781 -0.2611 0.51493 -0.25948 0.52152 -0.26018 C 0.52465 -0.26156 0.5276 -0.26295 0.53073 -0.26434 C 0.53229 -0.26503 0.53541 -0.26642 0.53541 -0.26642 C 0.54757 -0.26411 0.54357 -0.26781 0.5493 -0.26018 " pathEditMode="relative" ptsTypes="fffffffffffffffA">
                                      <p:cBhvr>
                                        <p:cTn id="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3" grpId="0" animBg="1"/>
      <p:bldP spid="14" grpId="0"/>
      <p:bldP spid="17" grpId="0" animBg="1"/>
      <p:bldP spid="18" grpId="0"/>
      <p:bldP spid="21" grpId="0" animBg="1"/>
      <p:bldP spid="22" grpId="0"/>
      <p:bldP spid="25" grpId="0" animBg="1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 is … good and kind,</a:t>
            </a:r>
            <a:br>
              <a:rPr lang="en-US" dirty="0" smtClean="0"/>
            </a:br>
            <a:r>
              <a:rPr lang="en-US" dirty="0" smtClean="0"/>
              <a:t>… is … with a gentle smile</a:t>
            </a:r>
            <a:br>
              <a:rPr lang="en-US" dirty="0" smtClean="0"/>
            </a:br>
            <a:r>
              <a:rPr lang="en-US" dirty="0" smtClean="0"/>
              <a:t>… is … grown so tall,</a:t>
            </a:r>
            <a:br>
              <a:rPr lang="en-US" dirty="0" smtClean="0"/>
            </a:br>
            <a:r>
              <a:rPr lang="en-US" dirty="0" smtClean="0"/>
              <a:t>… is … with a doll,</a:t>
            </a:r>
            <a:br>
              <a:rPr lang="en-US" dirty="0" smtClean="0"/>
            </a:br>
            <a:r>
              <a:rPr lang="en-US" dirty="0" smtClean="0"/>
              <a:t>… is … still to grow,</a:t>
            </a:r>
            <a:br>
              <a:rPr lang="en-US" dirty="0" smtClean="0"/>
            </a:br>
            <a:r>
              <a:rPr lang="en-US" dirty="0" smtClean="0"/>
              <a:t>… is … standing in a row.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4587139"/>
      </p:ext>
    </p:extLst>
  </p:cSld>
  <p:clrMapOvr>
    <a:masterClrMapping/>
  </p:clrMapOvr>
  <p:transition>
    <p:wheel spokes="8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>
                <a:solidFill>
                  <a:srgbClr val="7030A0"/>
                </a:solidFill>
                <a:latin typeface="Bookman Old Style" pitchFamily="18" charset="0"/>
              </a:rPr>
              <a:t>New words</a:t>
            </a:r>
            <a:endParaRPr lang="ru-RU" sz="60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500174"/>
            <a:ext cx="835824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00B050"/>
                </a:solidFill>
                <a:latin typeface="Bookman Old Style" pitchFamily="18" charset="0"/>
              </a:rPr>
              <a:t>   nephew </a:t>
            </a:r>
            <a:r>
              <a:rPr lang="en-US" sz="4400" b="1" dirty="0" smtClean="0"/>
              <a:t>['</a:t>
            </a:r>
            <a:r>
              <a:rPr lang="en-US" sz="4400" b="1" dirty="0" err="1" smtClean="0"/>
              <a:t>nefju</a:t>
            </a:r>
            <a:r>
              <a:rPr lang="ru-RU" sz="4400" b="1" dirty="0" smtClean="0"/>
              <a:t>:</a:t>
            </a:r>
            <a:r>
              <a:rPr lang="en-US" sz="4400" b="1" dirty="0" smtClean="0"/>
              <a:t>]</a:t>
            </a:r>
            <a:r>
              <a:rPr lang="ru-RU" sz="4400" dirty="0" smtClean="0">
                <a:solidFill>
                  <a:srgbClr val="00B050"/>
                </a:solidFill>
                <a:latin typeface="Bookman Old Style" pitchFamily="18" charset="0"/>
              </a:rPr>
              <a:t>племянник </a:t>
            </a:r>
          </a:p>
          <a:p>
            <a:r>
              <a:rPr lang="ru-RU" sz="4400" dirty="0" smtClean="0">
                <a:solidFill>
                  <a:srgbClr val="00B050"/>
                </a:solidFill>
                <a:latin typeface="Bookman Old Style" pitchFamily="18" charset="0"/>
              </a:rPr>
              <a:t/>
            </a:r>
            <a:br>
              <a:rPr lang="ru-RU" sz="4400" dirty="0" smtClean="0">
                <a:solidFill>
                  <a:srgbClr val="00B050"/>
                </a:solidFill>
                <a:latin typeface="Bookman Old Style" pitchFamily="18" charset="0"/>
              </a:rPr>
            </a:br>
            <a:r>
              <a:rPr lang="en-US" sz="4400" dirty="0" smtClean="0">
                <a:solidFill>
                  <a:srgbClr val="00B050"/>
                </a:solidFill>
                <a:latin typeface="Bookman Old Style" pitchFamily="18" charset="0"/>
              </a:rPr>
              <a:t>    niece</a:t>
            </a:r>
            <a:r>
              <a:rPr lang="en-US" sz="4400" b="1" dirty="0" smtClean="0"/>
              <a:t> [</a:t>
            </a:r>
            <a:r>
              <a:rPr lang="en-US" sz="4400" b="1" dirty="0" err="1" smtClean="0"/>
              <a:t>ni</a:t>
            </a:r>
            <a:r>
              <a:rPr lang="ru-RU" sz="4400" b="1" dirty="0" smtClean="0"/>
              <a:t>:</a:t>
            </a:r>
            <a:r>
              <a:rPr lang="en-US" sz="4400" b="1" dirty="0" smtClean="0"/>
              <a:t>s]</a:t>
            </a:r>
            <a:r>
              <a:rPr lang="ru-RU" sz="4400" dirty="0" smtClean="0">
                <a:solidFill>
                  <a:srgbClr val="00B050"/>
                </a:solidFill>
                <a:latin typeface="Bookman Old Style" pitchFamily="18" charset="0"/>
              </a:rPr>
              <a:t>племянница </a:t>
            </a:r>
          </a:p>
          <a:p>
            <a:r>
              <a:rPr lang="ru-RU" sz="4400" dirty="0" smtClean="0">
                <a:solidFill>
                  <a:srgbClr val="00B050"/>
                </a:solidFill>
                <a:latin typeface="Bookman Old Style" pitchFamily="18" charset="0"/>
              </a:rPr>
              <a:t/>
            </a:r>
            <a:br>
              <a:rPr lang="ru-RU" sz="4400" dirty="0" smtClean="0">
                <a:solidFill>
                  <a:srgbClr val="00B050"/>
                </a:solidFill>
                <a:latin typeface="Bookman Old Style" pitchFamily="18" charset="0"/>
              </a:rPr>
            </a:br>
            <a:r>
              <a:rPr lang="en-US" sz="4400" dirty="0" smtClean="0">
                <a:solidFill>
                  <a:srgbClr val="00B050"/>
                </a:solidFill>
                <a:latin typeface="Bookman Old Style" pitchFamily="18" charset="0"/>
              </a:rPr>
              <a:t>    cousin </a:t>
            </a:r>
            <a:r>
              <a:rPr lang="en-US" sz="4400" b="1" dirty="0" smtClean="0"/>
              <a:t>['</a:t>
            </a:r>
            <a:r>
              <a:rPr lang="en-US" sz="4400" b="1" dirty="0" err="1" smtClean="0"/>
              <a:t>kʌz</a:t>
            </a:r>
            <a:r>
              <a:rPr lang="en-US" sz="4400" b="1" dirty="0" smtClean="0"/>
              <a:t>(ə)n]</a:t>
            </a:r>
          </a:p>
          <a:p>
            <a:r>
              <a:rPr lang="ru-RU" sz="4400" dirty="0" smtClean="0">
                <a:solidFill>
                  <a:srgbClr val="00B050"/>
                </a:solidFill>
                <a:latin typeface="Bookman Old Style" pitchFamily="18" charset="0"/>
              </a:rPr>
              <a:t>двоюродный  брат, сестра </a:t>
            </a:r>
            <a:endParaRPr lang="ru-RU" sz="4400" dirty="0">
              <a:solidFill>
                <a:srgbClr val="00B05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2124075" y="2420938"/>
            <a:ext cx="6732588" cy="239553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285992"/>
            <a:ext cx="300037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500166" y="857232"/>
            <a:ext cx="55007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00B050"/>
                </a:solidFill>
                <a:latin typeface="Bookman Old Style" pitchFamily="18" charset="0"/>
              </a:rPr>
              <a:t>niece</a:t>
            </a:r>
            <a:endParaRPr lang="ru-RU" sz="6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642918"/>
            <a:ext cx="7729534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latin typeface="Bookman Old Style" pitchFamily="18" charset="0"/>
              </a:rPr>
              <a:t>nephew</a:t>
            </a:r>
            <a:endParaRPr lang="ru-RU" dirty="0"/>
          </a:p>
        </p:txBody>
      </p:sp>
      <p:sp>
        <p:nvSpPr>
          <p:cNvPr id="21510" name="WordArt 6"/>
          <p:cNvSpPr>
            <a:spLocks noChangeArrowheads="1" noChangeShapeType="1" noTextEdit="1"/>
          </p:cNvSpPr>
          <p:nvPr/>
        </p:nvSpPr>
        <p:spPr bwMode="auto">
          <a:xfrm>
            <a:off x="971550" y="404813"/>
            <a:ext cx="7345363" cy="1223962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928802"/>
            <a:ext cx="3205177" cy="428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8092791" cy="4200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785918" y="642918"/>
            <a:ext cx="4357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00B050"/>
                </a:solidFill>
                <a:latin typeface="Bookman Old Style" pitchFamily="18" charset="0"/>
              </a:rPr>
              <a:t>cousins</a:t>
            </a:r>
            <a:endParaRPr lang="ru-RU" sz="6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7030A0"/>
                </a:solidFill>
              </a:rPr>
              <a:t>Translate the sentences</a:t>
            </a:r>
            <a:r>
              <a:rPr lang="ru-RU" b="1" i="1" dirty="0" smtClean="0">
                <a:solidFill>
                  <a:srgbClr val="7030A0"/>
                </a:solidFill>
              </a:rPr>
              <a:t>: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  <a:latin typeface="Bookman Old Style" pitchFamily="18" charset="0"/>
              </a:rPr>
              <a:t>1. </a:t>
            </a:r>
            <a:r>
              <a:rPr lang="en-US" sz="4000" b="1" dirty="0" smtClean="0">
                <a:solidFill>
                  <a:srgbClr val="0070C0"/>
                </a:solidFill>
                <a:latin typeface="Bookman Old Style" pitchFamily="18" charset="0"/>
              </a:rPr>
              <a:t>My nephew has a small dog.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0070C0"/>
                </a:solidFill>
                <a:latin typeface="Bookman Old Style" pitchFamily="18" charset="0"/>
              </a:rPr>
              <a:t>2. His niece is a very beautiful girl.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0070C0"/>
                </a:solidFill>
                <a:latin typeface="Bookman Old Style" pitchFamily="18" charset="0"/>
              </a:rPr>
              <a:t>3. Our cousins live in Moscow.</a:t>
            </a:r>
            <a:endParaRPr lang="ru-RU" sz="40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>
                <a:solidFill>
                  <a:srgbClr val="7030A0"/>
                </a:solidFill>
                <a:latin typeface="Bookman Old Style" pitchFamily="18" charset="0"/>
              </a:rPr>
              <a:t>New words</a:t>
            </a:r>
            <a:endParaRPr lang="ru-RU" sz="60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500174"/>
            <a:ext cx="835824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00B050"/>
                </a:solidFill>
                <a:latin typeface="Bookman Old Style" pitchFamily="18" charset="0"/>
              </a:rPr>
              <a:t>   nephew </a:t>
            </a:r>
            <a:r>
              <a:rPr lang="en-US" sz="4400" b="1" dirty="0" smtClean="0"/>
              <a:t>['</a:t>
            </a:r>
            <a:r>
              <a:rPr lang="en-US" sz="4400" b="1" dirty="0" err="1" smtClean="0"/>
              <a:t>nefju</a:t>
            </a:r>
            <a:r>
              <a:rPr lang="ru-RU" sz="4400" b="1" dirty="0" smtClean="0"/>
              <a:t>:</a:t>
            </a:r>
            <a:r>
              <a:rPr lang="en-US" sz="4400" b="1" dirty="0" smtClean="0"/>
              <a:t>]</a:t>
            </a:r>
            <a:r>
              <a:rPr lang="ru-RU" sz="4400" dirty="0" smtClean="0">
                <a:solidFill>
                  <a:srgbClr val="00B050"/>
                </a:solidFill>
                <a:latin typeface="Bookman Old Style" pitchFamily="18" charset="0"/>
              </a:rPr>
              <a:t>племянник </a:t>
            </a:r>
          </a:p>
          <a:p>
            <a:r>
              <a:rPr lang="ru-RU" sz="4400" dirty="0" smtClean="0">
                <a:solidFill>
                  <a:srgbClr val="00B050"/>
                </a:solidFill>
                <a:latin typeface="Bookman Old Style" pitchFamily="18" charset="0"/>
              </a:rPr>
              <a:t/>
            </a:r>
            <a:br>
              <a:rPr lang="ru-RU" sz="4400" dirty="0" smtClean="0">
                <a:solidFill>
                  <a:srgbClr val="00B050"/>
                </a:solidFill>
                <a:latin typeface="Bookman Old Style" pitchFamily="18" charset="0"/>
              </a:rPr>
            </a:br>
            <a:r>
              <a:rPr lang="en-US" sz="4400" dirty="0" smtClean="0">
                <a:solidFill>
                  <a:srgbClr val="00B050"/>
                </a:solidFill>
                <a:latin typeface="Bookman Old Style" pitchFamily="18" charset="0"/>
              </a:rPr>
              <a:t>    niece</a:t>
            </a:r>
            <a:r>
              <a:rPr lang="en-US" sz="4400" b="1" dirty="0" smtClean="0"/>
              <a:t> [</a:t>
            </a:r>
            <a:r>
              <a:rPr lang="en-US" sz="4400" b="1" dirty="0" err="1" smtClean="0"/>
              <a:t>ni</a:t>
            </a:r>
            <a:r>
              <a:rPr lang="ru-RU" sz="4400" b="1" dirty="0" smtClean="0"/>
              <a:t>:</a:t>
            </a:r>
            <a:r>
              <a:rPr lang="en-US" sz="4400" b="1" dirty="0" smtClean="0"/>
              <a:t>s]</a:t>
            </a:r>
            <a:r>
              <a:rPr lang="ru-RU" sz="4400" dirty="0" smtClean="0">
                <a:solidFill>
                  <a:srgbClr val="00B050"/>
                </a:solidFill>
                <a:latin typeface="Bookman Old Style" pitchFamily="18" charset="0"/>
              </a:rPr>
              <a:t>племянница </a:t>
            </a:r>
          </a:p>
          <a:p>
            <a:r>
              <a:rPr lang="ru-RU" sz="4400" dirty="0" smtClean="0">
                <a:solidFill>
                  <a:srgbClr val="00B050"/>
                </a:solidFill>
                <a:latin typeface="Bookman Old Style" pitchFamily="18" charset="0"/>
              </a:rPr>
              <a:t/>
            </a:r>
            <a:br>
              <a:rPr lang="ru-RU" sz="4400" dirty="0" smtClean="0">
                <a:solidFill>
                  <a:srgbClr val="00B050"/>
                </a:solidFill>
                <a:latin typeface="Bookman Old Style" pitchFamily="18" charset="0"/>
              </a:rPr>
            </a:br>
            <a:r>
              <a:rPr lang="en-US" sz="4400" smtClean="0">
                <a:solidFill>
                  <a:srgbClr val="00B050"/>
                </a:solidFill>
                <a:latin typeface="Bookman Old Style" pitchFamily="18" charset="0"/>
              </a:rPr>
              <a:t>  cousin </a:t>
            </a:r>
            <a:r>
              <a:rPr lang="en-US" sz="4400" b="1" dirty="0" smtClean="0"/>
              <a:t>['</a:t>
            </a:r>
            <a:r>
              <a:rPr lang="en-US" sz="4400" b="1" dirty="0" err="1" smtClean="0"/>
              <a:t>kʌz</a:t>
            </a:r>
            <a:r>
              <a:rPr lang="en-US" sz="4400" b="1" dirty="0" smtClean="0"/>
              <a:t>(ə)n]</a:t>
            </a:r>
            <a:r>
              <a:rPr lang="ru-RU" sz="4400" dirty="0" smtClean="0">
                <a:solidFill>
                  <a:srgbClr val="00B050"/>
                </a:solidFill>
                <a:latin typeface="Bookman Old Style" pitchFamily="18" charset="0"/>
              </a:rPr>
              <a:t>двоюродный  брат, сестра </a:t>
            </a:r>
            <a:endParaRPr lang="ru-RU" sz="4400" dirty="0">
              <a:solidFill>
                <a:srgbClr val="00B05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71545"/>
          </a:xfrm>
        </p:spPr>
        <p:txBody>
          <a:bodyPr/>
          <a:lstStyle/>
          <a:p>
            <a:r>
              <a:rPr lang="en-US" sz="8800" dirty="0" smtClean="0">
                <a:solidFill>
                  <a:srgbClr val="FF0000"/>
                </a:solidFill>
                <a:latin typeface="Brush Script MT" pitchFamily="66" charset="0"/>
              </a:rPr>
              <a:t>My family</a:t>
            </a:r>
            <a:endParaRPr lang="ru-RU" sz="88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latin typeface="Bookman Old Style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 r="1279"/>
          <a:stretch>
            <a:fillRect/>
          </a:stretch>
        </p:blipFill>
        <p:spPr bwMode="auto">
          <a:xfrm>
            <a:off x="1857356" y="1500174"/>
            <a:ext cx="6338904" cy="451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 r="1030"/>
          <a:stretch>
            <a:fillRect/>
          </a:stretch>
        </p:blipFill>
        <p:spPr bwMode="auto">
          <a:xfrm>
            <a:off x="411163" y="504825"/>
            <a:ext cx="8234362" cy="584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914400" y="3505200"/>
            <a:ext cx="2819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Mother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 r="1469"/>
          <a:stretch>
            <a:fillRect/>
          </a:stretch>
        </p:blipFill>
        <p:spPr bwMode="auto">
          <a:xfrm>
            <a:off x="411163" y="504825"/>
            <a:ext cx="8197850" cy="584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066800" y="1371600"/>
            <a:ext cx="342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Father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 r="1317"/>
          <a:stretch>
            <a:fillRect/>
          </a:stretch>
        </p:blipFill>
        <p:spPr bwMode="auto">
          <a:xfrm>
            <a:off x="411163" y="504825"/>
            <a:ext cx="8210550" cy="584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838200" y="2209800"/>
            <a:ext cx="274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Daughter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 r="1164"/>
          <a:stretch>
            <a:fillRect/>
          </a:stretch>
        </p:blipFill>
        <p:spPr bwMode="auto">
          <a:xfrm>
            <a:off x="411163" y="504825"/>
            <a:ext cx="8223250" cy="584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838200" y="2743200"/>
            <a:ext cx="190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Son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/>
          <a:srcRect r="1202"/>
          <a:stretch>
            <a:fillRect/>
          </a:stretch>
        </p:blipFill>
        <p:spPr bwMode="auto">
          <a:xfrm>
            <a:off x="411163" y="504825"/>
            <a:ext cx="8220075" cy="584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914400" y="4724400"/>
            <a:ext cx="2971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Brothers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/>
          <a:srcRect r="1469"/>
          <a:stretch>
            <a:fillRect/>
          </a:stretch>
        </p:blipFill>
        <p:spPr bwMode="auto">
          <a:xfrm>
            <a:off x="411163" y="504825"/>
            <a:ext cx="8197850" cy="584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838200" y="914400"/>
            <a:ext cx="342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Sisters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230</Words>
  <Application>Microsoft Office PowerPoint</Application>
  <PresentationFormat>Экран (4:3)</PresentationFormat>
  <Paragraphs>73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Оформление по умолчанию</vt:lpstr>
      <vt:lpstr>This is the father good and kind, This is the mother with a gentle smile This is brother grown so tall, This is sister with a doll, This is baby still to grow, That is the family standing in a row.  </vt:lpstr>
      <vt:lpstr>Презентация PowerPoint</vt:lpstr>
      <vt:lpstr>My family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Find the odd one out</vt:lpstr>
      <vt:lpstr>Презентация PowerPoint</vt:lpstr>
      <vt:lpstr>New words</vt:lpstr>
      <vt:lpstr>Презентация PowerPoint</vt:lpstr>
      <vt:lpstr>nephew</vt:lpstr>
      <vt:lpstr>Презентация PowerPoint</vt:lpstr>
      <vt:lpstr>Translate the sentences:</vt:lpstr>
      <vt:lpstr>New words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Олечка</dc:creator>
  <cp:lastModifiedBy>Венера</cp:lastModifiedBy>
  <cp:revision>36</cp:revision>
  <dcterms:created xsi:type="dcterms:W3CDTF">2010-09-03T14:36:34Z</dcterms:created>
  <dcterms:modified xsi:type="dcterms:W3CDTF">2016-11-26T17:09:14Z</dcterms:modified>
</cp:coreProperties>
</file>