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8" r:id="rId7"/>
    <p:sldId id="269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208912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/>
              <a:t>Опыт работы с родителями раннего возраста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348880"/>
            <a:ext cx="4896544" cy="36724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1805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8208912" cy="4248472"/>
          </a:xfrm>
        </p:spPr>
        <p:txBody>
          <a:bodyPr/>
          <a:lstStyle/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Общие и групповые родительские собрания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Анкетирование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Издание буклетов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Консультации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Индивидуальные беседы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Издание ежемесячного журнала «Наш Малыш»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«Банк родительских идей»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Всеобучи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5616" y="332656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/>
              <a:t>Основные формы работы с родителями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949280"/>
            <a:ext cx="7449865" cy="5760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0928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«Банк родительских идей»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3072341" cy="2304256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0" y="1484784"/>
            <a:ext cx="3627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Издание журнала «Наш малыш»</a:t>
            </a:r>
            <a:endParaRPr lang="ru-RU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988840"/>
            <a:ext cx="3528392" cy="26462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77072"/>
            <a:ext cx="3456384" cy="25922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ackgroundRemoval t="1176" b="98824" l="0" r="100000">
                        <a14:foregroundMark x1="20588" y1="11765" x2="20588" y2="11765"/>
                        <a14:foregroundMark x1="37059" y1="4706" x2="37059" y2="4706"/>
                        <a14:foregroundMark x1="53529" y1="4118" x2="53529" y2="4118"/>
                        <a14:foregroundMark x1="71765" y1="8824" x2="71765" y2="8824"/>
                        <a14:foregroundMark x1="87059" y1="21765" x2="87059" y2="21765"/>
                        <a14:foregroundMark x1="92941" y1="32941" x2="92941" y2="32941"/>
                        <a14:foregroundMark x1="95294" y1="50000" x2="95294" y2="50000"/>
                        <a14:foregroundMark x1="92941" y1="67647" x2="92941" y2="67647"/>
                        <a14:foregroundMark x1="83529" y1="82941" x2="83529" y2="82941"/>
                        <a14:foregroundMark x1="67059" y1="91765" x2="67059" y2="91765"/>
                        <a14:foregroundMark x1="48824" y1="91176" x2="48824" y2="91176"/>
                        <a14:foregroundMark x1="28824" y1="90000" x2="28824" y2="90000"/>
                        <a14:foregroundMark x1="14706" y1="78824" x2="14706" y2="78824"/>
                        <a14:foregroundMark x1="5294" y1="60000" x2="5294" y2="60000"/>
                        <a14:foregroundMark x1="5294" y1="44706" x2="5294" y2="44706"/>
                        <a14:foregroundMark x1="7059" y1="30588" x2="7059" y2="305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797152"/>
            <a:ext cx="1800200" cy="1800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5003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Всеобучи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24744"/>
            <a:ext cx="8568952" cy="5400600"/>
          </a:xfrm>
        </p:spPr>
        <p:txBody>
          <a:bodyPr>
            <a:normAutofit/>
          </a:bodyPr>
          <a:lstStyle/>
          <a:p>
            <a:pPr marL="354013" indent="-354013">
              <a:buFont typeface="Wingdings" pitchFamily="2" charset="2"/>
              <a:buChar char="Ø"/>
            </a:pPr>
            <a:r>
              <a:rPr lang="ru-RU" sz="3200" dirty="0" smtClean="0"/>
              <a:t>2010 г. «Познавательное развитие детей раннего возраста»</a:t>
            </a:r>
          </a:p>
          <a:p>
            <a:pPr marL="354013" indent="-354013">
              <a:buFont typeface="Wingdings" pitchFamily="2" charset="2"/>
              <a:buChar char="Ø"/>
            </a:pPr>
            <a:r>
              <a:rPr lang="ru-RU" sz="3200" dirty="0" smtClean="0"/>
              <a:t>2011 г. «Режим дня в раннем возрасте»</a:t>
            </a:r>
          </a:p>
          <a:p>
            <a:pPr marL="354013" indent="-354013">
              <a:buFont typeface="Wingdings" pitchFamily="2" charset="2"/>
              <a:buChar char="Ø"/>
            </a:pPr>
            <a:r>
              <a:rPr lang="ru-RU" sz="3200" dirty="0" smtClean="0"/>
              <a:t>2012 г. «Играйте вместе с детьми»</a:t>
            </a:r>
          </a:p>
          <a:p>
            <a:pPr marL="354013" indent="-354013">
              <a:buFont typeface="Wingdings" pitchFamily="2" charset="2"/>
              <a:buChar char="Ø"/>
            </a:pPr>
            <a:r>
              <a:rPr lang="ru-RU" sz="3200" dirty="0" smtClean="0"/>
              <a:t>2013 г. «Я расту и развиваюсь»</a:t>
            </a:r>
          </a:p>
          <a:p>
            <a:pPr marL="354013" indent="-354013">
              <a:buFont typeface="Wingdings" pitchFamily="2" charset="2"/>
              <a:buChar char="Ø"/>
            </a:pPr>
            <a:r>
              <a:rPr lang="ru-RU" sz="3200" dirty="0" smtClean="0"/>
              <a:t> 2014 г. «Сенсорное развитие детей раннего возраста»</a:t>
            </a:r>
          </a:p>
          <a:p>
            <a:pPr marL="354013" indent="-354013">
              <a:buFont typeface="Wingdings" pitchFamily="2" charset="2"/>
              <a:buChar char="Ø"/>
            </a:pPr>
            <a:r>
              <a:rPr lang="ru-RU" sz="3200" dirty="0"/>
              <a:t> </a:t>
            </a:r>
            <a:r>
              <a:rPr lang="ru-RU" sz="3200" dirty="0" smtClean="0"/>
              <a:t>2015 г. «Развиваем наши маленькие пальчики»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12880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620688"/>
            <a:ext cx="8136904" cy="5472608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Цель: повышение педагогической грамотности родителей по вопросам развития и воспитания детей, решение проблемных вопросов, активизация педагогических умений родителей. </a:t>
            </a:r>
          </a:p>
          <a:p>
            <a:pPr>
              <a:buNone/>
            </a:pPr>
            <a:r>
              <a:rPr lang="ru-RU" sz="2400" dirty="0" smtClean="0"/>
              <a:t>Задачи:</a:t>
            </a:r>
          </a:p>
          <a:p>
            <a:r>
              <a:rPr lang="ru-RU" sz="2400" dirty="0" smtClean="0"/>
              <a:t>Повысить уровень </a:t>
            </a:r>
            <a:r>
              <a:rPr lang="ru-RU" sz="2400" dirty="0" err="1" smtClean="0"/>
              <a:t>психологопедагогической</a:t>
            </a:r>
            <a:r>
              <a:rPr lang="ru-RU" sz="2400" dirty="0" smtClean="0"/>
              <a:t> культуры родителей через их привлечение к участию в теоретических и практических мероприятиях.</a:t>
            </a:r>
          </a:p>
          <a:p>
            <a:r>
              <a:rPr lang="ru-RU" sz="2400" dirty="0" smtClean="0"/>
              <a:t>Поднять степень осознанности родителями своих прав и обязанностей за создание оптимальных условий для воспитания и развития ребенка в семье.</a:t>
            </a:r>
          </a:p>
          <a:p>
            <a:r>
              <a:rPr lang="ru-RU" sz="2400" dirty="0" smtClean="0"/>
              <a:t>Привлекать родителей к активному участию в </a:t>
            </a:r>
            <a:r>
              <a:rPr lang="ru-RU" sz="2400" dirty="0" err="1" smtClean="0"/>
              <a:t>образовательно</a:t>
            </a:r>
            <a:r>
              <a:rPr lang="ru-RU" sz="2400" dirty="0" smtClean="0"/>
              <a:t> – воспитательном процессе через внедрение инновационных форм в практику работы с семьей. </a:t>
            </a:r>
          </a:p>
          <a:p>
            <a:endParaRPr lang="ru-RU" sz="2400" dirty="0"/>
          </a:p>
        </p:txBody>
      </p:sp>
      <p:pic>
        <p:nvPicPr>
          <p:cNvPr id="3076" name="Picture 4" descr="http://www.playcast.ru/uploads/2015/03/26/12835330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897352"/>
            <a:ext cx="1947663" cy="19606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019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4187956" cy="31409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60648"/>
            <a:ext cx="3899925" cy="29249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10998"/>
            <a:ext cx="4355976" cy="3266982"/>
          </a:xfrm>
          <a:prstGeom prst="rect">
            <a:avLst/>
          </a:prstGeom>
        </p:spPr>
      </p:pic>
      <p:pic>
        <p:nvPicPr>
          <p:cNvPr id="7170" name="Picture 2" descr="http://img0.liveinternet.ru/images/attach/c/10/111/298/111298090_0_d1923_7af53ffe_M.gif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26845"/>
            <a:ext cx="3096344" cy="32290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28468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51520" y="188640"/>
            <a:ext cx="4317618" cy="295749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88640"/>
            <a:ext cx="3899926" cy="29249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56992"/>
            <a:ext cx="4320480" cy="3240360"/>
          </a:xfrm>
          <a:prstGeom prst="rect">
            <a:avLst/>
          </a:prstGeom>
        </p:spPr>
      </p:pic>
      <p:pic>
        <p:nvPicPr>
          <p:cNvPr id="8194" name="Picture 2" descr="http://www.playcast.ru/uploads/2014/11/29/10852792.gif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12976"/>
            <a:ext cx="3561300" cy="33269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53248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98296" cy="1143000"/>
          </a:xfrm>
        </p:spPr>
        <p:txBody>
          <a:bodyPr/>
          <a:lstStyle/>
          <a:p>
            <a:pPr algn="ctr"/>
            <a:r>
              <a:rPr lang="ru-RU" sz="3200" dirty="0" smtClean="0"/>
              <a:t>Всероссийский конкурс ДОУ «Родители 2013 – го»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556792"/>
            <a:ext cx="2647448" cy="3744416"/>
          </a:xfrm>
        </p:spPr>
      </p:pic>
      <p:pic>
        <p:nvPicPr>
          <p:cNvPr id="9218" name="Picture 2" descr="http://djamilavostok.ucoz.net/_fr/0/3174787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2733675" cy="2686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celysvet.cz/skin/smile/s6721.gif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700808"/>
            <a:ext cx="2717895" cy="30367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5067108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153</TotalTime>
  <Words>195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Опыт работы с родителями раннего возраста</vt:lpstr>
      <vt:lpstr>Основные формы работы с родителями</vt:lpstr>
      <vt:lpstr>«Банк родительских идей»</vt:lpstr>
      <vt:lpstr>Всеобучи</vt:lpstr>
      <vt:lpstr>Слайд 5</vt:lpstr>
      <vt:lpstr>Слайд 6</vt:lpstr>
      <vt:lpstr>Слайд 7</vt:lpstr>
      <vt:lpstr>Всероссийский конкурс ДОУ «Родители 2013 – го»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Вишня</dc:creator>
  <cp:lastModifiedBy>Дом</cp:lastModifiedBy>
  <cp:revision>20</cp:revision>
  <dcterms:created xsi:type="dcterms:W3CDTF">2015-08-22T07:30:39Z</dcterms:created>
  <dcterms:modified xsi:type="dcterms:W3CDTF">2016-12-05T13:35:51Z</dcterms:modified>
</cp:coreProperties>
</file>