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3" r:id="rId1"/>
  </p:sldMasterIdLst>
  <p:sldIdLst>
    <p:sldId id="256" r:id="rId2"/>
    <p:sldId id="266" r:id="rId3"/>
    <p:sldId id="257" r:id="rId4"/>
    <p:sldId id="267" r:id="rId5"/>
    <p:sldId id="268" r:id="rId6"/>
    <p:sldId id="280" r:id="rId7"/>
    <p:sldId id="286" r:id="rId8"/>
    <p:sldId id="278" r:id="rId9"/>
    <p:sldId id="271" r:id="rId10"/>
    <p:sldId id="282" r:id="rId11"/>
    <p:sldId id="285" r:id="rId12"/>
    <p:sldId id="292" r:id="rId13"/>
    <p:sldId id="283" r:id="rId14"/>
    <p:sldId id="288" r:id="rId15"/>
    <p:sldId id="287" r:id="rId16"/>
    <p:sldId id="275" r:id="rId17"/>
    <p:sldId id="290" r:id="rId18"/>
    <p:sldId id="289" r:id="rId19"/>
    <p:sldId id="291" r:id="rId20"/>
    <p:sldId id="276" r:id="rId21"/>
    <p:sldId id="263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8000"/>
    <a:srgbClr val="2A36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8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4FC5-FAA2-40CD-9CDF-2CFF70E85532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8CF5-EA38-496C-95C5-424FC552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4FC5-FAA2-40CD-9CDF-2CFF70E85532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8CF5-EA38-496C-95C5-424FC552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4FC5-FAA2-40CD-9CDF-2CFF70E85532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8CF5-EA38-496C-95C5-424FC552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4FC5-FAA2-40CD-9CDF-2CFF70E85532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8CF5-EA38-496C-95C5-424FC552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4FC5-FAA2-40CD-9CDF-2CFF70E85532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8CF5-EA38-496C-95C5-424FC552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4FC5-FAA2-40CD-9CDF-2CFF70E85532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8CF5-EA38-496C-95C5-424FC552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4FC5-FAA2-40CD-9CDF-2CFF70E85532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8CF5-EA38-496C-95C5-424FC552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4FC5-FAA2-40CD-9CDF-2CFF70E85532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8CF5-EA38-496C-95C5-424FC552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4FC5-FAA2-40CD-9CDF-2CFF70E85532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8CF5-EA38-496C-95C5-424FC552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4FC5-FAA2-40CD-9CDF-2CFF70E85532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F8CF5-EA38-496C-95C5-424FC5526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4FC5-FAA2-40CD-9CDF-2CFF70E85532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F98F8CF5-EA38-496C-95C5-424FC55265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A24FC5-FAA2-40CD-9CDF-2CFF70E85532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8F8CF5-EA38-496C-95C5-424FC55265A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3095" y="4951244"/>
            <a:ext cx="9340947" cy="1364565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         </a:t>
            </a:r>
          </a:p>
          <a:p>
            <a:r>
              <a:rPr lang="ru-RU" sz="32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Первая младшая группа « Бусинки»</a:t>
            </a:r>
          </a:p>
          <a:p>
            <a:r>
              <a:rPr lang="ru-RU" sz="32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           </a:t>
            </a:r>
            <a:endParaRPr lang="ru-RU" sz="3200" i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img-fotki.yandex.ru/get/6619/28648127.26/0_812dd_f8ef2ab8_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63078">
            <a:off x="8285871" y="319758"/>
            <a:ext cx="3643532" cy="5922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3" name="Picture 1" descr="C:\Users\Валя\Desktop\Фото бусинки\Фото бусинки 1\DSCN24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451" y="3153659"/>
            <a:ext cx="4604824" cy="345361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707732" y="1739733"/>
            <a:ext cx="6698137" cy="1797585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250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17600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17600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17600" i="1" dirty="0" smtClean="0">
                <a:effectLst/>
                <a:latin typeface="Arial" pitchFamily="34" charset="0"/>
                <a:cs typeface="Arial" pitchFamily="34" charset="0"/>
              </a:rPr>
              <a:t>     </a:t>
            </a:r>
            <a:r>
              <a:rPr lang="ru-RU" sz="160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Правила</a:t>
            </a:r>
            <a:br>
              <a:rPr lang="ru-RU" sz="160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160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         Дорожного </a:t>
            </a:r>
            <a:br>
              <a:rPr lang="ru-RU" sz="160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160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              Движения </a:t>
            </a:r>
            <a:br>
              <a:rPr lang="ru-RU" sz="160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160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                  для малышей</a:t>
            </a:r>
            <a:r>
              <a:rPr lang="ru-RU" sz="530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530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530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412871" y="938830"/>
            <a:ext cx="5684585" cy="773018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250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i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effectLst/>
                <a:latin typeface="Arial" pitchFamily="34" charset="0"/>
                <a:cs typeface="Arial" pitchFamily="34" charset="0"/>
              </a:rPr>
              <a:t>     </a:t>
            </a:r>
            <a:r>
              <a:rPr lang="ru-RU" sz="530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530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530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0376" y="452470"/>
            <a:ext cx="6096000" cy="58785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детский сад общеразвивающего вида «Город детства»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78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7589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Сюжетно- ролевая игра</a:t>
            </a:r>
            <a:endParaRPr lang="ru-RU" dirty="0"/>
          </a:p>
        </p:txBody>
      </p:sp>
      <p:pic>
        <p:nvPicPr>
          <p:cNvPr id="4098" name="Picture 2" descr="C:\Users\Валя\Desktop\Фото бусинки\Фото бусинки 1\DSCN24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02842">
            <a:off x="226179" y="1833499"/>
            <a:ext cx="4323666" cy="4384426"/>
          </a:xfrm>
          <a:prstGeom prst="rect">
            <a:avLst/>
          </a:prstGeom>
          <a:noFill/>
        </p:spPr>
      </p:pic>
      <p:pic>
        <p:nvPicPr>
          <p:cNvPr id="4099" name="Picture 3" descr="C:\Users\Валя\Desktop\Фото бусинки\Фото бусинки 1\DSCN24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9779">
            <a:off x="7661863" y="1905362"/>
            <a:ext cx="4086061" cy="45191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48000" y="1388442"/>
            <a:ext cx="6096000" cy="40811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Зебра в Африке живет,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Полосата очень.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Воду пьет, траву жует,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Порезвиться хочет.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А на улице у нас,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Здесь у перекрестка,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Точно зебра в самый раз -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Переход в полоску.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Свет зеленый лучик шлет,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Он тебе как мама.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Взяв за ручку, проведет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По полоскам прямо.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u.jimdo.com/www400/o/s09cfd2b31a433b74/img/i4fae7da2e608e8cf/1417581682/std/image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0166" y="717453"/>
            <a:ext cx="11240085" cy="5607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63234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Встреча с инспектором </a:t>
            </a:r>
            <a:r>
              <a:rPr lang="ru-RU" dirty="0" smtClean="0"/>
              <a:t>ГИБДД</a:t>
            </a:r>
            <a:endParaRPr lang="ru-RU" dirty="0"/>
          </a:p>
        </p:txBody>
      </p:sp>
      <p:pic>
        <p:nvPicPr>
          <p:cNvPr id="35842" name="Picture 2" descr="C:\Users\Валя\Desktop\Фото бусинки\Фото бусинки 1\20160208_1604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6241" y="1280159"/>
            <a:ext cx="2743201" cy="3334045"/>
          </a:xfrm>
          <a:prstGeom prst="rect">
            <a:avLst/>
          </a:prstGeom>
          <a:noFill/>
        </p:spPr>
      </p:pic>
      <p:pic>
        <p:nvPicPr>
          <p:cNvPr id="35843" name="Picture 3" descr="C:\Users\Валя\Desktop\Фото бусинки\Фото бусинки 1\20160208_1604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72556">
            <a:off x="6994557" y="1709270"/>
            <a:ext cx="5237257" cy="4483431"/>
          </a:xfrm>
          <a:prstGeom prst="rect">
            <a:avLst/>
          </a:prstGeom>
          <a:noFill/>
        </p:spPr>
      </p:pic>
      <p:pic>
        <p:nvPicPr>
          <p:cNvPr id="35844" name="Picture 4" descr="C:\Users\Валя\Desktop\Фото бусинки\Фото бусинки 1\20160208_1605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588497">
            <a:off x="5068252" y="3727779"/>
            <a:ext cx="3334044" cy="2779103"/>
          </a:xfrm>
          <a:prstGeom prst="rect">
            <a:avLst/>
          </a:prstGeom>
          <a:noFill/>
        </p:spPr>
      </p:pic>
      <p:pic>
        <p:nvPicPr>
          <p:cNvPr id="35845" name="Picture 5" descr="C:\Users\Валя\Desktop\Фото бусинки\Фото бусинки 1\20160208_16054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083" y="1336431"/>
            <a:ext cx="5022165" cy="52191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ddt3-nvkz.ucoz.ru/_nw/0/0715789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249" y="3995224"/>
            <a:ext cx="3260945" cy="2668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Валя\Desktop\Фото бусинки\Фото бусинки 1\20160212_09110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43931">
            <a:off x="300112" y="560554"/>
            <a:ext cx="4719710" cy="3616028"/>
          </a:xfrm>
          <a:prstGeom prst="rect">
            <a:avLst/>
          </a:prstGeom>
          <a:noFill/>
        </p:spPr>
      </p:pic>
      <p:pic>
        <p:nvPicPr>
          <p:cNvPr id="5123" name="Picture 3" descr="C:\Users\Валя\Desktop\Фото бусинки\Фото бусинки 1\20160212_0904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74659">
            <a:off x="7152420" y="918129"/>
            <a:ext cx="4512579" cy="5099538"/>
          </a:xfrm>
          <a:prstGeom prst="rect">
            <a:avLst/>
          </a:prstGeom>
          <a:noFill/>
        </p:spPr>
      </p:pic>
      <p:pic>
        <p:nvPicPr>
          <p:cNvPr id="5124" name="Picture 4" descr="C:\Users\Валя\Desktop\Фото бусинки\Фото бусинки 1\20160212_0902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8"/>
          <a:stretch>
            <a:fillRect/>
          </a:stretch>
        </p:blipFill>
        <p:spPr bwMode="auto">
          <a:xfrm>
            <a:off x="3801426" y="2630658"/>
            <a:ext cx="3879533" cy="4227342"/>
          </a:xfrm>
          <a:prstGeom prst="rect">
            <a:avLst/>
          </a:prstGeom>
          <a:noFill/>
        </p:spPr>
      </p:pic>
      <p:pic>
        <p:nvPicPr>
          <p:cNvPr id="7" name="Рисунок 6" descr="http://fs00.infourok.ru/images/doc/208/237311/hello_html_31b3c601.pn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1317" y="492369"/>
            <a:ext cx="1969477" cy="1941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9"/>
            <a:ext cx="10972800" cy="6464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Центр искусства</a:t>
            </a:r>
            <a:endParaRPr lang="ru-RU" dirty="0"/>
          </a:p>
        </p:txBody>
      </p:sp>
      <p:pic>
        <p:nvPicPr>
          <p:cNvPr id="32770" name="Picture 2" descr="C:\Users\Валя\Desktop\Фото бусинки\Фото бусинки 1\DSCN24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84761">
            <a:off x="243131" y="1738216"/>
            <a:ext cx="5852583" cy="4389437"/>
          </a:xfrm>
          <a:prstGeom prst="rect">
            <a:avLst/>
          </a:prstGeom>
          <a:noFill/>
        </p:spPr>
      </p:pic>
      <p:pic>
        <p:nvPicPr>
          <p:cNvPr id="32771" name="Picture 3" descr="C:\Users\Валя\Desktop\Фото бусинки\Фото бусинки 1\DSCN24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6813">
            <a:off x="6180405" y="2025747"/>
            <a:ext cx="5589564" cy="41921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46353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Центр искусства</a:t>
            </a:r>
            <a:endParaRPr lang="ru-RU" dirty="0"/>
          </a:p>
        </p:txBody>
      </p:sp>
      <p:pic>
        <p:nvPicPr>
          <p:cNvPr id="31746" name="Picture 2" descr="C:\Users\Валя\Desktop\Фото бусинки\Фото бусинки 1\DSCN24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325"/>
          <a:stretch>
            <a:fillRect/>
          </a:stretch>
        </p:blipFill>
        <p:spPr bwMode="auto">
          <a:xfrm>
            <a:off x="177181" y="1167619"/>
            <a:ext cx="6378364" cy="3243775"/>
          </a:xfrm>
          <a:prstGeom prst="rect">
            <a:avLst/>
          </a:prstGeom>
          <a:noFill/>
        </p:spPr>
      </p:pic>
      <p:pic>
        <p:nvPicPr>
          <p:cNvPr id="31747" name="Picture 3" descr="C:\Users\Валя\Desktop\Фото бусинки\Фото бусинки 1\DSCN24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5206" y="3348111"/>
            <a:ext cx="5373859" cy="3249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93896"/>
            <a:ext cx="10972800" cy="829994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Работа с родителями: 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беседа, выставка рисунков по ПДД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89" name="Picture 1" descr="C:\Users\Валя\Desktop\Фото бусинки\Фото бусинки 1\DSCN24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" y="946981"/>
            <a:ext cx="5294467" cy="3970850"/>
          </a:xfrm>
          <a:prstGeom prst="rect">
            <a:avLst/>
          </a:prstGeom>
          <a:noFill/>
        </p:spPr>
      </p:pic>
      <p:pic>
        <p:nvPicPr>
          <p:cNvPr id="12290" name="Picture 2" descr="C:\Users\Валя\Desktop\Фото бусинки\Фото бусинки 1\DSCN24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8430" y="2152357"/>
            <a:ext cx="5955323" cy="4466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pedsovet.su/_ld/343/7977283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838" y="1237958"/>
            <a:ext cx="10943303" cy="520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6086" y="590843"/>
            <a:ext cx="9486314" cy="5767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Выставка рисунков по ПДД</a:t>
            </a:r>
            <a:endParaRPr lang="ru-RU" dirty="0"/>
          </a:p>
        </p:txBody>
      </p:sp>
      <p:pic>
        <p:nvPicPr>
          <p:cNvPr id="33794" name="Picture 2" descr="C:\Users\Валя\Desktop\Фото бусинки\Фото бусинки 1\DSCN246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92645">
            <a:off x="3117972" y="2383418"/>
            <a:ext cx="5932879" cy="32706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pedsovet.su/_ld/343/7977283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303" y="1230015"/>
            <a:ext cx="11380762" cy="539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 descr="http://mousosh5mix.ucoz.ru/_nw/1/07917053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25535">
            <a:off x="3145365" y="2085382"/>
            <a:ext cx="5806652" cy="360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pedsovet.su/_ld/343/7977283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864" y="993587"/>
            <a:ext cx="10913807" cy="5309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 descr="C:\Users\Валя\Desktop\Фото бусинки\Фото бусинки 1\DSCN246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23236">
            <a:off x="3080865" y="2113195"/>
            <a:ext cx="5921079" cy="3167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3" y="576775"/>
            <a:ext cx="9601196" cy="73152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АКТУАЛЬНОСТЬ: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3723" y="1125414"/>
            <a:ext cx="10958731" cy="531758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sz="2600" i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9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Детский дорожно-транспортный травматизм является одной из самых болезненных проблем современного общества.</a:t>
            </a:r>
          </a:p>
          <a:p>
            <a:pPr>
              <a:buNone/>
            </a:pPr>
            <a:endParaRPr lang="ru-RU" sz="2900" b="1" i="1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9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Ежегодно на дорогах России совершаются десятки тысяч дорожно-транспортных происшествий с участием детей и подростков. </a:t>
            </a:r>
          </a:p>
          <a:p>
            <a:pPr>
              <a:buNone/>
            </a:pPr>
            <a:endParaRPr lang="ru-RU" sz="2900" b="1" i="1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9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Знание и соблюдение Правил дорожного движения поможет сформировать безопасное поведение детей на дорогах.</a:t>
            </a:r>
          </a:p>
          <a:p>
            <a:pPr>
              <a:buNone/>
            </a:pPr>
            <a:endParaRPr lang="ru-RU" sz="2900" b="1" i="1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9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Актуальность и просто жизненная необходимость обучения детей правилам дорожного движения несомненна. </a:t>
            </a:r>
          </a:p>
          <a:p>
            <a:pPr>
              <a:buNone/>
            </a:pPr>
            <a:endParaRPr lang="ru-RU" sz="2900" b="1" i="1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9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Поэтому  с </a:t>
            </a:r>
            <a:r>
              <a:rPr lang="ru-RU" sz="2900" b="1" i="1" u="sng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самого раннего возраста </a:t>
            </a:r>
            <a:r>
              <a:rPr lang="ru-RU" sz="29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необходимо учить детей безопасному поведению на улицах, дорогах, в транспорте и правилам дорожного движения. </a:t>
            </a:r>
          </a:p>
          <a:p>
            <a:pPr>
              <a:buNone/>
            </a:pPr>
            <a:endParaRPr lang="ru-RU" sz="2900" b="1" i="1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9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этом должны принимать участие как родители, и дошкольные учреждения.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C:\Users\Валя\Desktop\Фото бусинки\Фото бусинки 1\20160212_0921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399" y="1063733"/>
            <a:ext cx="10142807" cy="5570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3566" y="1206272"/>
            <a:ext cx="9997440" cy="1327129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7030A0"/>
                </a:solidFill>
                <a:effectLst/>
                <a:latin typeface="Georgia" pitchFamily="18" charset="0"/>
              </a:rPr>
              <a:t>Спасибо за внимание!</a:t>
            </a:r>
            <a:endParaRPr lang="ru-RU" sz="6600" b="1" dirty="0">
              <a:solidFill>
                <a:srgbClr val="7030A0"/>
              </a:solidFill>
              <a:effectLst/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2048" y="1587019"/>
            <a:ext cx="9527687" cy="47784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0070C0"/>
              </a:solidFill>
            </a:endParaRPr>
          </a:p>
        </p:txBody>
      </p:sp>
      <p:pic>
        <p:nvPicPr>
          <p:cNvPr id="4" name="Рисунок 3" descr="http://fs00.infourok.ru/images/doc/208/237311/hello_html_31b3c60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4399" y="2387698"/>
            <a:ext cx="445262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8825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lidesharo.com/u/storage/ppt_1220/162eb-1384776243-3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2850" y="759656"/>
            <a:ext cx="7582487" cy="53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72" y="2700998"/>
            <a:ext cx="8173330" cy="2011680"/>
          </a:xfrm>
        </p:spPr>
        <p:txBody>
          <a:bodyPr>
            <a:noAutofit/>
          </a:bodyPr>
          <a:lstStyle/>
          <a:p>
            <a:r>
              <a:rPr lang="ru-RU" sz="44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</a:t>
            </a:r>
            <a:r>
              <a:rPr lang="ru-RU" sz="40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/>
              <a:t>Сформировать знания, умения и навыки безопасного поведения на дороге и улице</a:t>
            </a:r>
            <a:endParaRPr lang="ru-RU" sz="4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59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cenki-monologi.at.ua/_ld/1/29304181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7570" y="829993"/>
            <a:ext cx="4009292" cy="3615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7114" y="773723"/>
            <a:ext cx="11264470" cy="552860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5800" b="1" i="1" u="sng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Задачи: </a:t>
            </a:r>
          </a:p>
          <a:p>
            <a:pPr>
              <a:buFontTx/>
              <a:buChar char="-"/>
            </a:pPr>
            <a:endParaRPr lang="ru-RU" sz="36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4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Знакомить детей с правилами 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дорожного движения</a:t>
            </a:r>
          </a:p>
          <a:p>
            <a:pPr>
              <a:buNone/>
            </a:pPr>
            <a:endParaRPr lang="ru-RU" sz="44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Закрепить знания детей о цветах сигнала </a:t>
            </a:r>
          </a:p>
          <a:p>
            <a:pPr>
              <a:buNone/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светофора </a:t>
            </a:r>
            <a:r>
              <a:rPr lang="ru-RU" sz="4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4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красный,</a:t>
            </a:r>
            <a:r>
              <a:rPr lang="ru-RU" sz="4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44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желтый</a:t>
            </a:r>
            <a:r>
              <a:rPr lang="ru-RU" sz="4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4400" b="1" i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зеленый)</a:t>
            </a:r>
          </a:p>
          <a:p>
            <a:pPr>
              <a:buNone/>
            </a:pPr>
            <a:endParaRPr lang="ru-RU" sz="4400" b="1" i="1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44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Развивать внимание, ориентировки на местности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(право, лево, вперед)</a:t>
            </a:r>
            <a:r>
              <a:rPr lang="ru-RU" sz="4400" b="1" i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ru-RU" sz="4400" b="1" i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400" b="1" i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Развивать речь и логическое мышление</a:t>
            </a:r>
          </a:p>
          <a:p>
            <a:pPr>
              <a:buNone/>
            </a:pPr>
            <a:endParaRPr lang="ru-RU" sz="4400" b="1" i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4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Воспитывать качества: доброжелательность, внимательность, отзывчивость, самостоятельность, любознательность</a:t>
            </a:r>
            <a:endParaRPr lang="ru-RU" sz="4400" b="1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endParaRPr lang="ru-RU" sz="44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klub-drug.ru/wp-content/uploads/2014/11/pd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7641" y="2566219"/>
            <a:ext cx="9791113" cy="3809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828800" y="590842"/>
            <a:ext cx="9959925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Словарная работа</a:t>
            </a:r>
            <a:r>
              <a:rPr lang="ru-RU" sz="28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</a:t>
            </a:r>
            <a:r>
              <a:rPr lang="ru-RU" sz="2800" b="1" i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проезжая дорога</a:t>
            </a:r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светофор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</a:t>
            </a: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дорожные знаки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пешеход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пешеходный переход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«зебра»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автомобиль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жезл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полицейский.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998103"/>
          </a:xfrm>
        </p:spPr>
        <p:txBody>
          <a:bodyPr/>
          <a:lstStyle/>
          <a:p>
            <a:pPr algn="ctr"/>
            <a:r>
              <a:rPr lang="ru-RU" dirty="0" smtClean="0"/>
              <a:t>Предварительная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Рассматривание иллюстраций о ПДД</a:t>
            </a:r>
          </a:p>
          <a:p>
            <a:pPr>
              <a:buNone/>
            </a:pPr>
            <a:endParaRPr lang="ru-RU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Показ игрушечного светофора и рассматривание его</a:t>
            </a:r>
          </a:p>
          <a:p>
            <a:pPr>
              <a:buNone/>
            </a:pPr>
            <a:endParaRPr lang="ru-RU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Чтение стихов и рассказов о ПДД</a:t>
            </a:r>
          </a:p>
          <a:p>
            <a:pPr>
              <a:buNone/>
            </a:pPr>
            <a:endParaRPr lang="ru-RU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Сюжетно-ролевая игра «Мы шагали по дорожке, повстречали светофор»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689317"/>
            <a:ext cx="11108788" cy="563528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1800" i="1" dirty="0" smtClean="0"/>
              <a:t>                 </a:t>
            </a:r>
          </a:p>
          <a:p>
            <a:pPr lvl="0">
              <a:buNone/>
            </a:pPr>
            <a:r>
              <a:rPr lang="ru-RU" sz="2400" i="1" dirty="0" smtClean="0"/>
              <a:t>                                          </a:t>
            </a:r>
          </a:p>
          <a:p>
            <a:pPr lvl="0">
              <a:buNone/>
            </a:pPr>
            <a:r>
              <a:rPr lang="ru-RU" sz="2400" i="1" dirty="0" smtClean="0"/>
              <a:t>                 </a:t>
            </a:r>
            <a:r>
              <a:rPr lang="ru-RU" sz="2900" b="1" i="1" dirty="0" smtClean="0">
                <a:solidFill>
                  <a:srgbClr val="C00000"/>
                </a:solidFill>
                <a:latin typeface="Georgia" pitchFamily="18" charset="0"/>
              </a:rPr>
              <a:t>Рисование:                                                                                           </a:t>
            </a:r>
            <a:r>
              <a:rPr lang="ru-RU" sz="2900" b="1" dirty="0" smtClean="0">
                <a:solidFill>
                  <a:srgbClr val="7030A0"/>
                </a:solidFill>
                <a:latin typeface="Georgia" pitchFamily="18" charset="0"/>
              </a:rPr>
              <a:t>Сюжетно-ролевая игра: </a:t>
            </a:r>
          </a:p>
          <a:p>
            <a:pPr lvl="0">
              <a:buNone/>
            </a:pPr>
            <a:r>
              <a:rPr lang="ru-RU" sz="2900" dirty="0" smtClean="0"/>
              <a:t>             </a:t>
            </a:r>
            <a:r>
              <a:rPr lang="ru-RU" sz="2900" b="1" i="1" dirty="0" smtClean="0">
                <a:solidFill>
                  <a:srgbClr val="C00000"/>
                </a:solidFill>
                <a:latin typeface="Georgia" pitchFamily="18" charset="0"/>
              </a:rPr>
              <a:t>пешеходный переход,</a:t>
            </a:r>
            <a:r>
              <a:rPr lang="ru-RU" sz="2900" dirty="0" smtClean="0"/>
              <a:t>                                                                    </a:t>
            </a:r>
            <a:r>
              <a:rPr lang="ru-RU" sz="2900" b="1" dirty="0" smtClean="0">
                <a:solidFill>
                  <a:srgbClr val="7030A0"/>
                </a:solidFill>
                <a:latin typeface="Georgia" pitchFamily="18" charset="0"/>
              </a:rPr>
              <a:t>«Мы шагали по дорожке,  </a:t>
            </a:r>
          </a:p>
          <a:p>
            <a:pPr lvl="0">
              <a:buNone/>
            </a:pPr>
            <a:r>
              <a:rPr lang="ru-RU" sz="2900" dirty="0" smtClean="0"/>
              <a:t>            </a:t>
            </a:r>
            <a:r>
              <a:rPr lang="ru-RU" sz="2900" b="1" i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900" b="1" i="1" dirty="0" err="1" smtClean="0">
                <a:solidFill>
                  <a:srgbClr val="C00000"/>
                </a:solidFill>
                <a:latin typeface="Georgia" pitchFamily="18" charset="0"/>
              </a:rPr>
              <a:t>светофорик</a:t>
            </a:r>
            <a:r>
              <a:rPr lang="ru-RU" sz="2900" dirty="0" smtClean="0"/>
              <a:t>                                                                                         </a:t>
            </a:r>
            <a:r>
              <a:rPr lang="ru-RU" sz="2900" b="1" dirty="0" smtClean="0">
                <a:solidFill>
                  <a:srgbClr val="7030A0"/>
                </a:solidFill>
                <a:latin typeface="Georgia" pitchFamily="18" charset="0"/>
              </a:rPr>
              <a:t>повстречали светофор»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               </a:t>
            </a:r>
          </a:p>
          <a:p>
            <a:pPr>
              <a:buNone/>
            </a:pPr>
            <a:endParaRPr lang="ru-RU" sz="2400" b="1" i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>
              <a:buNone/>
            </a:pPr>
            <a:endParaRPr lang="ru-RU" sz="2400" b="1" i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Развитие речи: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9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     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9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Чтение стихов-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                                                                                                                         </a:t>
            </a:r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Конструирование: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«Слон», «Зебра»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,                                                                                                                     </a:t>
            </a:r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светофор,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рассматривание  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                                                                                                               </a:t>
            </a:r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пешеходный переход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иллюстраций по ПДД</a:t>
            </a:r>
          </a:p>
          <a:p>
            <a:pPr>
              <a:buNone/>
            </a:pPr>
            <a:endParaRPr lang="ru-RU" sz="2400" b="1" i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>
              <a:buNone/>
            </a:pPr>
            <a:endParaRPr lang="ru-RU" sz="2400" b="1" i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>
              <a:buNone/>
            </a:pPr>
            <a:endParaRPr lang="ru-RU" sz="2400" b="1" i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>
              <a:buNone/>
            </a:pPr>
            <a:endParaRPr lang="ru-RU" sz="2400" b="1" i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                              </a:t>
            </a: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Лепка:                                                                                   </a:t>
            </a:r>
            <a:r>
              <a:rPr lang="ru-RU" sz="3200" b="1" i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Аппликация: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                    </a:t>
            </a: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  <a:latin typeface="Georgia" pitchFamily="18" charset="0"/>
              </a:rPr>
              <a:t>светофорик</a:t>
            </a: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                                                                        </a:t>
            </a:r>
            <a:r>
              <a:rPr lang="ru-RU" sz="3200" b="1" i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пешеходный переход,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                                                                                                                        </a:t>
            </a:r>
            <a:r>
              <a:rPr lang="ru-RU" sz="3200" b="1" i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светофор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4" name="Овал 3"/>
          <p:cNvSpPr/>
          <p:nvPr/>
        </p:nvSpPr>
        <p:spPr>
          <a:xfrm>
            <a:off x="4557932" y="2602523"/>
            <a:ext cx="3432516" cy="20116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rgbClr val="C00000"/>
                </a:solidFill>
              </a:rPr>
              <a:t>П</a:t>
            </a:r>
            <a:r>
              <a:rPr lang="ru-RU" sz="7200" dirty="0" smtClean="0">
                <a:solidFill>
                  <a:srgbClr val="FFC000"/>
                </a:solidFill>
              </a:rPr>
              <a:t>Д</a:t>
            </a:r>
            <a:r>
              <a:rPr lang="ru-RU" sz="7200" dirty="0" smtClean="0">
                <a:solidFill>
                  <a:schemeClr val="accent5">
                    <a:lumMod val="50000"/>
                  </a:schemeClr>
                </a:solidFill>
              </a:rPr>
              <a:t>Д</a:t>
            </a:r>
            <a:endParaRPr lang="ru-RU" sz="7200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7132778" y="2057060"/>
            <a:ext cx="661403" cy="529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4542732" y="2079300"/>
            <a:ext cx="746720" cy="540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4144297" y="4403190"/>
            <a:ext cx="891937" cy="596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371471" y="4375051"/>
            <a:ext cx="710645" cy="6394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V="1">
            <a:off x="3687097" y="3394171"/>
            <a:ext cx="888307" cy="127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8001794" y="3392129"/>
            <a:ext cx="596516" cy="260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http://www.ershovsait.ru/sites/default/files/wisywig_images/c09-3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2437" y="4099119"/>
            <a:ext cx="3214103" cy="2653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Валя\Desktop\Фото бусинки\Фото бусинки 1\20160208_1604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9938">
            <a:off x="8347295" y="2430669"/>
            <a:ext cx="3654354" cy="42667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78302"/>
            <a:ext cx="10972800" cy="759655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Показ игрушечного светофора и рассматривание его</a:t>
            </a:r>
            <a:endParaRPr lang="ru-RU" sz="3600" b="1" dirty="0"/>
          </a:p>
        </p:txBody>
      </p:sp>
      <p:pic>
        <p:nvPicPr>
          <p:cNvPr id="1026" name="Picture 2" descr="C:\Users\Валя\Desktop\Фото бусинки\Фото бусинки 1\DSCN242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2166" y="1434903"/>
            <a:ext cx="4046725" cy="2862777"/>
          </a:xfrm>
          <a:prstGeom prst="rect">
            <a:avLst/>
          </a:prstGeom>
          <a:noFill/>
        </p:spPr>
      </p:pic>
      <p:pic>
        <p:nvPicPr>
          <p:cNvPr id="1031" name="Picture 7" descr="C:\Users\Валя\Desktop\Фото бусинки\Фото бусинки 1\DSCN241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40569">
            <a:off x="386279" y="2017228"/>
            <a:ext cx="4784705" cy="44178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717452" y="1589648"/>
            <a:ext cx="11236335" cy="4571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5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B0F0"/>
                </a:solidFill>
              </a:rPr>
              <a:t/>
            </a:r>
            <a:br>
              <a:rPr lang="ru-RU" b="1" dirty="0" smtClean="0">
                <a:solidFill>
                  <a:srgbClr val="00B0F0"/>
                </a:solidFill>
              </a:rPr>
            </a:br>
            <a:endParaRPr lang="ru-RU" b="1" dirty="0">
              <a:solidFill>
                <a:srgbClr val="00B0F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167" y="1167618"/>
            <a:ext cx="11461418" cy="5303520"/>
          </a:xfrm>
        </p:spPr>
        <p:txBody>
          <a:bodyPr numCol="3">
            <a:normAutofit fontScale="25000" lnSpcReduction="20000"/>
          </a:bodyPr>
          <a:lstStyle/>
          <a:p>
            <a:pPr algn="ctr">
              <a:buNone/>
            </a:pPr>
            <a:r>
              <a:rPr lang="ru-RU" sz="8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ЧТЕНИЕ СТИХОВ</a:t>
            </a:r>
          </a:p>
          <a:p>
            <a:pPr algn="ctr">
              <a:buNone/>
            </a:pPr>
            <a:endParaRPr lang="ru-RU" sz="80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Читает книжку глупый слон</a:t>
            </a:r>
            <a:endParaRPr lang="ru-RU" sz="8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8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самой мостовой,</a:t>
            </a:r>
          </a:p>
          <a:p>
            <a:pPr>
              <a:buNone/>
            </a:pPr>
            <a:r>
              <a:rPr lang="ru-RU" sz="8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 невдомек ему, что он</a:t>
            </a:r>
          </a:p>
          <a:p>
            <a:pPr>
              <a:buNone/>
            </a:pPr>
            <a:r>
              <a:rPr lang="ru-RU" sz="8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Рискует головой.</a:t>
            </a:r>
          </a:p>
          <a:p>
            <a:pPr>
              <a:buNone/>
            </a:pPr>
            <a:r>
              <a:rPr lang="ru-RU" sz="8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Нужно слушаться без спора</a:t>
            </a:r>
          </a:p>
          <a:p>
            <a:pPr>
              <a:buNone/>
            </a:pPr>
            <a:r>
              <a:rPr lang="ru-RU" sz="8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Указаний светофора!</a:t>
            </a:r>
          </a:p>
          <a:p>
            <a:pPr>
              <a:buNone/>
            </a:pPr>
            <a:r>
              <a:rPr lang="ru-RU" sz="8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Нужно Правила движенья</a:t>
            </a:r>
          </a:p>
          <a:p>
            <a:pPr>
              <a:buNone/>
            </a:pPr>
            <a:r>
              <a:rPr lang="ru-RU" sz="8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Выполнять без возраженья.</a:t>
            </a:r>
          </a:p>
          <a:p>
            <a:pPr>
              <a:buNone/>
            </a:pPr>
            <a:r>
              <a:rPr lang="ru-RU" sz="8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Это всем вам подтвердит</a:t>
            </a:r>
          </a:p>
          <a:p>
            <a:pPr>
              <a:buNone/>
            </a:pPr>
            <a:r>
              <a:rPr lang="ru-RU" sz="8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Добрый доктор Айболит.</a:t>
            </a:r>
          </a:p>
          <a:p>
            <a:pPr>
              <a:buNone/>
            </a:pPr>
            <a:r>
              <a:rPr lang="ru-RU" sz="8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(В. Головко)</a:t>
            </a: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8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Делаем ребятам</a:t>
            </a:r>
            <a:endParaRPr lang="ru-RU" sz="80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8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Предостережение:</a:t>
            </a:r>
          </a:p>
          <a:p>
            <a:pPr>
              <a:buNone/>
            </a:pPr>
            <a:r>
              <a:rPr lang="ru-RU" sz="8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Выучите срочно</a:t>
            </a:r>
          </a:p>
          <a:p>
            <a:pPr>
              <a:buNone/>
            </a:pPr>
            <a:r>
              <a:rPr lang="ru-RU" sz="8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Правила движения,</a:t>
            </a:r>
          </a:p>
          <a:p>
            <a:pPr>
              <a:buNone/>
            </a:pPr>
            <a:r>
              <a:rPr lang="ru-RU" sz="8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Чтоб не волновались</a:t>
            </a:r>
          </a:p>
          <a:p>
            <a:pPr>
              <a:buNone/>
            </a:pPr>
            <a:r>
              <a:rPr lang="ru-RU" sz="8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Каждый день родители,</a:t>
            </a:r>
          </a:p>
          <a:p>
            <a:pPr>
              <a:buNone/>
            </a:pPr>
            <a:r>
              <a:rPr lang="ru-RU" sz="8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Чтоб спокойно мчались</a:t>
            </a:r>
          </a:p>
          <a:p>
            <a:pPr>
              <a:buNone/>
            </a:pPr>
            <a:r>
              <a:rPr lang="ru-RU" sz="8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Улицей водители!</a:t>
            </a:r>
          </a:p>
          <a:p>
            <a:pPr>
              <a:buNone/>
            </a:pPr>
            <a:r>
              <a:rPr lang="ru-RU" sz="8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(Ю. Яковлев)</a:t>
            </a:r>
          </a:p>
          <a:p>
            <a:pPr>
              <a:buNone/>
            </a:pPr>
            <a:endParaRPr lang="ru-RU" sz="8000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sz="5600" b="1" dirty="0" smtClean="0">
                <a:solidFill>
                  <a:schemeClr val="accent4">
                    <a:lumMod val="75000"/>
                  </a:schemeClr>
                </a:solidFill>
              </a:rPr>
              <a:t>Стоп, машина!</a:t>
            </a:r>
            <a:endParaRPr lang="ru-RU" sz="56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Стоп, мотор!</a:t>
            </a:r>
          </a:p>
          <a:p>
            <a:pPr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Тормози скорей, Шофер!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Красный глаз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Глядит в упор —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Это строгий Светофор.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Вид он грозный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Напускает,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Дальше ехать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Не пускает...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Подождал шофер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Немножко,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Снова выглянул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В окошко.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Светофор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На этот раз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Показал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Зеленый глаз,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Подмигнул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И говорит: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«Ехать можно,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Путь открыт!»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(М. </a:t>
            </a:r>
            <a:r>
              <a:rPr lang="ru-RU" sz="5600" dirty="0" err="1" smtClean="0">
                <a:solidFill>
                  <a:schemeClr val="accent4">
                    <a:lumMod val="75000"/>
                  </a:schemeClr>
                </a:solidFill>
              </a:rPr>
              <a:t>Пляцковский</a:t>
            </a:r>
            <a:r>
              <a:rPr lang="ru-RU" sz="5600" dirty="0" smtClean="0">
                <a:solidFill>
                  <a:schemeClr val="accent4">
                    <a:lumMod val="75000"/>
                  </a:schemeClr>
                </a:solidFill>
              </a:rPr>
              <a:t>)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 smtClean="0"/>
              <a:t> </a:t>
            </a: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564</TotalTime>
  <Words>493</Words>
  <Application>Microsoft Office PowerPoint</Application>
  <PresentationFormat>Широкоэкранный</PresentationFormat>
  <Paragraphs>184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Constantia</vt:lpstr>
      <vt:lpstr>Georgia</vt:lpstr>
      <vt:lpstr>Times New Roman</vt:lpstr>
      <vt:lpstr>Wingdings 2</vt:lpstr>
      <vt:lpstr>Поток</vt:lpstr>
      <vt:lpstr>Презентация PowerPoint</vt:lpstr>
      <vt:lpstr>АКТУАЛЬНОСТЬ:</vt:lpstr>
      <vt:lpstr>Цель: Сформировать знания, умения и навыки безопасного поведения на дороге и улице</vt:lpstr>
      <vt:lpstr>Презентация PowerPoint</vt:lpstr>
      <vt:lpstr>Презентация PowerPoint</vt:lpstr>
      <vt:lpstr>Предварительная работа</vt:lpstr>
      <vt:lpstr>Презентация PowerPoint</vt:lpstr>
      <vt:lpstr>Показ игрушечного светофора и рассматривание его</vt:lpstr>
      <vt:lpstr>   </vt:lpstr>
      <vt:lpstr>Сюжетно- ролевая игра</vt:lpstr>
      <vt:lpstr>Презентация PowerPoint</vt:lpstr>
      <vt:lpstr>Встреча с инспектором ГИБДД</vt:lpstr>
      <vt:lpstr>Презентация PowerPoint</vt:lpstr>
      <vt:lpstr>Центр искусства</vt:lpstr>
      <vt:lpstr>Центр искусства</vt:lpstr>
      <vt:lpstr>Работа с родителями:  беседа, выставка рисунков по ПДД</vt:lpstr>
      <vt:lpstr>Выставка рисунков по ПДД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ПДД для МАЛЫШЕЙ</dc:title>
  <dc:creator>USER</dc:creator>
  <cp:lastModifiedBy>Психолог</cp:lastModifiedBy>
  <cp:revision>65</cp:revision>
  <dcterms:created xsi:type="dcterms:W3CDTF">2016-02-05T10:39:09Z</dcterms:created>
  <dcterms:modified xsi:type="dcterms:W3CDTF">2016-12-05T13:06:57Z</dcterms:modified>
</cp:coreProperties>
</file>