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61" r:id="rId5"/>
    <p:sldId id="262" r:id="rId6"/>
    <p:sldId id="264" r:id="rId7"/>
    <p:sldId id="279" r:id="rId8"/>
    <p:sldId id="266" r:id="rId9"/>
    <p:sldId id="267" r:id="rId10"/>
    <p:sldId id="268" r:id="rId11"/>
    <p:sldId id="269" r:id="rId12"/>
    <p:sldId id="270" r:id="rId13"/>
    <p:sldId id="280" r:id="rId14"/>
    <p:sldId id="281" r:id="rId15"/>
    <p:sldId id="276" r:id="rId16"/>
    <p:sldId id="271" r:id="rId17"/>
    <p:sldId id="272" r:id="rId18"/>
    <p:sldId id="273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9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384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384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 smtClean="0">
                <a:latin typeface="+mn-lt"/>
              </a:defRPr>
            </a:lvl2pPr>
          </a:lstStyle>
          <a:p>
            <a:pPr lvl="1">
              <a:defRPr/>
            </a:pPr>
            <a:fld id="{7828E60F-8990-49A8-A368-276A4DA78008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3260B400-61B5-4D41-984E-B64F250A9B25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CB6BED49-ADFB-45F2-A1E1-A6A611AD9102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A592FED6-AF8D-4D1C-B2AD-3C92C3E083C6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76B929B-4E27-4EEA-A79A-C230E697F2A0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46095893-E48F-41AD-9F4A-B7B93A3B84FE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8A324984-9EA7-4ECE-BDCC-C533F912DC67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489B5FAA-A940-4874-8BC2-6D0ABADA0525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0A2FE911-C92C-40FB-B263-15D0DBFFBCC9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432BEBC3-97B8-4233-9471-DFF0DD9B6EC6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541C689C-5FF2-4096-A7C0-08F8A98925BD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162819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820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28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28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28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28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algn="r">
              <a:defRPr sz="1400" smtClean="0">
                <a:latin typeface="+mj-lt"/>
              </a:defRPr>
            </a:lvl2pPr>
          </a:lstStyle>
          <a:p>
            <a:pPr lvl="1">
              <a:defRPr/>
            </a:pPr>
            <a:fld id="{6007995B-0A8E-43BF-829C-103E82A6C1AB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1" grpId="0"/>
      <p:bldP spid="16282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628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Экологическое воспитание и обучение в детском саду.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pic>
        <p:nvPicPr>
          <p:cNvPr id="6146" name="Picture 2" descr="D:\Оля-ля\Работа\МО\Галя\фото\SAM_21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9924" y="503238"/>
            <a:ext cx="3600000" cy="2699817"/>
          </a:xfrm>
          <a:prstGeom prst="rect">
            <a:avLst/>
          </a:prstGeom>
          <a:noFill/>
        </p:spPr>
      </p:pic>
      <p:pic>
        <p:nvPicPr>
          <p:cNvPr id="6147" name="Picture 3" descr="D:\Оля-ля\Работа\МО\Галя\фото\SAM_21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9924" y="503238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D:\Оля-ля\Работа\МО\Галя\фото\SAM_215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3714752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 descr="D:\Оля-ля\Работа\МО\Галя\фото\SAM_217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628" y="3643314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D:\Оля-ля\Работа\МО\Галя\фото\SAM_218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29190" y="500042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pic>
        <p:nvPicPr>
          <p:cNvPr id="8194" name="Picture 2" descr="D:\Оля-ля\Работа\МО\Галя\фото\SAM_21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285728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D:\Оля-ля\Работа\МО\Галя\фото\SAM_21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286124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D:\Оля-ля\Работа\МО\Галя\фото\SAM_219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285728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 descr="D:\Оля-ля\Работа\МО\Галя\фото\SAM_22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472" y="3357562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214282" y="857232"/>
            <a:ext cx="857256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1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Круговорот воды в природе.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Оборудование: пакет на молнии, вода, вещи синего цвета.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Шаг 1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Подкрасить небольшое количество воды, капнув в нее 4-5  капель синего красителя.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Шаг 2.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пакете нарисовать тучки, волны, а затем залить подкрашенную воду.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Шаг 3.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Плотно запечатать пакет и с помощью липкой ленты приклеить его к окну.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так как Земля имеет ограниченное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количество воды, на ней существует такое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явление, как круговорот воды в природе.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теплым солнечным светом вода 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пакете испаряется, превращаясь в пар.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Охлаждаясь наверху, она снова принимает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жидкую форму и падает в виде осадков.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D:\Оля-ля\Работа\МО\Галя\фото\SAM_22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3286124"/>
            <a:ext cx="3600000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9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9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3" grpId="0"/>
      <p:bldP spid="6963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357158" y="428604"/>
            <a:ext cx="828680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2.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Радуга из воды.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Оборудование: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емкость, наполненная водой, фонарик, зеркало, лист белой бумаги.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Ход: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дно емкости кладется зеркало. Свет фонарика направляется на зеркало. Свет от него необходимо поймать  на бумагу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8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0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pic>
        <p:nvPicPr>
          <p:cNvPr id="9218" name="Picture 2" descr="D:\Оля-ля\Работа\МО\Галя\фото\SAM_21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3429000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D:\Оля-ля\Работа\МО\Галя\фото\SAM_21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357166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D:\Оля-ля\Работа\МО\Галя\фото\SAM_218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3571876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1" name="Picture 5" descr="D:\Оля-ля\Работа\МО\Галя\фото\SAM_218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57752" y="428604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pic>
        <p:nvPicPr>
          <p:cNvPr id="7170" name="Picture 2" descr="D:\Оля-ля\Работа\МО\Галя\фото\SAM_21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3357562"/>
            <a:ext cx="4114802" cy="3085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D:\Оля-ля\Работа\МО\Галя\фото\SAM_21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214290"/>
            <a:ext cx="4114802" cy="3085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500034" y="642918"/>
            <a:ext cx="842968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оложительный результат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сформированы начала экологической культуры у детей,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дети учатся практическим действиям по охране природы,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развиваются умственные способности детей, которые проявляются в умении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экспериментировать, анализировать, делать выводы,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 детей появилось желание общаться с природой и отражать свои впечатления через различные виды деятельности.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9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571472" y="928670"/>
            <a:ext cx="85725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хорошее в людях - из детства!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истоки добра пробудить?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Прикоснуться к природе всем сердцем: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Удивиться, узнать, полюбить!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хотим, чтоб Земля расцветала,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росли, как цветы, малыши,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для них экология стала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наукой, а частью души!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85720" y="857232"/>
            <a:ext cx="8429684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6318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 стал человеком, когда услышал шепот листьев и песню кузнечика, журчание весеннего ручья и звон серебряных колокольчиков в бездонном летнем небе, шорох снежинок и завывание вьюги за окном, ласковый плеск волны и торжественную тишину ночи, - услышал, и, затаив дыхание, слушает сотни и тысячи лет чудесную музыку жизни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R="0" lvl="0" indent="6318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В.А. Сухомлинский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1000108"/>
            <a:ext cx="72866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u="sng" dirty="0" smtClean="0"/>
              <a:t>Цель экологического воспитания </a:t>
            </a:r>
            <a:r>
              <a:rPr lang="ru-RU" sz="3200" b="1" dirty="0" smtClean="0"/>
              <a:t>- формирование положительного отношения к природе, воспитание защитников природы, дать экологические знания, научить быть милосердным любить и беречь природу (землю, воду, воздух, флору и фауну), по-хозяйски, а значит, бережно распоряжаться ее богатствами.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928670"/>
            <a:ext cx="835824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u="sng" dirty="0" smtClean="0">
                <a:solidFill>
                  <a:srgbClr val="002060"/>
                </a:solidFill>
              </a:rPr>
              <a:t>Экология</a:t>
            </a:r>
            <a:r>
              <a:rPr lang="ru-RU" sz="2000" b="1" dirty="0" smtClean="0"/>
              <a:t> - это наука о взаимосвязях живых организмов с окружающей средой и друг другом. </a:t>
            </a:r>
          </a:p>
          <a:p>
            <a:pPr algn="just">
              <a:lnSpc>
                <a:spcPct val="150000"/>
              </a:lnSpc>
            </a:pPr>
            <a:r>
              <a:rPr lang="ru-RU" sz="2000" b="1" u="sng" dirty="0" smtClean="0">
                <a:solidFill>
                  <a:srgbClr val="002060"/>
                </a:solidFill>
              </a:rPr>
              <a:t>Задача экологического образования </a:t>
            </a:r>
            <a:r>
              <a:rPr lang="ru-RU" sz="2000" b="1" dirty="0" smtClean="0"/>
              <a:t>- формирование у человека, в том числе у дошкольников, понимания существующих связей между живыми организмами  (например, животных и растений), их связей с окружающей средой (например, приспособленность живых организмов к определенным условиям, зависимость от экологических факторов),  и представление о том, что в природе живые организмы не существуют отдельно друг от друга, а образуют разнообразные экосистемы (леса, озера, болота).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pic>
        <p:nvPicPr>
          <p:cNvPr id="1026" name="Picture 2" descr="D:\Оля-ля\Работа\МО\Галя\фото\product_img_66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664" y="357166"/>
            <a:ext cx="4042700" cy="2947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Оля-ля\Работа\МО\Галя\фото\6566_img3.jpg"/>
          <p:cNvPicPr>
            <a:picLocks noChangeAspect="1" noChangeArrowheads="1"/>
          </p:cNvPicPr>
          <p:nvPr/>
        </p:nvPicPr>
        <p:blipFill>
          <a:blip r:embed="rId4"/>
          <a:srcRect t="14482" b="13103"/>
          <a:stretch>
            <a:fillRect/>
          </a:stretch>
        </p:blipFill>
        <p:spPr bwMode="auto">
          <a:xfrm>
            <a:off x="4714876" y="428604"/>
            <a:ext cx="4143339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Оля-ля\Работа\МО\Галя\фото\detsad-380403-144730724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3786190"/>
            <a:ext cx="3870319" cy="2495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D:\Оля-ля\Работа\МО\Галя\фото\SAM_221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10" y="3500438"/>
            <a:ext cx="3885752" cy="2914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pic>
        <p:nvPicPr>
          <p:cNvPr id="3" name="Picture 2" descr="D:\Оля-ля\Работа\МО\Галя\фото\SAM_22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9925" y="503238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Оля-ля\Работа\МО\Галя\фото\SAM_22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786" y="3571876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D:\Оля-ля\Работа\МО\Галя\фото\SAM_22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90" y="3500438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D:\Оля-ля\Работа\МО\Галя\фото\SAM_220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6314" y="428604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flipH="1">
            <a:off x="2214546" y="2967335"/>
            <a:ext cx="71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3074" name="Picture 2" descr="D:\Оля-ля\Работа\МО\Галя\фото\SAM_21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9925" y="503238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D:\Оля-ля\Работа\МО\Галя\фото\SAM_21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3714752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D:\Оля-ля\Работа\МО\Галя\фото\SAM_215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500042"/>
            <a:ext cx="3600000" cy="269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D:\Оля-ля\Работа\МО\Галя\фото\SAM_215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3438" y="3286124"/>
            <a:ext cx="409605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pic>
        <p:nvPicPr>
          <p:cNvPr id="4100" name="Picture 4" descr="D:\Оля-ля\Работа\МО\Галя\фото\Bianki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14290"/>
            <a:ext cx="3240000" cy="4094788"/>
          </a:xfrm>
          <a:prstGeom prst="rect">
            <a:avLst/>
          </a:prstGeom>
          <a:noFill/>
        </p:spPr>
      </p:pic>
      <p:pic>
        <p:nvPicPr>
          <p:cNvPr id="4099" name="Picture 3" descr="D:\Оля-ля\Работа\МО\Галя\фото\b_1700_i_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1428736"/>
            <a:ext cx="3240000" cy="4305001"/>
          </a:xfrm>
          <a:prstGeom prst="rect">
            <a:avLst/>
          </a:prstGeom>
          <a:noFill/>
        </p:spPr>
      </p:pic>
      <p:pic>
        <p:nvPicPr>
          <p:cNvPr id="4098" name="Picture 2" descr="D:\Оля-ля\Работа\МО\Галя\фото\Vitalij_Bianki__Chej_nos_luchshe.jpeg"/>
          <p:cNvPicPr>
            <a:picLocks noChangeAspect="1" noChangeArrowheads="1"/>
          </p:cNvPicPr>
          <p:nvPr/>
        </p:nvPicPr>
        <p:blipFill>
          <a:blip r:embed="rId5"/>
          <a:srcRect t="7133" b="8692"/>
          <a:stretch>
            <a:fillRect/>
          </a:stretch>
        </p:blipFill>
        <p:spPr bwMode="auto">
          <a:xfrm>
            <a:off x="5357818" y="2143116"/>
            <a:ext cx="3240000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артинки\рамочки и фоны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pic>
        <p:nvPicPr>
          <p:cNvPr id="5122" name="Picture 2" descr="D:\Оля-ля\Работа\МО\Галя\фото\fb4c7458105add1ddb2d02470709db5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85728"/>
            <a:ext cx="1800000" cy="2700000"/>
          </a:xfrm>
          <a:prstGeom prst="rect">
            <a:avLst/>
          </a:prstGeom>
          <a:noFill/>
        </p:spPr>
      </p:pic>
      <p:pic>
        <p:nvPicPr>
          <p:cNvPr id="5123" name="Picture 3" descr="D:\Оля-ля\Работа\МО\Галя\фото\0aca938814e5c5bbcacb4b1da310f1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85728"/>
            <a:ext cx="1800000" cy="2700000"/>
          </a:xfrm>
          <a:prstGeom prst="rect">
            <a:avLst/>
          </a:prstGeom>
          <a:noFill/>
        </p:spPr>
      </p:pic>
      <p:pic>
        <p:nvPicPr>
          <p:cNvPr id="5124" name="Picture 4" descr="D:\Оля-ля\Работа\МО\Галя\фото\2b884cf8c52d11e3526a635735fed06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3500438"/>
            <a:ext cx="1800000" cy="2700000"/>
          </a:xfrm>
          <a:prstGeom prst="rect">
            <a:avLst/>
          </a:prstGeom>
          <a:noFill/>
        </p:spPr>
      </p:pic>
      <p:pic>
        <p:nvPicPr>
          <p:cNvPr id="5125" name="Picture 5" descr="D:\Оля-ля\Работа\МО\Галя\фото\3d7273a12b0b9e409137416a4ab464c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285728"/>
            <a:ext cx="1800000" cy="2700000"/>
          </a:xfrm>
          <a:prstGeom prst="rect">
            <a:avLst/>
          </a:prstGeom>
          <a:noFill/>
        </p:spPr>
      </p:pic>
      <p:pic>
        <p:nvPicPr>
          <p:cNvPr id="5126" name="Picture 6" descr="D:\Оля-ля\Работа\МО\Галя\фото\687d9d10872831ed86ec0d5d409194f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3571876"/>
            <a:ext cx="1800000" cy="2700000"/>
          </a:xfrm>
          <a:prstGeom prst="rect">
            <a:avLst/>
          </a:prstGeom>
          <a:noFill/>
        </p:spPr>
      </p:pic>
      <p:pic>
        <p:nvPicPr>
          <p:cNvPr id="5127" name="Picture 7" descr="D:\Оля-ля\Работа\МО\Галя\фото\773dde00afa7ac8962bdfa4e49079cf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596" y="285728"/>
            <a:ext cx="1800000" cy="2700000"/>
          </a:xfrm>
          <a:prstGeom prst="rect">
            <a:avLst/>
          </a:prstGeom>
          <a:noFill/>
        </p:spPr>
      </p:pic>
      <p:pic>
        <p:nvPicPr>
          <p:cNvPr id="5128" name="Picture 8" descr="D:\Оля-ля\Работа\МО\Галя\фото\145848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28992" y="3214686"/>
            <a:ext cx="2381250" cy="318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raining">
  <a:themeElements>
    <a:clrScheme name="Train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rain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86</TotalTime>
  <Words>474</Words>
  <PresentationFormat>Экран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Тема1</vt:lpstr>
      <vt:lpstr>Training</vt:lpstr>
      <vt:lpstr>Экологическое воспитание и обучение в детском саду.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воспитание и обучение в детском саду. </dc:title>
  <dc:creator>Рыбка</dc:creator>
  <cp:lastModifiedBy>win</cp:lastModifiedBy>
  <cp:revision>16</cp:revision>
  <dcterms:created xsi:type="dcterms:W3CDTF">2016-03-08T15:30:03Z</dcterms:created>
  <dcterms:modified xsi:type="dcterms:W3CDTF">2016-12-05T10:21:39Z</dcterms:modified>
</cp:coreProperties>
</file>