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8" r:id="rId4"/>
    <p:sldId id="281" r:id="rId5"/>
    <p:sldId id="260" r:id="rId6"/>
    <p:sldId id="261" r:id="rId7"/>
    <p:sldId id="285" r:id="rId8"/>
    <p:sldId id="299" r:id="rId9"/>
    <p:sldId id="283" r:id="rId10"/>
    <p:sldId id="287" r:id="rId11"/>
    <p:sldId id="288" r:id="rId12"/>
    <p:sldId id="289" r:id="rId13"/>
    <p:sldId id="290" r:id="rId14"/>
    <p:sldId id="300" r:id="rId15"/>
    <p:sldId id="273" r:id="rId16"/>
    <p:sldId id="296" r:id="rId17"/>
    <p:sldId id="297" r:id="rId18"/>
    <p:sldId id="298" r:id="rId19"/>
    <p:sldId id="303" r:id="rId20"/>
    <p:sldId id="271" r:id="rId21"/>
    <p:sldId id="293" r:id="rId22"/>
    <p:sldId id="294" r:id="rId23"/>
    <p:sldId id="295" r:id="rId24"/>
    <p:sldId id="30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911DFD-535C-489B-A6F1-7EF66C32B85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88196C-B8CC-4607-884D-EAA8C235EE62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На уровне условий</a:t>
          </a:r>
          <a:endParaRPr lang="ru-RU" sz="2000" b="1" dirty="0">
            <a:solidFill>
              <a:schemeClr val="tx1"/>
            </a:solidFill>
          </a:endParaRPr>
        </a:p>
      </dgm:t>
    </dgm:pt>
    <dgm:pt modelId="{BF8A237C-BB09-44BE-835B-6D5A990621B4}" type="parTrans" cxnId="{410B9654-D3D7-427B-9F4B-92202F72F095}">
      <dgm:prSet/>
      <dgm:spPr/>
      <dgm:t>
        <a:bodyPr/>
        <a:lstStyle/>
        <a:p>
          <a:endParaRPr lang="ru-RU"/>
        </a:p>
      </dgm:t>
    </dgm:pt>
    <dgm:pt modelId="{6B240BED-F718-463B-BF47-E3D70CE86B5F}" type="sibTrans" cxnId="{410B9654-D3D7-427B-9F4B-92202F72F095}">
      <dgm:prSet/>
      <dgm:spPr/>
      <dgm:t>
        <a:bodyPr/>
        <a:lstStyle/>
        <a:p>
          <a:endParaRPr lang="ru-RU"/>
        </a:p>
      </dgm:t>
    </dgm:pt>
    <dgm:pt modelId="{A10680D8-6DA1-4B83-A0CD-3626D446520B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effectLst>
          <a:glow rad="101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На уровне ребёнка</a:t>
          </a:r>
          <a:endParaRPr lang="ru-RU" sz="2000" b="1" dirty="0">
            <a:solidFill>
              <a:schemeClr val="tx1"/>
            </a:solidFill>
          </a:endParaRPr>
        </a:p>
      </dgm:t>
    </dgm:pt>
    <dgm:pt modelId="{DB2956BB-AE5C-4650-AF78-DA5297FEF853}" type="parTrans" cxnId="{49793C4D-2A06-4B9B-993A-C41C2BB8FA0C}">
      <dgm:prSet/>
      <dgm:spPr/>
      <dgm:t>
        <a:bodyPr/>
        <a:lstStyle/>
        <a:p>
          <a:endParaRPr lang="ru-RU"/>
        </a:p>
      </dgm:t>
    </dgm:pt>
    <dgm:pt modelId="{79B776DA-FE1D-41C6-AD36-5B7003B58DBC}" type="sibTrans" cxnId="{49793C4D-2A06-4B9B-993A-C41C2BB8FA0C}">
      <dgm:prSet/>
      <dgm:spPr/>
      <dgm:t>
        <a:bodyPr/>
        <a:lstStyle/>
        <a:p>
          <a:endParaRPr lang="ru-RU"/>
        </a:p>
      </dgm:t>
    </dgm:pt>
    <dgm:pt modelId="{E3281186-25C3-438C-B05F-3B9575E47428}">
      <dgm:prSet phldrT="[Текст]"/>
      <dgm:spPr>
        <a:solidFill>
          <a:schemeClr val="accent4">
            <a:lumMod val="60000"/>
            <a:lumOff val="40000"/>
          </a:schemeClr>
        </a:solidFill>
        <a:ln>
          <a:solidFill>
            <a:schemeClr val="accent2">
              <a:lumMod val="75000"/>
            </a:schemeClr>
          </a:solidFill>
        </a:ln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 уровне педагогического сообщества</a:t>
          </a:r>
          <a:endParaRPr lang="ru-RU" b="1" dirty="0">
            <a:solidFill>
              <a:schemeClr val="tx1"/>
            </a:solidFill>
          </a:endParaRPr>
        </a:p>
      </dgm:t>
    </dgm:pt>
    <dgm:pt modelId="{E361B532-CFE5-462A-B598-A0153C155118}" type="parTrans" cxnId="{AD6E566E-D8D2-4591-9199-9BF05B977A4A}">
      <dgm:prSet/>
      <dgm:spPr/>
      <dgm:t>
        <a:bodyPr/>
        <a:lstStyle/>
        <a:p>
          <a:endParaRPr lang="ru-RU"/>
        </a:p>
      </dgm:t>
    </dgm:pt>
    <dgm:pt modelId="{C980031E-1D61-4BF3-9B6D-EC4D6D8C3E4C}" type="sibTrans" cxnId="{AD6E566E-D8D2-4591-9199-9BF05B977A4A}">
      <dgm:prSet/>
      <dgm:spPr/>
      <dgm:t>
        <a:bodyPr/>
        <a:lstStyle/>
        <a:p>
          <a:endParaRPr lang="ru-RU"/>
        </a:p>
      </dgm:t>
    </dgm:pt>
    <dgm:pt modelId="{E35486F8-3025-44A6-BB61-0CAB6950199A}" type="pres">
      <dgm:prSet presAssocID="{A7911DFD-535C-489B-A6F1-7EF66C32B8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D5E06D-72E7-4422-938D-9BA701387239}" type="pres">
      <dgm:prSet presAssocID="{0E88196C-B8CC-4607-884D-EAA8C235EE62}" presName="parentLin" presStyleCnt="0"/>
      <dgm:spPr/>
    </dgm:pt>
    <dgm:pt modelId="{0F60E15B-E846-4D8B-AF47-B08E78180C70}" type="pres">
      <dgm:prSet presAssocID="{0E88196C-B8CC-4607-884D-EAA8C235EE6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49842F3-ADA7-4C4A-81AA-CF9A6A46F0D0}" type="pres">
      <dgm:prSet presAssocID="{0E88196C-B8CC-4607-884D-EAA8C235EE62}" presName="parentText" presStyleLbl="node1" presStyleIdx="0" presStyleCnt="3" custLinFactNeighborX="18123" custLinFactNeighborY="29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519DD-067A-42C3-B24B-25727D73F4B8}" type="pres">
      <dgm:prSet presAssocID="{0E88196C-B8CC-4607-884D-EAA8C235EE62}" presName="negativeSpace" presStyleCnt="0"/>
      <dgm:spPr/>
    </dgm:pt>
    <dgm:pt modelId="{02F4A9C4-AC71-46B1-BB6C-538E46A283E7}" type="pres">
      <dgm:prSet presAssocID="{0E88196C-B8CC-4607-884D-EAA8C235EE62}" presName="childText" presStyleLbl="conFgAcc1" presStyleIdx="0" presStyleCnt="3">
        <dgm:presLayoutVars>
          <dgm:bulletEnabled val="1"/>
        </dgm:presLayoutVars>
      </dgm:prSet>
      <dgm:spPr/>
    </dgm:pt>
    <dgm:pt modelId="{ED822D4C-C072-4201-B117-EFCD1D195374}" type="pres">
      <dgm:prSet presAssocID="{6B240BED-F718-463B-BF47-E3D70CE86B5F}" presName="spaceBetweenRectangles" presStyleCnt="0"/>
      <dgm:spPr/>
    </dgm:pt>
    <dgm:pt modelId="{7D68D9CC-3A2F-4113-A899-A2457449B0DA}" type="pres">
      <dgm:prSet presAssocID="{A10680D8-6DA1-4B83-A0CD-3626D446520B}" presName="parentLin" presStyleCnt="0"/>
      <dgm:spPr/>
    </dgm:pt>
    <dgm:pt modelId="{975DD9DC-92C9-4F3F-B0BE-6EDDC9B8F082}" type="pres">
      <dgm:prSet presAssocID="{A10680D8-6DA1-4B83-A0CD-3626D446520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FA939EE-80DD-4D19-8E5F-77B29F71D29E}" type="pres">
      <dgm:prSet presAssocID="{A10680D8-6DA1-4B83-A0CD-3626D446520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99453-558B-40DC-A1A1-97C8CDF867B6}" type="pres">
      <dgm:prSet presAssocID="{A10680D8-6DA1-4B83-A0CD-3626D446520B}" presName="negativeSpace" presStyleCnt="0"/>
      <dgm:spPr/>
    </dgm:pt>
    <dgm:pt modelId="{F74259F3-9110-4191-832B-A0776A79A5AF}" type="pres">
      <dgm:prSet presAssocID="{A10680D8-6DA1-4B83-A0CD-3626D446520B}" presName="childText" presStyleLbl="conFgAcc1" presStyleIdx="1" presStyleCnt="3">
        <dgm:presLayoutVars>
          <dgm:bulletEnabled val="1"/>
        </dgm:presLayoutVars>
      </dgm:prSet>
      <dgm:spPr/>
    </dgm:pt>
    <dgm:pt modelId="{B6AC3701-CE58-46AC-B83C-64B172F21FF7}" type="pres">
      <dgm:prSet presAssocID="{79B776DA-FE1D-41C6-AD36-5B7003B58DBC}" presName="spaceBetweenRectangles" presStyleCnt="0"/>
      <dgm:spPr/>
    </dgm:pt>
    <dgm:pt modelId="{C2BA637A-938E-4E32-AC8C-93B4694C58A8}" type="pres">
      <dgm:prSet presAssocID="{E3281186-25C3-438C-B05F-3B9575E47428}" presName="parentLin" presStyleCnt="0"/>
      <dgm:spPr/>
    </dgm:pt>
    <dgm:pt modelId="{3B6F8443-A490-46AB-B48F-8009CEC72EA9}" type="pres">
      <dgm:prSet presAssocID="{E3281186-25C3-438C-B05F-3B9575E4742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245DA59-2EEE-44D3-BB8B-7629B0574419}" type="pres">
      <dgm:prSet presAssocID="{E3281186-25C3-438C-B05F-3B9575E4742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A94A3-F2FC-47CC-97FA-3B96ABF6ADD0}" type="pres">
      <dgm:prSet presAssocID="{E3281186-25C3-438C-B05F-3B9575E47428}" presName="negativeSpace" presStyleCnt="0"/>
      <dgm:spPr/>
    </dgm:pt>
    <dgm:pt modelId="{7CF726C0-6E85-4E3A-A15B-89F91F557C94}" type="pres">
      <dgm:prSet presAssocID="{E3281186-25C3-438C-B05F-3B9575E4742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84E2658-98B8-4367-B0ED-21ED8D372763}" type="presOf" srcId="{A10680D8-6DA1-4B83-A0CD-3626D446520B}" destId="{CFA939EE-80DD-4D19-8E5F-77B29F71D29E}" srcOrd="1" destOrd="0" presId="urn:microsoft.com/office/officeart/2005/8/layout/list1"/>
    <dgm:cxn modelId="{357F8642-3116-4FEE-8CEE-8A3FEA6213CB}" type="presOf" srcId="{0E88196C-B8CC-4607-884D-EAA8C235EE62}" destId="{349842F3-ADA7-4C4A-81AA-CF9A6A46F0D0}" srcOrd="1" destOrd="0" presId="urn:microsoft.com/office/officeart/2005/8/layout/list1"/>
    <dgm:cxn modelId="{99998B82-C626-42CF-BD9E-31D10346B84F}" type="presOf" srcId="{E3281186-25C3-438C-B05F-3B9575E47428}" destId="{4245DA59-2EEE-44D3-BB8B-7629B0574419}" srcOrd="1" destOrd="0" presId="urn:microsoft.com/office/officeart/2005/8/layout/list1"/>
    <dgm:cxn modelId="{EB959C16-2038-4151-948F-88C10C747196}" type="presOf" srcId="{0E88196C-B8CC-4607-884D-EAA8C235EE62}" destId="{0F60E15B-E846-4D8B-AF47-B08E78180C70}" srcOrd="0" destOrd="0" presId="urn:microsoft.com/office/officeart/2005/8/layout/list1"/>
    <dgm:cxn modelId="{AD6E566E-D8D2-4591-9199-9BF05B977A4A}" srcId="{A7911DFD-535C-489B-A6F1-7EF66C32B852}" destId="{E3281186-25C3-438C-B05F-3B9575E47428}" srcOrd="2" destOrd="0" parTransId="{E361B532-CFE5-462A-B598-A0153C155118}" sibTransId="{C980031E-1D61-4BF3-9B6D-EC4D6D8C3E4C}"/>
    <dgm:cxn modelId="{7A655277-895F-443F-9521-FF0775BDDCE3}" type="presOf" srcId="{A10680D8-6DA1-4B83-A0CD-3626D446520B}" destId="{975DD9DC-92C9-4F3F-B0BE-6EDDC9B8F082}" srcOrd="0" destOrd="0" presId="urn:microsoft.com/office/officeart/2005/8/layout/list1"/>
    <dgm:cxn modelId="{49793C4D-2A06-4B9B-993A-C41C2BB8FA0C}" srcId="{A7911DFD-535C-489B-A6F1-7EF66C32B852}" destId="{A10680D8-6DA1-4B83-A0CD-3626D446520B}" srcOrd="1" destOrd="0" parTransId="{DB2956BB-AE5C-4650-AF78-DA5297FEF853}" sibTransId="{79B776DA-FE1D-41C6-AD36-5B7003B58DBC}"/>
    <dgm:cxn modelId="{410B9654-D3D7-427B-9F4B-92202F72F095}" srcId="{A7911DFD-535C-489B-A6F1-7EF66C32B852}" destId="{0E88196C-B8CC-4607-884D-EAA8C235EE62}" srcOrd="0" destOrd="0" parTransId="{BF8A237C-BB09-44BE-835B-6D5A990621B4}" sibTransId="{6B240BED-F718-463B-BF47-E3D70CE86B5F}"/>
    <dgm:cxn modelId="{51AE54CB-C190-41AB-9C6C-8FC5E937E853}" type="presOf" srcId="{E3281186-25C3-438C-B05F-3B9575E47428}" destId="{3B6F8443-A490-46AB-B48F-8009CEC72EA9}" srcOrd="0" destOrd="0" presId="urn:microsoft.com/office/officeart/2005/8/layout/list1"/>
    <dgm:cxn modelId="{17A2E9D6-2558-4F7E-A453-A715E238DCF9}" type="presOf" srcId="{A7911DFD-535C-489B-A6F1-7EF66C32B852}" destId="{E35486F8-3025-44A6-BB61-0CAB6950199A}" srcOrd="0" destOrd="0" presId="urn:microsoft.com/office/officeart/2005/8/layout/list1"/>
    <dgm:cxn modelId="{9A6D5E7A-708D-49F6-9015-79E25A2C7DCB}" type="presParOf" srcId="{E35486F8-3025-44A6-BB61-0CAB6950199A}" destId="{8FD5E06D-72E7-4422-938D-9BA701387239}" srcOrd="0" destOrd="0" presId="urn:microsoft.com/office/officeart/2005/8/layout/list1"/>
    <dgm:cxn modelId="{9DE3B297-50E1-45B1-9A48-DD72DF8D26D9}" type="presParOf" srcId="{8FD5E06D-72E7-4422-938D-9BA701387239}" destId="{0F60E15B-E846-4D8B-AF47-B08E78180C70}" srcOrd="0" destOrd="0" presId="urn:microsoft.com/office/officeart/2005/8/layout/list1"/>
    <dgm:cxn modelId="{06B3912C-A4BE-4A0E-B401-64F53FA8BDFD}" type="presParOf" srcId="{8FD5E06D-72E7-4422-938D-9BA701387239}" destId="{349842F3-ADA7-4C4A-81AA-CF9A6A46F0D0}" srcOrd="1" destOrd="0" presId="urn:microsoft.com/office/officeart/2005/8/layout/list1"/>
    <dgm:cxn modelId="{B95F043B-DC57-46A4-9B08-A4537AFECCE7}" type="presParOf" srcId="{E35486F8-3025-44A6-BB61-0CAB6950199A}" destId="{531519DD-067A-42C3-B24B-25727D73F4B8}" srcOrd="1" destOrd="0" presId="urn:microsoft.com/office/officeart/2005/8/layout/list1"/>
    <dgm:cxn modelId="{6B6DE8B3-383F-462F-882F-3AADF2581C03}" type="presParOf" srcId="{E35486F8-3025-44A6-BB61-0CAB6950199A}" destId="{02F4A9C4-AC71-46B1-BB6C-538E46A283E7}" srcOrd="2" destOrd="0" presId="urn:microsoft.com/office/officeart/2005/8/layout/list1"/>
    <dgm:cxn modelId="{E79A5425-B0E6-4B36-A7C3-BFA1426AB7E7}" type="presParOf" srcId="{E35486F8-3025-44A6-BB61-0CAB6950199A}" destId="{ED822D4C-C072-4201-B117-EFCD1D195374}" srcOrd="3" destOrd="0" presId="urn:microsoft.com/office/officeart/2005/8/layout/list1"/>
    <dgm:cxn modelId="{3ED90C8B-71D8-42E0-9F5C-A759D5BB4C0B}" type="presParOf" srcId="{E35486F8-3025-44A6-BB61-0CAB6950199A}" destId="{7D68D9CC-3A2F-4113-A899-A2457449B0DA}" srcOrd="4" destOrd="0" presId="urn:microsoft.com/office/officeart/2005/8/layout/list1"/>
    <dgm:cxn modelId="{088426CD-8E57-4823-B18D-4A4F99B73416}" type="presParOf" srcId="{7D68D9CC-3A2F-4113-A899-A2457449B0DA}" destId="{975DD9DC-92C9-4F3F-B0BE-6EDDC9B8F082}" srcOrd="0" destOrd="0" presId="urn:microsoft.com/office/officeart/2005/8/layout/list1"/>
    <dgm:cxn modelId="{9F0FB2A6-928D-422A-A9BD-A754558CBBA3}" type="presParOf" srcId="{7D68D9CC-3A2F-4113-A899-A2457449B0DA}" destId="{CFA939EE-80DD-4D19-8E5F-77B29F71D29E}" srcOrd="1" destOrd="0" presId="urn:microsoft.com/office/officeart/2005/8/layout/list1"/>
    <dgm:cxn modelId="{25B83087-0A77-4CB5-B66C-28A2D4B39A68}" type="presParOf" srcId="{E35486F8-3025-44A6-BB61-0CAB6950199A}" destId="{59899453-558B-40DC-A1A1-97C8CDF867B6}" srcOrd="5" destOrd="0" presId="urn:microsoft.com/office/officeart/2005/8/layout/list1"/>
    <dgm:cxn modelId="{565A98E3-3D54-4CE8-B82A-DB963F2F7F8B}" type="presParOf" srcId="{E35486F8-3025-44A6-BB61-0CAB6950199A}" destId="{F74259F3-9110-4191-832B-A0776A79A5AF}" srcOrd="6" destOrd="0" presId="urn:microsoft.com/office/officeart/2005/8/layout/list1"/>
    <dgm:cxn modelId="{669D9BC0-AE15-44AD-B0F4-754E33791CBB}" type="presParOf" srcId="{E35486F8-3025-44A6-BB61-0CAB6950199A}" destId="{B6AC3701-CE58-46AC-B83C-64B172F21FF7}" srcOrd="7" destOrd="0" presId="urn:microsoft.com/office/officeart/2005/8/layout/list1"/>
    <dgm:cxn modelId="{7982E2DC-D2F5-4C9E-BBC5-37773738C67F}" type="presParOf" srcId="{E35486F8-3025-44A6-BB61-0CAB6950199A}" destId="{C2BA637A-938E-4E32-AC8C-93B4694C58A8}" srcOrd="8" destOrd="0" presId="urn:microsoft.com/office/officeart/2005/8/layout/list1"/>
    <dgm:cxn modelId="{44199FB8-C583-4827-AF8B-BA8204296363}" type="presParOf" srcId="{C2BA637A-938E-4E32-AC8C-93B4694C58A8}" destId="{3B6F8443-A490-46AB-B48F-8009CEC72EA9}" srcOrd="0" destOrd="0" presId="urn:microsoft.com/office/officeart/2005/8/layout/list1"/>
    <dgm:cxn modelId="{844F964A-3BB0-43E2-8479-BA21F1720E67}" type="presParOf" srcId="{C2BA637A-938E-4E32-AC8C-93B4694C58A8}" destId="{4245DA59-2EEE-44D3-BB8B-7629B0574419}" srcOrd="1" destOrd="0" presId="urn:microsoft.com/office/officeart/2005/8/layout/list1"/>
    <dgm:cxn modelId="{88B5345E-E0DF-4C87-9500-F2AFE575F940}" type="presParOf" srcId="{E35486F8-3025-44A6-BB61-0CAB6950199A}" destId="{6BAA94A3-F2FC-47CC-97FA-3B96ABF6ADD0}" srcOrd="9" destOrd="0" presId="urn:microsoft.com/office/officeart/2005/8/layout/list1"/>
    <dgm:cxn modelId="{A9F56369-3B75-4F01-BE78-8A651B50ED17}" type="presParOf" srcId="{E35486F8-3025-44A6-BB61-0CAB6950199A}" destId="{7CF726C0-6E85-4E3A-A15B-89F91F557C9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017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46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4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66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783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47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60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64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0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96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13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3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9" y="5354661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5F600-5ED5-4C24-88E4-06E3E21C20CE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038508"/>
      </p:ext>
    </p:extLst>
  </p:cSld>
  <p:clrMapOvr>
    <a:masterClrMapping/>
  </p:clrMapOvr>
  <p:transition>
    <p:split orient="vert" dir="in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87A6-CBBB-4E52-8590-B4F017C178D3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499093"/>
      </p:ext>
    </p:extLst>
  </p:cSld>
  <p:clrMapOvr>
    <a:masterClrMapping/>
  </p:clrMapOvr>
  <p:transition>
    <p:split orient="vert" dir="in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818" y="4203701"/>
            <a:ext cx="2876551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4" y="4075113"/>
            <a:ext cx="5545139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4" y="4087815"/>
            <a:ext cx="5467351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48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Arial" charset="0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9" y="405924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72" y="1437449"/>
            <a:ext cx="6417735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C2EA-362A-405F-A04E-7F7FCDD2BDC2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02595"/>
      </p:ext>
    </p:extLst>
  </p:cSld>
  <p:clrMapOvr>
    <a:masterClrMapping/>
  </p:clrMapOvr>
  <p:transition>
    <p:split orient="vert" dir="in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71E09-49DD-4A67-A107-071F37007C52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435925"/>
      </p:ext>
    </p:extLst>
  </p:cSld>
  <p:clrMapOvr>
    <a:masterClrMapping/>
  </p:clrMapOvr>
  <p:transition>
    <p:split orient="vert" dir="in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6" y="3429023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23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CF9F9-D79D-4077-964B-8149B79D9746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32770"/>
      </p:ext>
    </p:extLst>
  </p:cSld>
  <p:clrMapOvr>
    <a:masterClrMapping/>
  </p:clrMapOvr>
  <p:transition>
    <p:split orient="vert" dir="in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FD6CB-5AB6-46E7-AC85-35496B3FEE47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793847"/>
      </p:ext>
    </p:extLst>
  </p:cSld>
  <p:clrMapOvr>
    <a:masterClrMapping/>
  </p:clrMapOvr>
  <p:transition>
    <p:split orient="vert" dir="in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2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9" y="714387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3A595-C88B-4ED1-A9EA-C08C333F7B16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741901"/>
      </p:ext>
    </p:extLst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2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9" y="714377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2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62F85-3AFA-4660-9DD0-1F2EC29A0ABA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84451"/>
      </p:ext>
    </p:extLst>
  </p:cSld>
  <p:clrMapOvr>
    <a:masterClrMapping/>
  </p:clrMapOvr>
  <p:transition>
    <p:split orient="vert" dir="in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3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9" y="5354661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A019-1295-47FE-A3D8-7FA1EF4E84DC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7830"/>
      </p:ext>
    </p:extLst>
  </p:cSld>
  <p:clrMapOvr>
    <a:masterClrMapping/>
  </p:clrMapOvr>
  <p:transition>
    <p:split orient="vert" dir="in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9F8AA-8648-45C9-B41A-F590771C4E10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61411"/>
      </p:ext>
    </p:extLst>
  </p:cSld>
  <p:clrMapOvr>
    <a:masterClrMapping/>
  </p:clrMapOvr>
  <p:transition>
    <p:split orient="vert" dir="in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2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9" y="714377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3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73E87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B50A7-117E-43E6-A50E-CBA37CA2D1EF}" type="slidenum">
              <a:rPr lang="ru-RU" altLang="ru-RU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46887"/>
      </p:ext>
    </p:extLst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05.12.2016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053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5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9" y="1679589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b="1" smtClean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40" y="6250011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b="1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50011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b="1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7" y="6250011"/>
            <a:ext cx="1162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C668C2-75A3-4767-A9FA-4238A96FC554}" type="slidenum">
              <a:rPr lang="ru-RU" altLang="ru-RU" b="1">
                <a:solidFill>
                  <a:srgbClr val="073E87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 b="1">
              <a:solidFill>
                <a:srgbClr val="073E87"/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48" y="2674946"/>
            <a:ext cx="7408863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94496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/maam/ru/users/Beeliaev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логопед\шаблоны презент\ШАБЛОНЫ для оформления\4ff5fca2d975e_512xa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27" y="-2947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484784"/>
            <a:ext cx="5616624" cy="2088232"/>
          </a:xfrm>
        </p:spPr>
        <p:txBody>
          <a:bodyPr>
            <a:normAutofit/>
          </a:bodyPr>
          <a:lstStyle/>
          <a:p>
            <a:pPr lvl="0">
              <a:spcAft>
                <a:spcPts val="0"/>
              </a:spcAft>
              <a:tabLst>
                <a:tab pos="381000" algn="l"/>
                <a:tab pos="457200" algn="l"/>
                <a:tab pos="609600" algn="l"/>
              </a:tabLst>
            </a:pPr>
            <a:r>
              <a:rPr lang="ru-RU" sz="2400" b="1" dirty="0" smtClean="0"/>
              <a:t>Развитие фонематического слуха у старших дошкольников.</a:t>
            </a:r>
            <a:br>
              <a:rPr lang="ru-RU" sz="2400" b="1" dirty="0" smtClean="0"/>
            </a:br>
            <a:r>
              <a:rPr lang="ru-RU" sz="2400" b="1" smtClean="0"/>
              <a:t>Обобщение опыта.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3501008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Беляева Ю.В.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4653136"/>
            <a:ext cx="27994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Свердловская область</a:t>
            </a:r>
          </a:p>
          <a:p>
            <a:pPr algn="ctr"/>
            <a:r>
              <a:rPr lang="ru-RU" dirty="0" err="1" smtClean="0"/>
              <a:t>Камышловский</a:t>
            </a:r>
            <a:r>
              <a:rPr lang="ru-RU" dirty="0" smtClean="0"/>
              <a:t> район</a:t>
            </a:r>
          </a:p>
          <a:p>
            <a:pPr algn="ctr"/>
            <a:r>
              <a:rPr lang="ru-RU" dirty="0" smtClean="0"/>
              <a:t>п/о </a:t>
            </a:r>
            <a:r>
              <a:rPr lang="ru-RU" dirty="0" err="1" smtClean="0"/>
              <a:t>Порошино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71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49" y="-3190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213285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6606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8105" y="19168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 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0272" y="429779"/>
            <a:ext cx="6982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слогов, фонем.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G:\DCIM\100NIKON\DSCN008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4464496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508106" y="1412776"/>
            <a:ext cx="33123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В работе по дифференциации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слогов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использую прием повторений серий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слогов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с различающимися гласными и согласными звуками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с акустически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далекими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и акустически близкими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звуками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(«Запомни, повтори», «Телефон»).</a:t>
            </a:r>
          </a:p>
        </p:txBody>
      </p:sp>
    </p:spTree>
    <p:extLst>
      <p:ext uri="{BB962C8B-B14F-4D97-AF65-F5344CB8AC3E}">
        <p14:creationId xmlns:p14="http://schemas.microsoft.com/office/powerpoint/2010/main" val="64307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49" y="-3190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213285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6606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8105" y="19168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 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4868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звукового и слогового анализа и синтеза </a:t>
            </a:r>
          </a:p>
        </p:txBody>
      </p:sp>
      <p:pic>
        <p:nvPicPr>
          <p:cNvPr id="8" name="Рисунок 7" descr="DSC025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93" y="1175058"/>
            <a:ext cx="2960339" cy="2220254"/>
          </a:xfrm>
          <a:prstGeom prst="rect">
            <a:avLst/>
          </a:prstGeom>
        </p:spPr>
      </p:pic>
      <p:pic>
        <p:nvPicPr>
          <p:cNvPr id="9" name="Picture 4" descr="Изображение 0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372" y="2317522"/>
            <a:ext cx="5760641" cy="305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78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132856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Много игр есть у меня</a:t>
            </a:r>
          </a:p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В картотеке – больше ста!</a:t>
            </a:r>
          </a:p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Если опыт мой Вам пригодится –</a:t>
            </a:r>
          </a:p>
          <a:p>
            <a:pPr lvl="0" algn="ctr"/>
            <a:r>
              <a:rPr lang="ru-RU" sz="2000" b="1" dirty="0">
                <a:solidFill>
                  <a:srgbClr val="FF0000"/>
                </a:solidFill>
              </a:rPr>
              <a:t>Играми могу я поделиться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025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5559">
            <a:off x="5744902" y="4073976"/>
            <a:ext cx="3156191" cy="2367144"/>
          </a:xfrm>
          <a:prstGeom prst="rect">
            <a:avLst/>
          </a:prstGeom>
        </p:spPr>
      </p:pic>
      <p:pic>
        <p:nvPicPr>
          <p:cNvPr id="4" name="Рисунок 3" descr="DSC025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1116">
            <a:off x="6450592" y="109406"/>
            <a:ext cx="2365416" cy="3153888"/>
          </a:xfrm>
          <a:prstGeom prst="rect">
            <a:avLst/>
          </a:prstGeom>
        </p:spPr>
      </p:pic>
      <p:pic>
        <p:nvPicPr>
          <p:cNvPr id="5" name="Picture 4" descr="Изображение 02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7488">
            <a:off x="203330" y="419538"/>
            <a:ext cx="305556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Изображение 01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31501">
            <a:off x="312123" y="3207623"/>
            <a:ext cx="2707571" cy="3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DSC0252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3" y="4053497"/>
            <a:ext cx="2109272" cy="2812363"/>
          </a:xfrm>
          <a:prstGeom prst="rect">
            <a:avLst/>
          </a:prstGeom>
        </p:spPr>
      </p:pic>
      <p:pic>
        <p:nvPicPr>
          <p:cNvPr id="8" name="Рисунок 7" descr="DSC02537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774" y="301674"/>
            <a:ext cx="2460378" cy="175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2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5/veselyie-rebyata-shablon-prevyu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70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0862" y="555938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64A2">
                    <a:lumMod val="75000"/>
                  </a:srgbClr>
                </a:solidFill>
              </a:rPr>
              <a:t>Применяю приёмы новые</a:t>
            </a:r>
          </a:p>
          <a:p>
            <a:pPr algn="ctr"/>
            <a:r>
              <a:rPr lang="ru-RU" sz="2400" b="1" dirty="0" smtClean="0">
                <a:solidFill>
                  <a:srgbClr val="8064A2">
                    <a:lumMod val="75000"/>
                  </a:srgbClr>
                </a:solidFill>
              </a:rPr>
              <a:t>До этих пор мне незнакомые.</a:t>
            </a:r>
          </a:p>
          <a:p>
            <a:pPr algn="ctr"/>
            <a:r>
              <a:rPr lang="ru-RU" sz="2400" b="1" dirty="0" smtClean="0">
                <a:solidFill>
                  <a:srgbClr val="8064A2">
                    <a:lumMod val="75000"/>
                  </a:srgbClr>
                </a:solidFill>
              </a:rPr>
              <a:t>Они мне очень помогают,</a:t>
            </a:r>
          </a:p>
          <a:p>
            <a:pPr algn="ctr"/>
            <a:r>
              <a:rPr lang="ru-RU" sz="2400" b="1" dirty="0" smtClean="0">
                <a:solidFill>
                  <a:srgbClr val="8064A2">
                    <a:lumMod val="75000"/>
                  </a:srgbClr>
                </a:solidFill>
              </a:rPr>
              <a:t>Результатов быстрее достигают.</a:t>
            </a:r>
            <a:endParaRPr lang="ru-RU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564904"/>
            <a:ext cx="4701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andara"/>
              </a:rPr>
              <a:t>Наглядное </a:t>
            </a:r>
            <a:r>
              <a:rPr lang="ru-RU" sz="2400" b="1" dirty="0" smtClean="0">
                <a:solidFill>
                  <a:srgbClr val="FF0000"/>
                </a:solidFill>
                <a:latin typeface="Candara"/>
              </a:rPr>
              <a:t>моделирование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Candara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ndara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В</a:t>
            </a:r>
            <a:r>
              <a:rPr lang="ru-RU" alt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озможности </a:t>
            </a: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песочной </a:t>
            </a:r>
            <a:r>
              <a:rPr lang="ru-RU" alt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терапии</a:t>
            </a:r>
          </a:p>
          <a:p>
            <a:pPr algn="ctr"/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r>
              <a:rPr lang="ru-RU" sz="2400" b="1" kern="0" dirty="0" smtClean="0">
                <a:solidFill>
                  <a:srgbClr val="FF0000"/>
                </a:solidFill>
                <a:latin typeface="Candara"/>
              </a:rPr>
              <a:t>Мнемотехника</a:t>
            </a:r>
          </a:p>
          <a:p>
            <a:pPr algn="ctr"/>
            <a:endParaRPr lang="ru-RU" sz="2400" b="1" kern="0" dirty="0">
              <a:solidFill>
                <a:srgbClr val="FF0000"/>
              </a:solidFill>
              <a:latin typeface="Candara"/>
            </a:endParaRPr>
          </a:p>
          <a:p>
            <a:pPr algn="ctr"/>
            <a:r>
              <a:rPr lang="ru-RU" sz="2400" b="1" kern="0" dirty="0" smtClean="0">
                <a:solidFill>
                  <a:srgbClr val="FF0000"/>
                </a:solidFill>
                <a:latin typeface="Candara"/>
              </a:rPr>
              <a:t>Коллаж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08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2606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andara"/>
              </a:rPr>
              <a:t>Наглядное моделирование </a:t>
            </a:r>
            <a:r>
              <a:rPr lang="ru-RU" sz="2400" b="1" dirty="0">
                <a:solidFill>
                  <a:prstClr val="black"/>
                </a:solidFill>
                <a:latin typeface="Candara"/>
              </a:rPr>
              <a:t> </a:t>
            </a:r>
            <a:r>
              <a:rPr lang="ru-RU" sz="2400" b="1" dirty="0" smtClean="0">
                <a:solidFill>
                  <a:prstClr val="black"/>
                </a:solidFill>
                <a:latin typeface="Candara"/>
              </a:rPr>
              <a:t>–</a:t>
            </a:r>
            <a:r>
              <a:rPr lang="ru-RU" sz="2400" dirty="0" smtClean="0">
                <a:solidFill>
                  <a:srgbClr val="8064A2">
                    <a:lumMod val="75000"/>
                  </a:srgbClr>
                </a:solidFill>
                <a:latin typeface="Candara"/>
              </a:rPr>
              <a:t>воспроизведение </a:t>
            </a:r>
            <a:r>
              <a:rPr lang="ru-RU" sz="2400" dirty="0">
                <a:solidFill>
                  <a:srgbClr val="8064A2">
                    <a:lumMod val="75000"/>
                  </a:srgbClr>
                </a:solidFill>
                <a:latin typeface="Candara"/>
              </a:rPr>
              <a:t>существенных свойств изучаемого объекта, создание его заместителя и работа с ним.</a:t>
            </a:r>
          </a:p>
        </p:txBody>
      </p:sp>
      <p:pic>
        <p:nvPicPr>
          <p:cNvPr id="5" name="Рисунок 4" descr="C:\Users\Пользователь\Desktop\фото для инноваций\P100088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028" y="2515672"/>
            <a:ext cx="3228975" cy="366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Пользователь\Desktop\фото для инноваций\P100087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3" y="2492896"/>
            <a:ext cx="3560068" cy="3661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ользователь\Desktop\фото для инноваций\P100088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3089441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88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79208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Многообразные возможности песочной терапии способствуют более качественной </a:t>
            </a:r>
            <a:r>
              <a:rPr lang="ru-RU" alt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коррекции фонематического слуха  </a:t>
            </a: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и развитию эмоционально-волевой сферы</a:t>
            </a:r>
            <a:r>
              <a:rPr lang="ru-RU" alt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Пользователь\Desktop\фото для инноваций\P10008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31699"/>
            <a:ext cx="2808312" cy="34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2204864"/>
            <a:ext cx="4752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Задачи, которые решаются на занятиях:</a:t>
            </a:r>
          </a:p>
          <a:p>
            <a:pPr algn="just" eaLnBrk="0" hangingPunct="0"/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ahoma" pitchFamily="34" charset="0"/>
              </a:rPr>
              <a:t>•</a:t>
            </a:r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 Совершенствование умений и навыков практического общения, выполнение упражнений на формирование фонематического слуха, используя вербальные и невербальные средства.</a:t>
            </a:r>
            <a:endParaRPr lang="ru-RU" altLang="ru-RU" sz="2000" b="1" dirty="0" smtClean="0">
              <a:solidFill>
                <a:srgbClr val="8064A2">
                  <a:lumMod val="75000"/>
                </a:srgbClr>
              </a:solidFill>
              <a:latin typeface="Candara"/>
            </a:endParaRPr>
          </a:p>
          <a:p>
            <a:pPr algn="just" eaLnBrk="0" hangingPunct="0"/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ahoma" pitchFamily="34" charset="0"/>
              </a:rPr>
              <a:t>•</a:t>
            </a:r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 Развитие фантазии и образного мышления.</a:t>
            </a:r>
            <a:endParaRPr lang="ru-RU" altLang="ru-RU" sz="2000" b="1" dirty="0" smtClean="0">
              <a:solidFill>
                <a:srgbClr val="8064A2">
                  <a:lumMod val="75000"/>
                </a:srgbClr>
              </a:solidFill>
              <a:latin typeface="Candara"/>
            </a:endParaRPr>
          </a:p>
          <a:p>
            <a:pPr algn="just" eaLnBrk="0" hangingPunct="0"/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ahoma" pitchFamily="34" charset="0"/>
              </a:rPr>
              <a:t>•</a:t>
            </a:r>
            <a:r>
              <a:rPr lang="ru-RU" altLang="ru-RU" sz="2000" b="1" dirty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    Обогащение словарного запаса.</a:t>
            </a:r>
            <a:endParaRPr lang="ru-RU" altLang="ru-RU" sz="2000" b="1" dirty="0">
              <a:solidFill>
                <a:srgbClr val="8064A2">
                  <a:lumMod val="75000"/>
                </a:srgbClr>
              </a:solidFill>
              <a:latin typeface="Candara"/>
            </a:endParaRPr>
          </a:p>
          <a:p>
            <a:pPr algn="just" eaLnBrk="0" hangingPunct="0"/>
            <a:r>
              <a:rPr lang="ru-RU" altLang="ru-RU" sz="2000" b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ahoma" pitchFamily="34" charset="0"/>
              </a:rPr>
              <a:t>•</a:t>
            </a:r>
            <a:r>
              <a:rPr lang="ru-RU" altLang="ru-RU" sz="2000" b="1" dirty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Побуждение детей к активным действиям и концентрации внимания.</a:t>
            </a:r>
            <a:endParaRPr lang="ru-RU" altLang="ru-RU" sz="2000" b="1" dirty="0">
              <a:solidFill>
                <a:srgbClr val="8064A2">
                  <a:lumMod val="75000"/>
                </a:srgbClr>
              </a:solidFill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6515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60648"/>
            <a:ext cx="79208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kern="0" dirty="0" smtClean="0">
                <a:solidFill>
                  <a:srgbClr val="FF0000"/>
                </a:solidFill>
                <a:latin typeface="Candara"/>
              </a:rPr>
              <a:t>Мнемотехника </a:t>
            </a:r>
            <a:r>
              <a:rPr lang="ru-RU" sz="2000" kern="0" dirty="0" smtClean="0">
                <a:solidFill>
                  <a:prstClr val="black"/>
                </a:solidFill>
                <a:latin typeface="Candara"/>
              </a:rPr>
              <a:t>– </a:t>
            </a:r>
            <a:r>
              <a:rPr lang="ru-RU" sz="2000" b="1" kern="0" dirty="0" smtClean="0">
                <a:solidFill>
                  <a:srgbClr val="8064A2">
                    <a:lumMod val="75000"/>
                  </a:srgbClr>
                </a:solidFill>
                <a:latin typeface="Candara"/>
              </a:rPr>
              <a:t>это система приёмов, облегчающих запоминание и увеличивающих объём памяти путём образования дополнительных ассоциаций</a:t>
            </a:r>
            <a:endParaRPr lang="ru-RU" b="1" kern="0" dirty="0" smtClean="0">
              <a:solidFill>
                <a:srgbClr val="8064A2">
                  <a:lumMod val="75000"/>
                </a:srgbClr>
              </a:solidFill>
            </a:endParaRPr>
          </a:p>
        </p:txBody>
      </p:sp>
      <p:pic>
        <p:nvPicPr>
          <p:cNvPr id="9" name="Рисунок 8" descr="F:\DCIM\100NIKON\DSCN00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568698"/>
            <a:ext cx="4564337" cy="48846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568698"/>
            <a:ext cx="40324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Candara"/>
              </a:rPr>
              <a:t>Использую </a:t>
            </a:r>
            <a:r>
              <a:rPr lang="ru-RU" sz="2000" dirty="0" err="1">
                <a:solidFill>
                  <a:prstClr val="black"/>
                </a:solidFill>
                <a:latin typeface="Candara"/>
              </a:rPr>
              <a:t>мнемотаблицы</a:t>
            </a:r>
            <a:r>
              <a:rPr lang="ru-RU" sz="2000" dirty="0">
                <a:solidFill>
                  <a:prstClr val="black"/>
                </a:solidFill>
                <a:latin typeface="Candara"/>
              </a:rPr>
              <a:t> на занятия</a:t>
            </a:r>
            <a:r>
              <a:rPr lang="ru-RU" sz="2000" u="sng" dirty="0">
                <a:solidFill>
                  <a:prstClr val="black"/>
                </a:solidFill>
                <a:latin typeface="Candara"/>
              </a:rPr>
              <a:t>,</a:t>
            </a:r>
            <a:r>
              <a:rPr lang="ru-RU" sz="2000" dirty="0">
                <a:solidFill>
                  <a:prstClr val="black"/>
                </a:solidFill>
                <a:latin typeface="Candara"/>
              </a:rPr>
              <a:t> что позволяет детям эффективнее воспринимать и перерабатывать зрительную информацию, перекодировать, сохранять и воспроизводить её в соответствии с поставленными учебными задачами. Особенность методики – применение не изображения предметов, а символов  для опосредованного запоминания. Это значительно облегчает детям поиск и запоминание слов.  </a:t>
            </a:r>
          </a:p>
        </p:txBody>
      </p:sp>
    </p:spTree>
    <p:extLst>
      <p:ext uri="{BB962C8B-B14F-4D97-AF65-F5344CB8AC3E}">
        <p14:creationId xmlns:p14="http://schemas.microsoft.com/office/powerpoint/2010/main" val="105668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фото для инноваций\P10008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394" y="1844824"/>
            <a:ext cx="4810844" cy="481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Коллаж – приём в изобразительном искусстве, заключающийся в наклеивании на какую-либо основу материалов, отличающихся по цвету и фактуре.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1700810"/>
            <a:ext cx="3456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В </a:t>
            </a:r>
            <a:r>
              <a:rPr lang="ru-RU" dirty="0">
                <a:solidFill>
                  <a:prstClr val="black"/>
                </a:solidFill>
              </a:rPr>
              <a:t>процессе работы над составлением коллажей дети овладевают умением связно передавать содержание, сочетать образы и предметы между собой по величине, окраске, пространственному расположению. Э</a:t>
            </a:r>
            <a:r>
              <a:rPr lang="ru-RU" dirty="0" smtClean="0">
                <a:solidFill>
                  <a:prstClr val="black"/>
                </a:solidFill>
              </a:rPr>
              <a:t>та работа </a:t>
            </a:r>
            <a:r>
              <a:rPr lang="ru-RU" dirty="0">
                <a:solidFill>
                  <a:prstClr val="black"/>
                </a:solidFill>
              </a:rPr>
              <a:t>позволяет одновременно решать ряд важных задач: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dirty="0">
                <a:solidFill>
                  <a:prstClr val="black"/>
                </a:solidFill>
              </a:rPr>
              <a:t>   Вовлечение в работу родителей.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</a:t>
            </a:r>
            <a:r>
              <a:rPr lang="ru-RU" dirty="0">
                <a:solidFill>
                  <a:prstClr val="black"/>
                </a:solidFill>
              </a:rPr>
              <a:t> Развитие творческих способностей.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</a:t>
            </a:r>
            <a:r>
              <a:rPr lang="ru-RU" dirty="0">
                <a:solidFill>
                  <a:prstClr val="black"/>
                </a:solidFill>
              </a:rPr>
              <a:t>    Речевой активности.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</a:t>
            </a:r>
            <a:r>
              <a:rPr lang="ru-RU" dirty="0">
                <a:solidFill>
                  <a:prstClr val="black"/>
                </a:solidFill>
              </a:rPr>
              <a:t>     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1611657847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nachalo4ka.ru/wp-content/uploads/2014/05/veselyie-rebyata-shablon-prevyu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834"/>
            <a:ext cx="9144000" cy="706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11155" y="620686"/>
            <a:ext cx="374441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Целый год старались хорошо,</a:t>
            </a:r>
          </a:p>
          <a:p>
            <a:pPr lvl="0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видно налицо.</a:t>
            </a:r>
          </a:p>
          <a:p>
            <a:pPr lvl="0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Говорят мои дети чисто – </a:t>
            </a:r>
          </a:p>
          <a:p>
            <a:pPr lvl="0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работы отличны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</a:p>
          <a:p>
            <a:pPr lvl="0"/>
            <a:endParaRPr lang="ru-RU" sz="2000" dirty="0">
              <a:solidFill>
                <a:prstClr val="black"/>
              </a:solidFill>
            </a:endParaRPr>
          </a:p>
          <a:p>
            <a:pPr lvl="0"/>
            <a:endParaRPr lang="ru-RU" sz="2000" dirty="0">
              <a:solidFill>
                <a:prstClr val="black"/>
              </a:solidFill>
            </a:endParaRP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Результаты работы: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20631569"/>
              </p:ext>
            </p:extLst>
          </p:nvPr>
        </p:nvGraphicFramePr>
        <p:xfrm>
          <a:off x="2483768" y="278792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636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16632"/>
            <a:ext cx="8064896" cy="529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уровне условий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rgbClr val="800080"/>
                </a:solidFill>
              </a:rPr>
              <a:t>Разработана рабочая программа по формированию фонематического слуха детей старшего дошкольного возраста. (нормативные условия)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sz="2000" b="1" dirty="0">
              <a:solidFill>
                <a:srgbClr val="80008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rgbClr val="800080"/>
                </a:solidFill>
              </a:rPr>
              <a:t>Разработана система игр и игровых упражнений по формированию фонематического слуха (содержательные </a:t>
            </a:r>
            <a:r>
              <a:rPr lang="ru-RU" sz="2000" b="1" dirty="0" smtClean="0">
                <a:solidFill>
                  <a:srgbClr val="800080"/>
                </a:solidFill>
              </a:rPr>
              <a:t>условия)</a:t>
            </a:r>
            <a:endParaRPr lang="ru-RU" sz="2000" b="1" dirty="0">
              <a:solidFill>
                <a:srgbClr val="800080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ru-RU" sz="2000" b="1" dirty="0">
              <a:solidFill>
                <a:srgbClr val="80008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rgbClr val="800080"/>
                </a:solidFill>
              </a:rPr>
              <a:t>Среда развития ребенка построена в соответствии с требованиями ФГОС  ДО. (материально-технические условия)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sz="2000" b="1" dirty="0">
              <a:solidFill>
                <a:srgbClr val="80008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rgbClr val="800080"/>
                </a:solidFill>
              </a:rPr>
              <a:t>Выстроена система взаимодействия с родителями и воспитателями (социокультурные условия)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endParaRPr lang="ru-RU" sz="2000" b="1" dirty="0">
              <a:solidFill>
                <a:srgbClr val="80008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rgbClr val="800080"/>
                </a:solidFill>
              </a:rPr>
              <a:t>Определены подходы к педагогической оценке фонематического слуха у дошкольников. (контрольно-диагностические)</a:t>
            </a:r>
          </a:p>
        </p:txBody>
      </p:sp>
    </p:spTree>
    <p:extLst>
      <p:ext uri="{BB962C8B-B14F-4D97-AF65-F5344CB8AC3E}">
        <p14:creationId xmlns:p14="http://schemas.microsoft.com/office/powerpoint/2010/main" val="328178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" y="-3078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38884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Быть хотела </a:t>
            </a:r>
            <a:r>
              <a:rPr lang="ru-RU" sz="2400" b="1" dirty="0" err="1">
                <a:solidFill>
                  <a:srgbClr val="8064A2">
                    <a:lumMod val="75000"/>
                  </a:srgbClr>
                </a:solidFill>
              </a:rPr>
              <a:t>руссоведом</a:t>
            </a:r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,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Но устроена судьба – 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Стала в ДОУ логопедом –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И – не огорчена.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Я об этом не жалею,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Уж который год подряд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На работу, как на праздник,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Иду в любимый детский сад.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И сейчас Вам расскажу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Чем занимались мы с детьми </a:t>
            </a:r>
          </a:p>
          <a:p>
            <a:pPr lvl="0" algn="ctr"/>
            <a:r>
              <a:rPr lang="ru-RU" sz="2400" b="1" dirty="0">
                <a:solidFill>
                  <a:srgbClr val="8064A2">
                    <a:lumMod val="75000"/>
                  </a:srgbClr>
                </a:solidFill>
              </a:rPr>
              <a:t>В 2015 году!!!!!</a:t>
            </a:r>
          </a:p>
        </p:txBody>
      </p:sp>
      <p:pic>
        <p:nvPicPr>
          <p:cNvPr id="6" name="Рисунок 5" descr="D:\Фото\моя работа\DSCN20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2079" y="118729"/>
            <a:ext cx="273630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G:\DCIM\100SSCAM\SDC1239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348880"/>
            <a:ext cx="263522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ользователь\Desktop\фото для инноваций\P100088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510" y="4085434"/>
            <a:ext cx="2213167" cy="2511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50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88640"/>
            <a:ext cx="7704856" cy="510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b="1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На уровне ребёнка</a:t>
            </a:r>
            <a:r>
              <a:rPr lang="ru-RU" sz="32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:</a:t>
            </a:r>
          </a:p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ru-RU" sz="3200" b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b="1" kern="0" dirty="0">
                <a:solidFill>
                  <a:srgbClr val="7030A0"/>
                </a:solidFill>
                <a:latin typeface="Arial"/>
                <a:cs typeface="Arial"/>
              </a:rPr>
              <a:t>Произошло повышение уровня </a:t>
            </a:r>
            <a:r>
              <a:rPr lang="ru-RU" sz="2400" b="1" kern="0" dirty="0" err="1">
                <a:solidFill>
                  <a:srgbClr val="7030A0"/>
                </a:solidFill>
                <a:latin typeface="Arial"/>
                <a:cs typeface="Arial"/>
              </a:rPr>
              <a:t>сформированности</a:t>
            </a:r>
            <a:r>
              <a:rPr lang="ru-RU" sz="2400" b="1" kern="0" dirty="0">
                <a:solidFill>
                  <a:srgbClr val="7030A0"/>
                </a:solidFill>
                <a:latin typeface="Arial"/>
                <a:cs typeface="Arial"/>
              </a:rPr>
              <a:t> фонематического слуха каждого ребёнка</a:t>
            </a:r>
            <a:r>
              <a:rPr lang="ru-RU" sz="2400" b="1" kern="0" dirty="0" smtClean="0">
                <a:solidFill>
                  <a:srgbClr val="7030A0"/>
                </a:solidFill>
                <a:latin typeface="Arial"/>
                <a:cs typeface="Arial"/>
              </a:rPr>
              <a:t>.</a:t>
            </a:r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ru-RU" sz="2400" b="1" kern="0" dirty="0">
              <a:solidFill>
                <a:srgbClr val="7030A0"/>
              </a:solidFill>
              <a:latin typeface="Arial"/>
              <a:cs typeface="Arial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b="1" kern="0" dirty="0">
                <a:solidFill>
                  <a:srgbClr val="7030A0"/>
                </a:solidFill>
                <a:latin typeface="Arial"/>
                <a:cs typeface="Arial"/>
              </a:rPr>
              <a:t> В целом работа отразилась в активной жизненной позиции детей, в желании демонстрировать свои достижения</a:t>
            </a:r>
            <a:r>
              <a:rPr lang="ru-RU" sz="2400" b="1" kern="0" dirty="0" smtClean="0">
                <a:solidFill>
                  <a:srgbClr val="7030A0"/>
                </a:solidFill>
                <a:latin typeface="Arial"/>
                <a:cs typeface="Arial"/>
              </a:rPr>
              <a:t>.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ru-RU" sz="2400" b="1" kern="0" dirty="0">
              <a:solidFill>
                <a:srgbClr val="7030A0"/>
              </a:solidFill>
              <a:latin typeface="Arial"/>
              <a:cs typeface="Arial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b="1" kern="0" dirty="0">
                <a:solidFill>
                  <a:srgbClr val="7030A0"/>
                </a:solidFill>
                <a:latin typeface="Arial"/>
                <a:cs typeface="Arial"/>
              </a:rPr>
              <a:t>Дети принимают активное участие в различных  конкурсах и </a:t>
            </a:r>
            <a:r>
              <a:rPr lang="ru-RU" sz="2400" b="1" kern="0" dirty="0" smtClean="0">
                <a:solidFill>
                  <a:srgbClr val="7030A0"/>
                </a:solidFill>
                <a:latin typeface="Arial"/>
                <a:cs typeface="Arial"/>
              </a:rPr>
              <a:t>смотрах достижения, </a:t>
            </a:r>
            <a:r>
              <a:rPr lang="ru-RU" sz="2400" b="1" kern="0" dirty="0">
                <a:solidFill>
                  <a:srgbClr val="7030A0"/>
                </a:solidFill>
                <a:latin typeface="Arial"/>
                <a:cs typeface="Arial"/>
              </a:rPr>
              <a:t>получают грамоты и памятные подарки</a:t>
            </a:r>
            <a:r>
              <a:rPr lang="ru-RU" sz="24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68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49" y="-3190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056784" cy="133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u="sng" kern="0" dirty="0">
                <a:solidFill>
                  <a:srgbClr val="FF0000"/>
                </a:solidFill>
                <a:latin typeface="Arial"/>
                <a:cs typeface="Arial"/>
              </a:rPr>
              <a:t>На уровне педагогического сообщества</a:t>
            </a:r>
            <a:r>
              <a:rPr lang="ru-RU" sz="2800" b="1" kern="0" dirty="0" smtClean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kern="0" dirty="0">
                <a:solidFill>
                  <a:srgbClr val="FFFFFF"/>
                </a:solidFill>
                <a:latin typeface="Arial"/>
                <a:cs typeface="Arial"/>
              </a:rPr>
              <a:t>создание электронного портфолио на </a:t>
            </a:r>
            <a:endParaRPr lang="ru-RU" kern="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ru-RU" kern="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kern="0" dirty="0">
                <a:solidFill>
                  <a:srgbClr val="FFFFFF"/>
                </a:solidFill>
                <a:latin typeface="Arial"/>
                <a:cs typeface="Arial"/>
              </a:rPr>
              <a:t>портфолио </a:t>
            </a:r>
            <a:r>
              <a:rPr lang="ru-RU" kern="0" dirty="0" smtClean="0">
                <a:solidFill>
                  <a:srgbClr val="FFFFFF"/>
                </a:solidFill>
                <a:latin typeface="Arial"/>
                <a:cs typeface="Arial"/>
              </a:rPr>
              <a:t>на</a:t>
            </a:r>
            <a:endParaRPr lang="ru-RU" sz="2800" b="1" kern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556792"/>
            <a:ext cx="770485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Создание </a:t>
            </a:r>
            <a:r>
              <a:rPr lang="ru-RU" sz="2000" b="1" dirty="0">
                <a:solidFill>
                  <a:srgbClr val="7030A0"/>
                </a:solidFill>
              </a:rPr>
              <a:t>электронного портфолио на международном образовательном портале </a:t>
            </a:r>
            <a:r>
              <a:rPr lang="ru-RU" sz="2000" b="1" dirty="0" err="1">
                <a:solidFill>
                  <a:srgbClr val="7030A0"/>
                </a:solidFill>
              </a:rPr>
              <a:t>Маам</a:t>
            </a:r>
            <a:r>
              <a:rPr lang="ru-RU" sz="2000" b="1" dirty="0">
                <a:solidFill>
                  <a:srgbClr val="7030A0"/>
                </a:solidFill>
              </a:rPr>
              <a:t>. Адрес портфолио: </a:t>
            </a:r>
            <a:r>
              <a:rPr lang="ru-RU" sz="2000" b="1" dirty="0">
                <a:solidFill>
                  <a:srgbClr val="7030A0"/>
                </a:solidFill>
                <a:hlinkClick r:id="rId3"/>
              </a:rPr>
              <a:t>http://</a:t>
            </a:r>
            <a:r>
              <a:rPr lang="ru-RU" sz="2000" b="1" dirty="0" smtClean="0">
                <a:solidFill>
                  <a:srgbClr val="7030A0"/>
                </a:solidFill>
                <a:hlinkClick r:id="rId3"/>
              </a:rPr>
              <a:t>www/maam/ru/users/Beeliaeva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2000" b="1" dirty="0">
                <a:solidFill>
                  <a:srgbClr val="7030A0"/>
                </a:solidFill>
              </a:rPr>
              <a:t>Выступление на МРО логопедов «РППС ДО в соответствии с ФГОС»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(январь 2015 г.)</a:t>
            </a:r>
          </a:p>
          <a:p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Выступление на педагогическом совете в МКДОУ №12 </a:t>
            </a:r>
            <a:r>
              <a:rPr lang="ru-RU" sz="2000" b="1" dirty="0" err="1" smtClean="0">
                <a:solidFill>
                  <a:srgbClr val="7030A0"/>
                </a:solidFill>
              </a:rPr>
              <a:t>Порошинский</a:t>
            </a:r>
            <a:r>
              <a:rPr lang="ru-RU" sz="2000" b="1" dirty="0" smtClean="0">
                <a:solidFill>
                  <a:srgbClr val="7030A0"/>
                </a:solidFill>
              </a:rPr>
              <a:t> детский сад с докладом: «Развитие фонематического слуха у старших дошкольников».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achalo4ka.ru/wp-content/uploads/2014/05/veselyie-rebyata-shablon-prevyu-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83013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1844824"/>
            <a:ext cx="3677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4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nachalo4ka.ru/wp-content/uploads/2014/05/veselyie-rebyata-shablon-prevyu-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311"/>
            <a:ext cx="9144000" cy="688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1880" y="548680"/>
            <a:ext cx="468052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Чтобы звуки все на слух нам различать,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Чтобы безошибочно и  грамотно писать,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Чтобы в школе не было проблем,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Слух фонематический развивать нам нужно всем.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Тема: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«Развитие фонематического слуха посредством игр и игровых упражнений у детей старшего дошкольного возраста»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2000" b="1" dirty="0" smtClean="0"/>
          </a:p>
          <a:p>
            <a:pPr algn="ctr">
              <a:lnSpc>
                <a:spcPct val="150000"/>
              </a:lnSpc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7359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" y="-3078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116632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Интересна тема по сей день,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ФГОС ДО нас направляет к ней.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Детям эта помощь так нужна,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Значит, эта тема 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Актуальна и важна.</a:t>
            </a:r>
          </a:p>
          <a:p>
            <a:pPr algn="ctr"/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055624"/>
            <a:ext cx="698477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Недоразвитие фонематического </a:t>
            </a:r>
            <a:r>
              <a:rPr lang="ru-RU" sz="2000" dirty="0" smtClean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слуха </a:t>
            </a: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приводит к тому, что ребенок испытывает значительные затруднения не только в процессе овладения произносительной стороной речи, но и в процессе овладения грамотой, письмом и чтением и как следствие программой начального обучения в целом.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Таким образом, становится ясно, что вопросы изучения особенностей логопедической работы по преодолению </a:t>
            </a:r>
            <a:r>
              <a:rPr lang="ru-RU" sz="2000" dirty="0" err="1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несформированности</a:t>
            </a: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фонематического </a:t>
            </a:r>
            <a:r>
              <a:rPr lang="ru-RU" sz="2000" dirty="0" smtClean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слуха </a:t>
            </a: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старшего дошкольного возраста </a:t>
            </a:r>
            <a:r>
              <a:rPr lang="ru-RU" sz="2000" dirty="0" smtClean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7220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приобрели особую актуальность</a:t>
            </a:r>
            <a:r>
              <a:rPr lang="ru-RU" dirty="0">
                <a:solidFill>
                  <a:srgbClr val="372209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88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alo4ka.ru/wp-content/uploads/2014/05/veselyie-rebyata-shablon-prevyu-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68935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64A2">
                    <a:lumMod val="75000"/>
                  </a:srgbClr>
                </a:solidFill>
              </a:rPr>
              <a:t>.</a:t>
            </a:r>
            <a:endParaRPr lang="ru-RU" sz="24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836712"/>
            <a:ext cx="64448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Целый год мы развивали слух фонематический,</a:t>
            </a: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Можем поделиться опытом практическим.</a:t>
            </a: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Игры разработали не только для себя,</a:t>
            </a:r>
          </a:p>
          <a:p>
            <a:pPr lvl="0" algn="ctr"/>
            <a:r>
              <a:rPr lang="ru-RU" sz="2000" b="1" dirty="0" smtClean="0">
                <a:solidFill>
                  <a:srgbClr val="8064A2">
                    <a:lumMod val="75000"/>
                  </a:srgbClr>
                </a:solidFill>
              </a:rPr>
              <a:t>Ими могут пользоваться и учителя.</a:t>
            </a:r>
          </a:p>
          <a:p>
            <a:pPr lvl="0" algn="ctr"/>
            <a:endParaRPr lang="ru-RU" sz="2000" b="1" dirty="0">
              <a:solidFill>
                <a:srgbClr val="8064A2">
                  <a:lumMod val="75000"/>
                </a:srgbClr>
              </a:solidFill>
            </a:endParaRP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Они не только нужны для логопеда,</a:t>
            </a: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Но и для родителей нет лучшего совета</a:t>
            </a:r>
            <a:r>
              <a:rPr lang="ru-RU" sz="2000" b="1" dirty="0" smtClean="0">
                <a:solidFill>
                  <a:srgbClr val="8064A2">
                    <a:lumMod val="75000"/>
                  </a:srgbClr>
                </a:solidFill>
              </a:rPr>
              <a:t>.</a:t>
            </a:r>
          </a:p>
          <a:p>
            <a:pPr lvl="0" algn="ctr"/>
            <a:endParaRPr lang="ru-RU" sz="2000" b="1" dirty="0">
              <a:solidFill>
                <a:srgbClr val="8064A2">
                  <a:lumMod val="75000"/>
                </a:srgbClr>
              </a:solidFill>
            </a:endParaRP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Воспитатели их могут применять</a:t>
            </a:r>
            <a:r>
              <a:rPr lang="ru-RU" sz="2000" b="1" dirty="0" smtClean="0">
                <a:solidFill>
                  <a:srgbClr val="8064A2">
                    <a:lumMod val="75000"/>
                  </a:srgbClr>
                </a:solidFill>
              </a:rPr>
              <a:t>.</a:t>
            </a:r>
          </a:p>
          <a:p>
            <a:pPr lvl="0" algn="ctr"/>
            <a:r>
              <a:rPr lang="ru-RU" sz="2000" b="1" dirty="0" smtClean="0">
                <a:solidFill>
                  <a:srgbClr val="8064A2">
                    <a:lumMod val="75000"/>
                  </a:srgbClr>
                </a:solidFill>
              </a:rPr>
              <a:t>И </a:t>
            </a:r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слух фонематический на своих занятиях</a:t>
            </a:r>
          </a:p>
          <a:p>
            <a:pPr lvl="0" algn="ctr"/>
            <a:r>
              <a:rPr lang="ru-RU" sz="2000" b="1" dirty="0">
                <a:solidFill>
                  <a:srgbClr val="8064A2">
                    <a:lumMod val="75000"/>
                  </a:srgbClr>
                </a:solidFill>
              </a:rPr>
              <a:t>развивать</a:t>
            </a:r>
            <a:r>
              <a:rPr lang="ru-RU" b="1" dirty="0">
                <a:solidFill>
                  <a:srgbClr val="8064A2">
                    <a:lumMod val="75000"/>
                  </a:srgb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64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Этапы формирования фонематического слуха 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464447" y="1250141"/>
            <a:ext cx="128588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Выноска-облако 4"/>
          <p:cNvSpPr/>
          <p:nvPr/>
        </p:nvSpPr>
        <p:spPr>
          <a:xfrm>
            <a:off x="357158" y="2357430"/>
            <a:ext cx="2428892" cy="150019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  </a:t>
            </a:r>
            <a:r>
              <a:rPr lang="ru-RU" sz="1400" dirty="0" smtClean="0">
                <a:solidFill>
                  <a:prstClr val="black"/>
                </a:solidFill>
              </a:rPr>
              <a:t>!. Узнавание и дифференциация неречевых звуков</a:t>
            </a:r>
            <a:endParaRPr lang="ru-RU" sz="1400" dirty="0">
              <a:solidFill>
                <a:prstClr val="white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928794" y="2428868"/>
            <a:ext cx="321471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Выноска-облако 7"/>
          <p:cNvSpPr/>
          <p:nvPr/>
        </p:nvSpPr>
        <p:spPr>
          <a:xfrm>
            <a:off x="2000232" y="4429132"/>
            <a:ext cx="2786082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2. Различие высоты, силы, тембра, голоса, на материале одинаковых звуков 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4357686" y="1428736"/>
            <a:ext cx="171451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ыноска-облако 10"/>
          <p:cNvSpPr/>
          <p:nvPr/>
        </p:nvSpPr>
        <p:spPr>
          <a:xfrm>
            <a:off x="4357686" y="2857496"/>
            <a:ext cx="2571768" cy="150019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3. Различение слов близких по своему звуковому составу слогов, фонем</a:t>
            </a:r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5179223" y="2607463"/>
            <a:ext cx="392909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Выноска-облако 15"/>
          <p:cNvSpPr/>
          <p:nvPr/>
        </p:nvSpPr>
        <p:spPr>
          <a:xfrm>
            <a:off x="6215074" y="5000636"/>
            <a:ext cx="2500298" cy="150019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</a:rPr>
              <a:t>4. Развитие навыков звукового и слогового анализа и синтеза </a:t>
            </a:r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9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achalo4ka.ru/wp-content/uploads/2014/05/veselyie-rebyata-shablon-prevyu-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83013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5378" y="1124744"/>
            <a:ext cx="51386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От теории не отставали,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Игры по этапам составляли.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Некоторые игры хотим Вам показать,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Чтобы Вы увидели как их применять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34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49" y="-3190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056784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2800" b="1" kern="0" dirty="0">
                <a:solidFill>
                  <a:srgbClr val="FF0000"/>
                </a:solidFill>
                <a:latin typeface="Arial"/>
                <a:cs typeface="Arial"/>
              </a:rPr>
              <a:t>Узнавание и дифференциация неречевых звуков</a:t>
            </a:r>
          </a:p>
        </p:txBody>
      </p:sp>
      <p:pic>
        <p:nvPicPr>
          <p:cNvPr id="4" name="Picture 3" descr="G:\DCIM\100NIKON\DSCN008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98324"/>
            <a:ext cx="3784504" cy="3502883"/>
          </a:xfrm>
          <a:prstGeom prst="rect">
            <a:avLst/>
          </a:prstGeom>
          <a:noFill/>
          <a:extLst/>
        </p:spPr>
      </p:pic>
      <p:sp>
        <p:nvSpPr>
          <p:cNvPr id="3" name="TextBox 2"/>
          <p:cNvSpPr txBox="1"/>
          <p:nvPr/>
        </p:nvSpPr>
        <p:spPr>
          <a:xfrm>
            <a:off x="1115616" y="213285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798324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Игры и упражнения на угадывание голосов и различение шумов, на определение источника шума («Угадай, что шумит?», «Где звенит будильник?», «Найди игрушку»).</a:t>
            </a:r>
          </a:p>
        </p:txBody>
      </p:sp>
    </p:spTree>
    <p:extLst>
      <p:ext uri="{BB962C8B-B14F-4D97-AF65-F5344CB8AC3E}">
        <p14:creationId xmlns:p14="http://schemas.microsoft.com/office/powerpoint/2010/main" val="40098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chalo4ka.ru/wp-content/uploads/2014/05/veselyie-rebyata-shablon-prevyu-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49" y="-3190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213285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66061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G:\DCIM\100NIKON\DSCN008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00" y="1412776"/>
            <a:ext cx="4643470" cy="37862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508105" y="1916832"/>
            <a:ext cx="31683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 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Предлагаю сказки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после прослушивания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которых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совместно с детьми 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составляются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модели 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речевых высказываний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героев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используя кружки 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различной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величины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(высота голоса).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0272" y="429779"/>
            <a:ext cx="6982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Различие высоты, силы, тембра, голоса, на материале одинаковых звуков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797</Words>
  <Application>Microsoft Office PowerPoint</Application>
  <PresentationFormat>Экран (4:3)</PresentationFormat>
  <Paragraphs>159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Поток</vt:lpstr>
      <vt:lpstr>Волна</vt:lpstr>
      <vt:lpstr>Развитие фонематического слуха у старших дошкольников. Обобщение опыта.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формирования фонематического слуха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Алексей</cp:lastModifiedBy>
  <cp:revision>58</cp:revision>
  <dcterms:created xsi:type="dcterms:W3CDTF">2015-08-13T07:59:27Z</dcterms:created>
  <dcterms:modified xsi:type="dcterms:W3CDTF">2016-12-05T14:50:42Z</dcterms:modified>
</cp:coreProperties>
</file>