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70" r:id="rId6"/>
    <p:sldId id="271" r:id="rId7"/>
    <p:sldId id="272" r:id="rId8"/>
    <p:sldId id="266" r:id="rId9"/>
    <p:sldId id="267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052737"/>
            <a:ext cx="7175351" cy="180020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 smtClean="0">
                <a:effectLst/>
              </a:rPr>
              <a:t>«</a:t>
            </a:r>
            <a:r>
              <a:rPr lang="ru-RU" sz="3600" dirty="0">
                <a:effectLst/>
              </a:rPr>
              <a:t>Специфика проблемной лекции как формы организации учебного процесса в вузе»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6576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64704"/>
            <a:ext cx="6400800" cy="4752528"/>
          </a:xfrm>
        </p:spPr>
        <p:txBody>
          <a:bodyPr>
            <a:normAutofit/>
          </a:bodyPr>
          <a:lstStyle/>
          <a:p>
            <a:r>
              <a:rPr lang="ru-RU" dirty="0"/>
              <a:t>Лекция становится проблемной в том случае, когда в ней реализуется принцип </a:t>
            </a:r>
            <a:r>
              <a:rPr lang="ru-RU" dirty="0" err="1"/>
              <a:t>проблемности</a:t>
            </a:r>
            <a:r>
              <a:rPr lang="ru-RU" dirty="0"/>
              <a:t>. При этом необходимо выполнение двух взаимосвязанных условий:</a:t>
            </a:r>
          </a:p>
          <a:p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/>
              <a:t>.	реализация принципа </a:t>
            </a:r>
            <a:r>
              <a:rPr lang="ru-RU" dirty="0" err="1"/>
              <a:t>проблемности</a:t>
            </a:r>
            <a:r>
              <a:rPr lang="ru-RU" dirty="0"/>
              <a:t> при отборе и дидактической обработке содержания учебного курса до лекции;</a:t>
            </a:r>
          </a:p>
          <a:p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	реализация принципа </a:t>
            </a:r>
            <a:r>
              <a:rPr lang="ru-RU" dirty="0" err="1"/>
              <a:t>проблемности</a:t>
            </a:r>
            <a:r>
              <a:rPr lang="ru-RU" dirty="0"/>
              <a:t> при развертывании этого содержания непосредственно на лекции.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4937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785712"/>
          </a:xfrm>
        </p:spPr>
        <p:txBody>
          <a:bodyPr>
            <a:normAutofit/>
          </a:bodyPr>
          <a:lstStyle/>
          <a:p>
            <a:r>
              <a:rPr lang="ru-RU" sz="2400" b="1" i="1" dirty="0"/>
              <a:t>Проблемная лекция</a:t>
            </a:r>
            <a:r>
              <a:rPr lang="ru-RU" sz="2400" dirty="0"/>
              <a:t>– это рассмотрение в поисковом плане одной или нескольких научных проблем на основе анализирующего рассуждения, описания истории открытий, разбора и анализа какой-либо точки зрения и т.д.</a:t>
            </a:r>
          </a:p>
          <a:p>
            <a:r>
              <a:rPr lang="ru-RU" sz="2400" dirty="0"/>
              <a:t> </a:t>
            </a:r>
            <a:r>
              <a:rPr lang="ru-RU" sz="2400" b="1" i="1" dirty="0"/>
              <a:t>Первичные логические звенья проблемной лекции </a:t>
            </a:r>
            <a:r>
              <a:rPr lang="ru-RU" sz="2400" dirty="0"/>
              <a:t>– </a:t>
            </a:r>
            <a:r>
              <a:rPr lang="ru-RU" sz="2400" dirty="0" smtClean="0"/>
              <a:t>это</a:t>
            </a:r>
            <a:endParaRPr lang="ru-RU" sz="2400" dirty="0"/>
          </a:p>
          <a:p>
            <a:r>
              <a:rPr lang="ru-RU" sz="2400" dirty="0"/>
              <a:t>1) создание проблемной ситуации;</a:t>
            </a:r>
          </a:p>
          <a:p>
            <a:r>
              <a:rPr lang="ru-RU" sz="2400" dirty="0"/>
              <a:t> 2) анализ проблемы; </a:t>
            </a:r>
          </a:p>
          <a:p>
            <a:r>
              <a:rPr lang="ru-RU" sz="2400" dirty="0"/>
              <a:t>3) выдвижение гипотезы.</a:t>
            </a:r>
          </a:p>
          <a:p>
            <a:pPr marL="4572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17777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957392" cy="5505792"/>
          </a:xfrm>
        </p:spPr>
        <p:txBody>
          <a:bodyPr>
            <a:normAutofit/>
          </a:bodyPr>
          <a:lstStyle/>
          <a:p>
            <a:r>
              <a:rPr lang="ru-RU" sz="2000" b="1" i="1" dirty="0"/>
              <a:t>Проблемная ситуация</a:t>
            </a:r>
            <a:r>
              <a:rPr lang="ru-RU" sz="2000" dirty="0"/>
              <a:t> – это психологическое состояние учащегося, </a:t>
            </a:r>
            <a:r>
              <a:rPr lang="ru-RU" sz="2000" dirty="0" smtClean="0"/>
              <a:t>возникающее </a:t>
            </a:r>
            <a:r>
              <a:rPr lang="ru-RU" sz="2000" dirty="0"/>
              <a:t>в процессе выполнения учебного задания, стимулируя к поиску новых знаний и способов деятельности; это психологическое состояние интеллектуально затруднения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b="1" i="1" dirty="0"/>
              <a:t>Компонентами проблемной ситуации </a:t>
            </a:r>
            <a:r>
              <a:rPr lang="ru-RU" sz="2000" dirty="0"/>
              <a:t>являются объект познания (материал лекции) и субъект познания (студент), процесс мыслительного взаимодействия субъекта с объектом и будет познавательной деятельностью, усвоение нового, неизвестного еще для студента знания, содержащееся в учебной </a:t>
            </a:r>
            <a:r>
              <a:rPr lang="ru-RU" sz="2000" dirty="0" smtClean="0"/>
              <a:t>проблеме.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14946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605464" cy="5649808"/>
          </a:xfrm>
        </p:spPr>
        <p:txBody>
          <a:bodyPr>
            <a:normAutofit/>
          </a:bodyPr>
          <a:lstStyle/>
          <a:p>
            <a:r>
              <a:rPr lang="ru-RU" sz="2000" b="1" i="1" dirty="0"/>
              <a:t>Типы проблемных лекций</a:t>
            </a:r>
            <a:r>
              <a:rPr lang="ru-RU" sz="2000" dirty="0"/>
              <a:t>: </a:t>
            </a:r>
          </a:p>
          <a:p>
            <a:endParaRPr lang="ru-RU" sz="2000" dirty="0" smtClean="0"/>
          </a:p>
          <a:p>
            <a:r>
              <a:rPr lang="ru-RU" sz="2000" dirty="0" smtClean="0"/>
              <a:t>1</a:t>
            </a:r>
            <a:r>
              <a:rPr lang="ru-RU" sz="2000" dirty="0"/>
              <a:t>) объяснительно-иллюстративные с элементами проблемного изложения; </a:t>
            </a:r>
          </a:p>
          <a:p>
            <a:endParaRPr lang="ru-RU" sz="2000" dirty="0" smtClean="0"/>
          </a:p>
          <a:p>
            <a:r>
              <a:rPr lang="ru-RU" sz="2000" dirty="0" smtClean="0"/>
              <a:t>2</a:t>
            </a:r>
            <a:r>
              <a:rPr lang="ru-RU" sz="2000" dirty="0"/>
              <a:t>) проблемного изложения знаний; </a:t>
            </a:r>
          </a:p>
          <a:p>
            <a:endParaRPr lang="ru-RU" sz="2000" dirty="0" smtClean="0"/>
          </a:p>
          <a:p>
            <a:r>
              <a:rPr lang="ru-RU" sz="2000" dirty="0" smtClean="0"/>
              <a:t>3</a:t>
            </a:r>
            <a:r>
              <a:rPr lang="ru-RU" sz="2000" dirty="0"/>
              <a:t>) проблемного изложения знаний с опорой на самостоятельную работу студентов; </a:t>
            </a:r>
          </a:p>
          <a:p>
            <a:endParaRPr lang="ru-RU" sz="2000" dirty="0" smtClean="0"/>
          </a:p>
          <a:p>
            <a:r>
              <a:rPr lang="ru-RU" sz="2000" dirty="0" smtClean="0"/>
              <a:t>4</a:t>
            </a:r>
            <a:r>
              <a:rPr lang="ru-RU" sz="2000" dirty="0"/>
              <a:t>) проблемного изложения знаний с опорой на самостоятельную работу студентов с элементами эвристической беседы.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8282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73416" cy="5505792"/>
          </a:xfrm>
        </p:spPr>
        <p:txBody>
          <a:bodyPr>
            <a:normAutofit/>
          </a:bodyPr>
          <a:lstStyle/>
          <a:p>
            <a:r>
              <a:rPr lang="ru-RU" b="1" dirty="0"/>
              <a:t>Приемы построения проблемной лекции</a:t>
            </a:r>
            <a:r>
              <a:rPr lang="ru-RU" dirty="0"/>
              <a:t>:</a:t>
            </a:r>
          </a:p>
          <a:p>
            <a:r>
              <a:rPr lang="ru-RU" dirty="0" smtClean="0"/>
              <a:t>- </a:t>
            </a:r>
            <a:r>
              <a:rPr lang="ru-RU" dirty="0"/>
              <a:t>ознакомление с историей научной проблемы и той научной борьбой, которая велась в связи с поиском путей ее разрешения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- ознакомление с методами науки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- показ борьбы идей, теорий и концепций в современной науке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- предоставление студентам возможности занять свои собственные позиции при наличии спорных или разноречивых концепций и суждений, спорного определения </a:t>
            </a:r>
            <a:r>
              <a:rPr lang="ru-RU" dirty="0" smtClean="0"/>
              <a:t>понятий</a:t>
            </a:r>
            <a:r>
              <a:rPr lang="ru-RU" dirty="0"/>
              <a:t>;</a:t>
            </a:r>
            <a:endParaRPr lang="ru-RU" dirty="0"/>
          </a:p>
          <a:p>
            <a:r>
              <a:rPr lang="ru-RU" dirty="0"/>
              <a:t>- обращение к студентам с вопросом об их отношении к рассматриваемым явлениям и фактам</a:t>
            </a:r>
            <a:r>
              <a:rPr lang="ru-RU" dirty="0" smtClean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509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17432" cy="5649808"/>
          </a:xfrm>
        </p:spPr>
        <p:txBody>
          <a:bodyPr>
            <a:normAutofit/>
          </a:bodyPr>
          <a:lstStyle/>
          <a:p>
            <a:r>
              <a:rPr lang="ru-RU" dirty="0"/>
              <a:t>- </a:t>
            </a:r>
            <a:r>
              <a:rPr lang="ru-RU" sz="2400" dirty="0"/>
              <a:t>обращение к аудитории с вопросом об опыте столкновения с тем или иным явлением</a:t>
            </a:r>
            <a:r>
              <a:rPr lang="ru-RU" sz="2400" dirty="0" smtClean="0"/>
              <a:t>;</a:t>
            </a:r>
            <a:endParaRPr lang="ru-RU" sz="2400" dirty="0"/>
          </a:p>
          <a:p>
            <a:r>
              <a:rPr lang="ru-RU" sz="2400" dirty="0"/>
              <a:t>- привлечение студентов к участию в исследовании, которое ведется лектором или кафедрой;</a:t>
            </a:r>
          </a:p>
          <a:p>
            <a:r>
              <a:rPr lang="ru-RU" sz="2400" dirty="0" smtClean="0"/>
              <a:t>- </a:t>
            </a:r>
            <a:r>
              <a:rPr lang="ru-RU" sz="2400" dirty="0"/>
              <a:t>привлечение их к исследованию недостаточно изученных реальных научных проблем</a:t>
            </a:r>
            <a:r>
              <a:rPr lang="ru-RU" sz="2400" dirty="0" smtClean="0"/>
              <a:t>;</a:t>
            </a:r>
            <a:endParaRPr lang="ru-RU" sz="2400" dirty="0"/>
          </a:p>
          <a:p>
            <a:r>
              <a:rPr lang="ru-RU" sz="2400" dirty="0"/>
              <a:t>- привлечение к изучению нового опыта</a:t>
            </a:r>
            <a:r>
              <a:rPr lang="ru-RU" sz="2400" dirty="0" smtClean="0"/>
              <a:t>;</a:t>
            </a:r>
            <a:endParaRPr lang="ru-RU" sz="2400" dirty="0"/>
          </a:p>
          <a:p>
            <a:r>
              <a:rPr lang="ru-RU" sz="2400" dirty="0"/>
              <a:t>- освещение в лекции особенно интересного для студентов материала не в полном объеме и предоставление им возможности глубже изучить этот вопрос самостоятельно;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012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73416" cy="55778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- привлечение студентов к высказыванию прогнозов (или аргументированных суждений) о развитии того или иного явления, связанного с их профессиональной деятель­ностью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- постановка проблемных вопросов в начале лекции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- постановка проблемно-риторических вопросов по хо­ду лекции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- создание в самом начале лекции проблемной ситуации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- заострение реально существующих противоречий, столкновение несовместимых на первый взгляд явлений;</a:t>
            </a:r>
          </a:p>
          <a:p>
            <a:r>
              <a:rPr lang="ru-RU" dirty="0" smtClean="0"/>
              <a:t>- </a:t>
            </a:r>
            <a:r>
              <a:rPr lang="ru-RU" dirty="0"/>
              <a:t>постановка вопросов (или приведение ситуаций), имеющих несколько вариантов ответов или путей решения.</a:t>
            </a:r>
          </a:p>
        </p:txBody>
      </p:sp>
    </p:spTree>
    <p:extLst>
      <p:ext uri="{BB962C8B-B14F-4D97-AF65-F5344CB8AC3E}">
        <p14:creationId xmlns:p14="http://schemas.microsoft.com/office/powerpoint/2010/main" val="937455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533456" cy="5505792"/>
          </a:xfrm>
        </p:spPr>
        <p:txBody>
          <a:bodyPr>
            <a:normAutofit/>
          </a:bodyPr>
          <a:lstStyle/>
          <a:p>
            <a:endParaRPr lang="ru-RU" sz="2000" b="1" i="1" dirty="0" smtClean="0"/>
          </a:p>
          <a:p>
            <a:endParaRPr lang="ru-RU" sz="2000" b="1" i="1" dirty="0"/>
          </a:p>
          <a:p>
            <a:r>
              <a:rPr lang="ru-RU" sz="2000" b="1" i="1" dirty="0" smtClean="0"/>
              <a:t>Проблемный </a:t>
            </a:r>
            <a:r>
              <a:rPr lang="ru-RU" sz="2000" b="1" i="1" dirty="0"/>
              <a:t>вопрос</a:t>
            </a:r>
            <a:r>
              <a:rPr lang="ru-RU" sz="2000" dirty="0"/>
              <a:t> – это учебный вопрос, входящий в состав проблемной задачи или отдельно взятый вопрос, требующий ответа на него посредством мышления. Вопросы, стимулирующие мышление, начинаются с таких вопросительных слов и словосочетаний, как «почему», «отчего», «как (чем) это объяснить», «как это понимать», «как доказать (обосновать)», «что из этого следует (какой вывод)» и т.п. </a:t>
            </a:r>
            <a:endParaRPr lang="ru-RU" sz="2000" dirty="0" smtClean="0"/>
          </a:p>
          <a:p>
            <a:r>
              <a:rPr lang="ru-RU" sz="2000" dirty="0" smtClean="0"/>
              <a:t>Вопросительные </a:t>
            </a:r>
            <a:r>
              <a:rPr lang="ru-RU" sz="2000" dirty="0"/>
              <a:t>слова «кто», «что», «когда», «где», «сколько», «какой» всегда требуют ответа на основе памяти, поэтому проблемными не являются.  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90206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196752"/>
            <a:ext cx="7389440" cy="3672408"/>
          </a:xfrm>
        </p:spPr>
        <p:txBody>
          <a:bodyPr>
            <a:noAutofit/>
          </a:bodyPr>
          <a:lstStyle/>
          <a:p>
            <a:r>
              <a:rPr lang="ru-RU" sz="2000" dirty="0"/>
              <a:t>С помощью проблемной лекции обеспечивается достижение трех основных дидактических целей:</a:t>
            </a:r>
          </a:p>
          <a:p>
            <a:endParaRPr lang="ru-RU" sz="2000" dirty="0" smtClean="0"/>
          </a:p>
          <a:p>
            <a:r>
              <a:rPr lang="ru-RU" sz="2000" dirty="0" smtClean="0"/>
              <a:t>1</a:t>
            </a:r>
            <a:r>
              <a:rPr lang="ru-RU" sz="2000" dirty="0"/>
              <a:t>.	усвоение студентами теоретических знаний;</a:t>
            </a:r>
          </a:p>
          <a:p>
            <a:endParaRPr lang="ru-RU" sz="2000" dirty="0" smtClean="0"/>
          </a:p>
          <a:p>
            <a:r>
              <a:rPr lang="ru-RU" sz="2000" dirty="0" smtClean="0"/>
              <a:t>2</a:t>
            </a:r>
            <a:r>
              <a:rPr lang="ru-RU" sz="2000" dirty="0"/>
              <a:t>.	развитие теоретического мышления;</a:t>
            </a:r>
          </a:p>
          <a:p>
            <a:endParaRPr lang="ru-RU" sz="2000" dirty="0" smtClean="0"/>
          </a:p>
          <a:p>
            <a:r>
              <a:rPr lang="ru-RU" sz="2000" dirty="0" smtClean="0"/>
              <a:t>3</a:t>
            </a:r>
            <a:r>
              <a:rPr lang="ru-RU" sz="2000" dirty="0"/>
              <a:t>.	формирование познавательного интереса к содержанию учебного предмета и профессиональной мотивации будущего специалиста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pPr marL="45720" indent="0">
              <a:buNone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8923901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302</TotalTime>
  <Words>546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  «Специфика проблемной лекции как формы организации учебного процесса в вузе»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развивающей предметно-пространственной среды по ПДД в средней группе</dc:title>
  <dc:creator>Пользователь</dc:creator>
  <cp:lastModifiedBy>Пользователь</cp:lastModifiedBy>
  <cp:revision>18</cp:revision>
  <dcterms:created xsi:type="dcterms:W3CDTF">2015-12-10T13:06:09Z</dcterms:created>
  <dcterms:modified xsi:type="dcterms:W3CDTF">2016-04-15T10:45:07Z</dcterms:modified>
</cp:coreProperties>
</file>