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7445"/>
    <a:srgbClr val="772C03"/>
    <a:srgbClr val="85BD5B"/>
    <a:srgbClr val="F7F5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34" autoAdjust="0"/>
  </p:normalViewPr>
  <p:slideViewPr>
    <p:cSldViewPr>
      <p:cViewPr varScale="1">
        <p:scale>
          <a:sx n="96" d="100"/>
          <a:sy n="96" d="100"/>
        </p:scale>
        <p:origin x="120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94328-1CB5-4481-B046-663606390ECE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12ABC-1F85-4E8D-AC88-7C280DD4F0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Группа 31"/>
          <p:cNvGrpSpPr/>
          <p:nvPr/>
        </p:nvGrpSpPr>
        <p:grpSpPr>
          <a:xfrm>
            <a:off x="1857356" y="571480"/>
            <a:ext cx="4286280" cy="5286412"/>
            <a:chOff x="1857356" y="571480"/>
            <a:chExt cx="4286280" cy="5286412"/>
          </a:xfrm>
          <a:scene3d>
            <a:camera prst="perspectiveHeroicExtremeRightFacing">
              <a:rot lat="600000" lon="20400000" rev="174516"/>
            </a:camera>
            <a:lightRig rig="threePt" dir="t"/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857356" y="571480"/>
              <a:ext cx="4286280" cy="5286412"/>
            </a:xfrm>
            <a:prstGeom prst="rect">
              <a:avLst/>
            </a:prstGeom>
            <a:solidFill>
              <a:srgbClr val="85BD5B"/>
            </a:solidFill>
            <a:ln w="9525" cmpd="sng">
              <a:solidFill>
                <a:schemeClr val="accent3"/>
              </a:solidFill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0" name="Группа 29"/>
            <p:cNvGrpSpPr/>
            <p:nvPr/>
          </p:nvGrpSpPr>
          <p:grpSpPr>
            <a:xfrm>
              <a:off x="3000364" y="2428868"/>
              <a:ext cx="2000264" cy="1214446"/>
              <a:chOff x="3214678" y="2428868"/>
              <a:chExt cx="1857388" cy="857256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3214678" y="2643182"/>
                <a:ext cx="1857388" cy="0"/>
              </a:xfrm>
              <a:prstGeom prst="line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3214678" y="2857496"/>
                <a:ext cx="1857388" cy="0"/>
              </a:xfrm>
              <a:prstGeom prst="line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3214678" y="3071810"/>
                <a:ext cx="1857388" cy="0"/>
              </a:xfrm>
              <a:prstGeom prst="line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3214678" y="3286124"/>
                <a:ext cx="1857388" cy="0"/>
              </a:xfrm>
              <a:prstGeom prst="line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3214678" y="2428868"/>
                <a:ext cx="1857388" cy="0"/>
              </a:xfrm>
              <a:prstGeom prst="line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>
              <a:off x="3000364" y="1643050"/>
              <a:ext cx="2071702" cy="2000548"/>
            </a:xfrm>
            <a:prstGeom prst="rect">
              <a:avLst/>
            </a:prstGeom>
            <a:noFill/>
            <a:sp3d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  </a:t>
              </a:r>
              <a:r>
                <a:rPr lang="ru-RU" dirty="0" smtClean="0">
                  <a:latin typeface="CyrillicOld" pitchFamily="2" charset="0"/>
                </a:rPr>
                <a:t> </a:t>
              </a:r>
              <a:r>
                <a:rPr lang="ru-RU" sz="3200" dirty="0" smtClean="0">
                  <a:latin typeface="CyrillicOld" pitchFamily="2" charset="0"/>
                </a:rPr>
                <a:t>Тетрадь</a:t>
              </a:r>
            </a:p>
            <a:p>
              <a:endParaRPr lang="ru-RU" sz="3200" dirty="0" smtClean="0">
                <a:latin typeface="CyrillicOld" pitchFamily="2" charset="0"/>
              </a:endParaRPr>
            </a:p>
            <a:p>
              <a:r>
                <a:rPr lang="ru-RU" sz="2000" dirty="0" smtClean="0">
                  <a:latin typeface="CyrillicOld" pitchFamily="2" charset="0"/>
                </a:rPr>
                <a:t>Преподаватель: </a:t>
              </a:r>
              <a:r>
                <a:rPr lang="ru-RU" sz="2000" b="1" i="1" dirty="0" smtClean="0">
                  <a:latin typeface="CyrillicOld" pitchFamily="2" charset="0"/>
                </a:rPr>
                <a:t>Ибраева Елена Викторовна</a:t>
              </a:r>
              <a:endParaRPr lang="ru-RU" sz="2000" b="1" i="1" dirty="0">
                <a:latin typeface="CyrillicOld" pitchFamily="2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428554" y="571480"/>
            <a:ext cx="4501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Способы словообразования. </a:t>
            </a:r>
            <a:endParaRPr lang="ru-RU" sz="4000" b="1" dirty="0">
              <a:ln w="1905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u="sng"/>
              <a:t>Расшифровка аббревиатур</a:t>
            </a:r>
            <a:r>
              <a:rPr lang="ru-RU"/>
              <a:t> (сложение начальных букв слов или их начальных звуков) (устно)</a:t>
            </a:r>
          </a:p>
          <a:p>
            <a:r>
              <a:rPr lang="ru-RU"/>
              <a:t> </a:t>
            </a:r>
          </a:p>
          <a:p>
            <a:r>
              <a:rPr lang="ru-RU"/>
              <a:t>ОАО – </a:t>
            </a:r>
            <a:r>
              <a:rPr lang="ru-RU" b="1"/>
              <a:t>о</a:t>
            </a:r>
            <a:r>
              <a:rPr lang="ru-RU"/>
              <a:t>ткрытое </a:t>
            </a:r>
            <a:r>
              <a:rPr lang="ru-RU" b="1"/>
              <a:t>а</a:t>
            </a:r>
            <a:r>
              <a:rPr lang="ru-RU"/>
              <a:t>кционерное </a:t>
            </a:r>
            <a:r>
              <a:rPr lang="ru-RU" b="1"/>
              <a:t>о</a:t>
            </a:r>
            <a:r>
              <a:rPr lang="ru-RU"/>
              <a:t>бщество</a:t>
            </a:r>
          </a:p>
          <a:p>
            <a:r>
              <a:rPr lang="ru-RU"/>
              <a:t>ТСЖ – товарищество собственников жилья</a:t>
            </a:r>
          </a:p>
          <a:p>
            <a:r>
              <a:rPr lang="ru-RU"/>
              <a:t>ЭКГ – электрокардиограмма</a:t>
            </a:r>
          </a:p>
          <a:p>
            <a:r>
              <a:rPr lang="ru-RU"/>
              <a:t>УЗИ – ультразвуковое исследование</a:t>
            </a:r>
          </a:p>
          <a:p>
            <a:r>
              <a:rPr lang="ru-RU"/>
              <a:t>ВМФ – военно-морской флот</a:t>
            </a:r>
          </a:p>
          <a:p>
            <a:r>
              <a:rPr lang="ru-RU"/>
              <a:t>ВВС – военно-воздушные силы</a:t>
            </a:r>
          </a:p>
          <a:p>
            <a:r>
              <a:rPr lang="ru-RU"/>
              <a:t>ВДВ – воздушно-десантные войска</a:t>
            </a:r>
          </a:p>
          <a:p>
            <a:r>
              <a:rPr lang="ru-RU"/>
              <a:t>БМД – боевая машина десанта</a:t>
            </a:r>
          </a:p>
          <a:p>
            <a:r>
              <a:rPr lang="ru-RU"/>
              <a:t>БМП – боевая машина пехоты</a:t>
            </a:r>
          </a:p>
          <a:p>
            <a:r>
              <a:rPr lang="ru-RU"/>
              <a:t>БТР – боевой транспортёр</a:t>
            </a:r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1043608" y="1004597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Т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р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енировочные упражнения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0911" y="1454872"/>
            <a:ext cx="69579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800100" algn="l"/>
              </a:tabLs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Расшифровка аббревиатур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(сложение начальных букв слов или их начальных звуков) </a:t>
            </a:r>
          </a:p>
          <a:p>
            <a:pPr marL="57150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571500" algn="ctr"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ОАО –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ткрытое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кционерное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бщество</a:t>
            </a:r>
          </a:p>
          <a:p>
            <a:pPr marL="571500" algn="just"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0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ТСЖ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</a:p>
          <a:p>
            <a:pPr marL="57150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ЭКГ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</a:p>
          <a:p>
            <a:pPr marL="57150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УЗИ –</a:t>
            </a:r>
          </a:p>
          <a:p>
            <a:pPr marL="57150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ВМФ –</a:t>
            </a:r>
          </a:p>
          <a:p>
            <a:pPr marL="57150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ВВС –</a:t>
            </a:r>
          </a:p>
          <a:p>
            <a:pPr marL="57150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ВДВ –</a:t>
            </a:r>
          </a:p>
          <a:p>
            <a:pPr marL="57150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БМД –</a:t>
            </a:r>
          </a:p>
          <a:p>
            <a:pPr marL="57150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БМП –</a:t>
            </a:r>
          </a:p>
          <a:p>
            <a:pPr marL="57150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БТР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761423" y="728351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Устная работа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46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2736081" y="886879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ОБОБЩЕНИЕ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628800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Перечислите способы словообразования слов в русском языке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3995936" y="219218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ПРИСТАВОЧНЫЙ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31640" y="260139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СУФФИКСАЛЬНЫЙ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90261" y="3172897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ПРИСТАВОЧНО-СУФФИКСАЛЬНЫЙ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31640" y="392906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БЕЗАФФИКСНЫЙ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209724" y="4345553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СЛОЖЕНИЕ ОСНОВ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31640" y="481597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СОКРАЩЕНИЕ СЛОВ ДО НАЧАЛЬНОЙ БУКВЫ (АББРАВЕАТУРА)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690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1043608" y="1004597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Тест на закрепление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500174"/>
            <a:ext cx="67866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1.В каком ряду расположены слова, образованные приставочно-суффиксальным способом: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надомник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приусадебный, пресмешной;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Б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подбородок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бесстыдник, разнесчастный;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В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по-братски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подводник,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переувлажнить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Г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подснежник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разбежаться, приморский;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2.В каком ряду расположены слова, образованные суффиксальным способом: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А. сапожок, зубной, землянка;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Б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вбежать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красавец, глупыш;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В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дипломник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циркач, предыстория;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Г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вредитель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баловень, прародина.</a:t>
            </a:r>
          </a:p>
        </p:txBody>
      </p:sp>
    </p:spTree>
    <p:extLst>
      <p:ext uri="{BB962C8B-B14F-4D97-AF65-F5344CB8AC3E}">
        <p14:creationId xmlns:p14="http://schemas.microsoft.com/office/powerpoint/2010/main" val="285713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683568" y="759967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Тест на закрепление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246348"/>
            <a:ext cx="678661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3.В каком ряду расположены слова, образованные приставочным способом: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сыграть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подполковник, поджелудочный;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Б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соразмерный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зааплодировать, представление;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В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развесёлый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прабабушка, утомление;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Г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поумнее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прескверный, буквенный.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4.В каком ряду морфемное строение всех слов соответствует схеме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корень + </a:t>
            </a: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алк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качалка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свалка;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Б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рыбалка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зажигалка;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В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скакалка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отжималка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Г.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ешалка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мигалка.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088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683568" y="759967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Тест на закрепление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53320" y="1144696"/>
            <a:ext cx="67762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5.В каком ряду во всех словах выделяется приставка за-?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А.заглохший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залежь, законный;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Б.загородный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задушевность, закатиться;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В.заземлённый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замшевый, заикаться;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Г.заквасить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занозить, закадычный.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3320" y="3127020"/>
            <a:ext cx="36347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 к тесту: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а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а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г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б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4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mtClean="0"/>
              <a:t> </a:t>
            </a:r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832334" y="838313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Домашнее задание</a:t>
            </a:r>
            <a:endParaRPr lang="ru-RU" sz="24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2022" y="1533210"/>
            <a:ext cx="64714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теории на с. 213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§ 47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48  (уч.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Хлебинской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2013), работа в тетради: на с. 20, зад-я № 2, 3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6506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Прямоугольник 2"/>
          <p:cNvSpPr/>
          <p:nvPr/>
        </p:nvSpPr>
        <p:spPr>
          <a:xfrm>
            <a:off x="1403648" y="1710393"/>
            <a:ext cx="606486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за участие на уроке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6617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142976" y="1071545"/>
            <a:ext cx="7029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Как образовано слово: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Доверчивый        доверять + -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чив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Клеветник       клевета + -ник-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такой способ образования слов?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55776" y="1556792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2447764" y="1844824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95936" y="227187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СУФФИКСАЛЬНЫЙ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42976" y="2456540"/>
            <a:ext cx="7029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Как образовано слово: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Беспорядок       бес- + порядок 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Неприятный     не - + приятный 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такой способ образования слов?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flipH="1">
            <a:off x="2447764" y="2924944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>
            <a:off x="2627647" y="3212976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162561" y="363724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ПРИСТАВОЧНЫЙ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42976" y="3915512"/>
            <a:ext cx="7029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  <a:r>
              <a:rPr lang="ru-RU" dirty="0" smtClean="0"/>
              <a:t>. Как образовано слово: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Безработица     без- +работа + -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Нахлебник     на- + хлеб + -ник-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такой способ образования слов?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91121" y="5065195"/>
            <a:ext cx="4271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ПРИСТАВОЧНО-СУФФИКСАЛЬНЫЙ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4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1129385" y="1111672"/>
            <a:ext cx="7029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  <a:r>
              <a:rPr lang="ru-RU" dirty="0" smtClean="0"/>
              <a:t>. Как образовано слово: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Свист     свистеть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      входить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такой способ образования слов?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H="1">
            <a:off x="1907704" y="1556792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1760037" y="1844824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95936" y="2271874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БЕЗАФФИКСНЫЙ (БЕССУФИКСНЫЙ)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743303"/>
            <a:ext cx="6624736" cy="552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" r="-3077" b="60277"/>
          <a:stretch/>
        </p:blipFill>
        <p:spPr>
          <a:xfrm>
            <a:off x="1178473" y="1204221"/>
            <a:ext cx="6799687" cy="372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5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736081" y="97276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Тренировочные упражнения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60395" y="1362119"/>
            <a:ext cx="65691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0678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образуйте слова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lvl="0" algn="ctr">
              <a:spcAft>
                <a:spcPts val="0"/>
              </a:spcAft>
              <a:tabLst>
                <a:tab pos="906780" algn="l"/>
              </a:tabLs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корень+ суффикс (-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лк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-) + а</a:t>
            </a:r>
          </a:p>
          <a:p>
            <a:pPr lvl="0" algn="just">
              <a:spcAft>
                <a:spcPts val="0"/>
              </a:spcAft>
              <a:tabLst>
                <a:tab pos="906780" algn="l"/>
              </a:tabLs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Пример:</a:t>
            </a:r>
          </a:p>
          <a:p>
            <a:pPr lvl="0" algn="ctr">
              <a:spcAft>
                <a:spcPts val="0"/>
              </a:spcAft>
              <a:tabLst>
                <a:tab pos="906780" algn="l"/>
              </a:tabLst>
            </a:pP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Суши-</a:t>
            </a:r>
            <a:r>
              <a:rPr lang="ru-RU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лк</a:t>
            </a: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-а</a:t>
            </a:r>
            <a:endParaRPr lang="ru-RU" b="1" dirty="0">
              <a:solidFill>
                <a:schemeClr val="accent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251685" y="2546423"/>
            <a:ext cx="65691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0678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образуйте слова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lvl="0" algn="ctr">
              <a:spcAft>
                <a:spcPts val="0"/>
              </a:spcAft>
              <a:tabLst>
                <a:tab pos="906780" algn="l"/>
              </a:tabLst>
            </a:pP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орень + </a:t>
            </a:r>
            <a:r>
              <a:rPr lang="ru-RU" b="1" dirty="0" err="1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ств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+ о</a:t>
            </a:r>
          </a:p>
          <a:p>
            <a:pPr lvl="0" algn="just">
              <a:spcAft>
                <a:spcPts val="0"/>
              </a:spcAft>
              <a:tabLst>
                <a:tab pos="906780" algn="l"/>
              </a:tabLs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Пример:</a:t>
            </a:r>
          </a:p>
          <a:p>
            <a:pPr lvl="0" algn="ctr">
              <a:spcAft>
                <a:spcPts val="0"/>
              </a:spcAft>
              <a:tabLst>
                <a:tab pos="906780" algn="l"/>
              </a:tabLst>
            </a:pPr>
            <a:r>
              <a:rPr lang="ru-RU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Дет+ств+о</a:t>
            </a:r>
            <a:endParaRPr lang="ru-RU" b="1" dirty="0">
              <a:solidFill>
                <a:schemeClr val="accent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306040" y="3765686"/>
            <a:ext cx="65691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90678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образуйте слова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lvl="0" algn="ctr">
              <a:spcAft>
                <a:spcPts val="0"/>
              </a:spcAft>
              <a:tabLst>
                <a:tab pos="906780" algn="l"/>
              </a:tabLst>
            </a:pP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Приставка + слово </a:t>
            </a:r>
            <a:r>
              <a:rPr lang="ru-RU" b="1" i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ехать</a:t>
            </a:r>
          </a:p>
          <a:p>
            <a:pPr lvl="0" algn="just">
              <a:spcAft>
                <a:spcPts val="0"/>
              </a:spcAft>
              <a:tabLst>
                <a:tab pos="906780" algn="l"/>
              </a:tabLs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Пример:</a:t>
            </a:r>
          </a:p>
          <a:p>
            <a:pPr lvl="0" algn="ctr">
              <a:spcAft>
                <a:spcPts val="0"/>
              </a:spcAft>
              <a:tabLst>
                <a:tab pos="906780" algn="l"/>
              </a:tabLst>
            </a:pP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Въехать </a:t>
            </a:r>
            <a:endParaRPr lang="ru-RU" b="1" dirty="0">
              <a:solidFill>
                <a:schemeClr val="accent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17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Прямоугольник 2"/>
          <p:cNvSpPr/>
          <p:nvPr/>
        </p:nvSpPr>
        <p:spPr>
          <a:xfrm>
            <a:off x="1142976" y="946176"/>
            <a:ext cx="4134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800100" algn="l"/>
              </a:tabLs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 СКАЗАТЬ ОДНИМ СЛОВОМ?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368943"/>
            <a:ext cx="72325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algn="just"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Человек, любящий труд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 …..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9788" y="1835057"/>
            <a:ext cx="72460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Письмо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написанное рукой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</a:p>
          <a:p>
            <a:pPr marL="571500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не помнящий зла –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00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Магазин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работающий круглые сутки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</a:p>
          <a:p>
            <a:pPr marL="571500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Лекарство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понижающее жар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</a:p>
          <a:p>
            <a:pPr marL="571500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Люди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носящие одну фамилию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</a:p>
          <a:p>
            <a:pPr marL="571500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Ученик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десятого класса –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477241" y="1358181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трудолюбивый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39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с упражнением электронного учебника</a:t>
            </a:r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1878762" y="981896"/>
            <a:ext cx="550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Работа с упражнением электронного учебника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46428" y="133277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Упражнение № 132 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08" y="1739006"/>
            <a:ext cx="8396146" cy="354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32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chemeClr val="accent5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7929618" cy="5643602"/>
          </a:xfrm>
          <a:prstGeom prst="rect">
            <a:avLst/>
          </a:prstGeom>
          <a:solidFill>
            <a:srgbClr val="F7F5F3"/>
          </a:solidFill>
          <a:ln w="19050" cmpd="sng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1714480" y="3464719"/>
            <a:ext cx="56436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101600" dist="25400" algn="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-167882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107785" y="3464719"/>
            <a:ext cx="5643602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8"/>
          <p:cNvGrpSpPr/>
          <p:nvPr/>
        </p:nvGrpSpPr>
        <p:grpSpPr>
          <a:xfrm>
            <a:off x="571472" y="1071546"/>
            <a:ext cx="7929618" cy="4857784"/>
            <a:chOff x="571472" y="1000108"/>
            <a:chExt cx="7929618" cy="485778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571472" y="100010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571472" y="128586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571472" y="157161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571472" y="185736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10800000">
              <a:off x="571472" y="242886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10800000">
              <a:off x="571472" y="214311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0800000">
              <a:off x="571472" y="271462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>
              <a:off x="571472" y="300037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>
              <a:off x="571472" y="357187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0800000">
              <a:off x="571472" y="328612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571472" y="385762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>
              <a:off x="571472" y="414338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10800000">
              <a:off x="571472" y="442913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>
              <a:off x="571472" y="5286388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571472" y="5000636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>
              <a:off x="571472" y="4714884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571472" y="5572140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0800000">
              <a:off x="571472" y="5857892"/>
              <a:ext cx="7929618" cy="0"/>
            </a:xfrm>
            <a:prstGeom prst="line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467544" y="987965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Упражнение № 137 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56543"/>
            <a:ext cx="8532181" cy="394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67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64B8D27-7D05-41AF-9DD0-25F79AF3F4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Тетрадь</Template>
  <TotalTime>227</TotalTime>
  <Words>361</Words>
  <Application>Microsoft Office PowerPoint</Application>
  <PresentationFormat>Экран (4:3)</PresentationFormat>
  <Paragraphs>133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CyrillicOld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Ибраева</dc:creator>
  <cp:keywords/>
  <cp:lastModifiedBy>Елена Ибраева</cp:lastModifiedBy>
  <cp:revision>12</cp:revision>
  <dcterms:created xsi:type="dcterms:W3CDTF">2016-12-04T05:14:52Z</dcterms:created>
  <dcterms:modified xsi:type="dcterms:W3CDTF">2016-12-04T09:02:28Z</dcterms:modified>
  <cp:category>Книга</cp:category>
  <cp:contentStatus>Шаблон</cp:contentStatus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TC300097569990</vt:lpwstr>
  </property>
</Properties>
</file>