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ktinoya.ru/index.php?view=detail&amp;id=4371&amp;option=com_joomgallery&amp;Itemid=64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aktinoya.ru/index.php?view=detail&amp;id=4372&amp;option=com_joomgallery&amp;Itemid=64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455383"/>
            <a:ext cx="7272808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Tx/>
              <a:buNone/>
              <a:tabLst/>
              <a:defRPr/>
            </a:pPr>
            <a:r>
              <a:rPr kumimoji="0" lang="ru-RU" sz="4000" b="1" i="1" u="none" strike="noStrike" kern="0" cap="none" spc="0" normalizeH="0" baseline="0" noProof="0" dirty="0" smtClean="0">
                <a:ln>
                  <a:noFill/>
                </a:ln>
                <a:solidFill>
                  <a:srgbClr val="212745"/>
                </a:solidFill>
                <a:effectLst/>
                <a:uLnTx/>
                <a:uFillTx/>
                <a:latin typeface="Bookman Old Style" pitchFamily="18" charset="0"/>
              </a:rPr>
              <a:t>Искусство Нового царства Древнего Египта</a:t>
            </a:r>
            <a:r>
              <a:rPr kumimoji="0" lang="en-US" sz="4000" b="1" i="1" u="none" strike="noStrike" kern="0" cap="none" spc="0" normalizeH="0" baseline="0" noProof="0" dirty="0" smtClean="0">
                <a:ln>
                  <a:noFill/>
                </a:ln>
                <a:solidFill>
                  <a:srgbClr val="212745"/>
                </a:solidFill>
                <a:effectLst/>
                <a:uLnTx/>
                <a:uFillTx/>
                <a:latin typeface="Bookman Old Style" pitchFamily="18" charset="0"/>
              </a:rPr>
              <a:t>.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Tx/>
              <a:buNone/>
              <a:tabLst/>
              <a:defRPr/>
            </a:pPr>
            <a:r>
              <a:rPr lang="ru-RU" sz="4000" b="1" i="1" kern="0" noProof="0" dirty="0" err="1" smtClean="0">
                <a:solidFill>
                  <a:srgbClr val="212745"/>
                </a:solidFill>
                <a:latin typeface="Bookman Old Style" pitchFamily="18" charset="0"/>
              </a:rPr>
              <a:t>Амарнское</a:t>
            </a:r>
            <a:r>
              <a:rPr lang="ru-RU" sz="4000" b="1" i="1" kern="0" noProof="0" dirty="0" smtClean="0">
                <a:solidFill>
                  <a:srgbClr val="212745"/>
                </a:solidFill>
                <a:latin typeface="Bookman Old Style" pitchFamily="18" charset="0"/>
              </a:rPr>
              <a:t> искусство</a:t>
            </a:r>
            <a:endParaRPr kumimoji="0" lang="en-US" sz="4000" b="1" i="1" u="none" strike="noStrike" kern="0" cap="none" spc="0" normalizeH="0" baseline="0" noProof="0" dirty="0" smtClean="0">
              <a:ln>
                <a:noFill/>
              </a:ln>
              <a:solidFill>
                <a:srgbClr val="212745"/>
              </a:solidFill>
              <a:effectLst/>
              <a:uLnTx/>
              <a:uFillTx/>
              <a:latin typeface="Bookman Old Style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Tx/>
              <a:buNone/>
              <a:tabLst/>
              <a:defRPr/>
            </a:pPr>
            <a:r>
              <a:rPr kumimoji="0" lang="en-US" sz="4000" b="1" i="1" u="none" strike="noStrike" kern="0" cap="none" spc="0" normalizeH="0" baseline="0" noProof="0" dirty="0" smtClean="0">
                <a:ln>
                  <a:noFill/>
                </a:ln>
                <a:solidFill>
                  <a:srgbClr val="212745"/>
                </a:solidFill>
                <a:effectLst/>
                <a:uLnTx/>
                <a:uFillTx/>
                <a:latin typeface="Bookman Old Style" pitchFamily="18" charset="0"/>
              </a:rPr>
              <a:t>XIV</a:t>
            </a:r>
            <a:r>
              <a:rPr kumimoji="0" lang="ru-RU" sz="4000" b="1" i="1" u="none" strike="noStrike" kern="0" cap="none" spc="0" normalizeH="0" baseline="0" noProof="0" dirty="0" smtClean="0">
                <a:ln>
                  <a:noFill/>
                </a:ln>
                <a:solidFill>
                  <a:srgbClr val="212745"/>
                </a:solidFill>
                <a:effectLst/>
                <a:uLnTx/>
                <a:uFillTx/>
                <a:latin typeface="Bookman Old Style" pitchFamily="18" charset="0"/>
              </a:rPr>
              <a:t> в.</a:t>
            </a:r>
            <a:r>
              <a:rPr kumimoji="0" lang="en-US" sz="4000" b="1" i="1" u="none" strike="noStrike" kern="0" cap="none" spc="0" normalizeH="0" baseline="0" noProof="0" dirty="0" smtClean="0">
                <a:ln>
                  <a:noFill/>
                </a:ln>
                <a:solidFill>
                  <a:srgbClr val="212745"/>
                </a:solidFill>
                <a:effectLst/>
                <a:uLnTx/>
                <a:uFillTx/>
                <a:latin typeface="Bookman Old Style" pitchFamily="18" charset="0"/>
              </a:rPr>
              <a:t> </a:t>
            </a:r>
            <a:r>
              <a:rPr kumimoji="0" lang="ru-RU" sz="4000" b="1" i="1" u="none" strike="noStrike" kern="0" cap="none" spc="0" normalizeH="0" baseline="0" noProof="0" dirty="0" smtClean="0">
                <a:ln>
                  <a:noFill/>
                </a:ln>
                <a:solidFill>
                  <a:srgbClr val="212745"/>
                </a:solidFill>
                <a:effectLst/>
                <a:uLnTx/>
                <a:uFillTx/>
                <a:latin typeface="Bookman Old Style" pitchFamily="18" charset="0"/>
              </a:rPr>
              <a:t>до  н. э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0345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280920" cy="42484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64" y="5229200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Орнамент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39799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941168"/>
            <a:ext cx="8458200" cy="1728192"/>
          </a:xfrm>
        </p:spPr>
        <p:txBody>
          <a:bodyPr>
            <a:normAutofit fontScale="90000"/>
          </a:bodyPr>
          <a:lstStyle/>
          <a:p>
            <a:r>
              <a:rPr lang="ru-RU" sz="1600" b="1" cap="none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Эхнатон с женой и дочерями</a:t>
            </a:r>
            <a:br>
              <a:rPr lang="ru-RU" sz="1600" b="1" cap="none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</a:br>
            <a:r>
              <a:rPr lang="ru-RU" sz="1600" i="1" cap="none" dirty="0">
                <a:solidFill>
                  <a:srgbClr val="4E67C8">
                    <a:lumMod val="75000"/>
                  </a:srgbClr>
                </a:solidFill>
                <a:effectLst/>
                <a:latin typeface="Trebuchet MS"/>
              </a:rPr>
              <a:t>Земля светлеет, когда ты восходишь на небосклоне, </a:t>
            </a:r>
            <a:br>
              <a:rPr lang="ru-RU" sz="1600" i="1" cap="none" dirty="0">
                <a:solidFill>
                  <a:srgbClr val="4E67C8">
                    <a:lumMod val="75000"/>
                  </a:srgbClr>
                </a:solidFill>
                <a:effectLst/>
                <a:latin typeface="Trebuchet MS"/>
              </a:rPr>
            </a:br>
            <a:r>
              <a:rPr lang="ru-RU" sz="1600" i="1" cap="none" dirty="0">
                <a:solidFill>
                  <a:srgbClr val="4E67C8">
                    <a:lumMod val="75000"/>
                  </a:srgbClr>
                </a:solidFill>
                <a:effectLst/>
                <a:latin typeface="Trebuchet MS"/>
              </a:rPr>
              <a:t>Сияя днем как </a:t>
            </a:r>
            <a:r>
              <a:rPr lang="ru-RU" sz="1600" i="1" cap="none" dirty="0" err="1">
                <a:solidFill>
                  <a:srgbClr val="4E67C8">
                    <a:lumMod val="75000"/>
                  </a:srgbClr>
                </a:solidFill>
                <a:effectLst/>
                <a:latin typeface="Trebuchet MS"/>
              </a:rPr>
              <a:t>Атон</a:t>
            </a:r>
            <a:r>
              <a:rPr lang="ru-RU" sz="1600" i="1" cap="none" dirty="0">
                <a:solidFill>
                  <a:srgbClr val="4E67C8">
                    <a:lumMod val="75000"/>
                  </a:srgbClr>
                </a:solidFill>
                <a:effectLst/>
                <a:latin typeface="Trebuchet MS"/>
              </a:rPr>
              <a:t>. </a:t>
            </a:r>
            <a:br>
              <a:rPr lang="ru-RU" sz="1600" i="1" cap="none" dirty="0">
                <a:solidFill>
                  <a:srgbClr val="4E67C8">
                    <a:lumMod val="75000"/>
                  </a:srgbClr>
                </a:solidFill>
                <a:effectLst/>
                <a:latin typeface="Trebuchet MS"/>
              </a:rPr>
            </a:br>
            <a:r>
              <a:rPr lang="ru-RU" sz="1600" i="1" cap="none" dirty="0">
                <a:solidFill>
                  <a:srgbClr val="4E67C8">
                    <a:lumMod val="75000"/>
                  </a:srgbClr>
                </a:solidFill>
                <a:effectLst/>
                <a:latin typeface="Trebuchet MS"/>
              </a:rPr>
              <a:t>Ты прогоняешь мрак. </a:t>
            </a:r>
            <a:br>
              <a:rPr lang="ru-RU" sz="1600" i="1" cap="none" dirty="0">
                <a:solidFill>
                  <a:srgbClr val="4E67C8">
                    <a:lumMod val="75000"/>
                  </a:srgbClr>
                </a:solidFill>
                <a:effectLst/>
                <a:latin typeface="Trebuchet MS"/>
              </a:rPr>
            </a:br>
            <a:r>
              <a:rPr lang="ru-RU" sz="1600" i="1" cap="none" dirty="0">
                <a:solidFill>
                  <a:srgbClr val="4E67C8">
                    <a:lumMod val="75000"/>
                  </a:srgbClr>
                </a:solidFill>
                <a:effectLst/>
                <a:latin typeface="Trebuchet MS"/>
              </a:rPr>
              <a:t>Ты посылаешь свои лучи, и </a:t>
            </a:r>
            <a:br>
              <a:rPr lang="ru-RU" sz="1600" i="1" cap="none" dirty="0">
                <a:solidFill>
                  <a:srgbClr val="4E67C8">
                    <a:lumMod val="75000"/>
                  </a:srgbClr>
                </a:solidFill>
                <a:effectLst/>
                <a:latin typeface="Trebuchet MS"/>
              </a:rPr>
            </a:br>
            <a:r>
              <a:rPr lang="ru-RU" sz="1600" i="1" cap="none" dirty="0">
                <a:solidFill>
                  <a:srgbClr val="4E67C8">
                    <a:lumMod val="75000"/>
                  </a:srgbClr>
                </a:solidFill>
                <a:effectLst/>
                <a:latin typeface="Trebuchet MS"/>
              </a:rPr>
              <a:t>Обе Земли ликуют, пробуждаясь и вставая, </a:t>
            </a:r>
            <a:br>
              <a:rPr lang="ru-RU" sz="1600" i="1" cap="none" dirty="0">
                <a:solidFill>
                  <a:srgbClr val="4E67C8">
                    <a:lumMod val="75000"/>
                  </a:srgbClr>
                </a:solidFill>
                <a:effectLst/>
                <a:latin typeface="Trebuchet MS"/>
              </a:rPr>
            </a:br>
            <a:r>
              <a:rPr lang="ru-RU" sz="1600" i="1" cap="none" dirty="0">
                <a:solidFill>
                  <a:srgbClr val="4E67C8">
                    <a:lumMod val="75000"/>
                  </a:srgbClr>
                </a:solidFill>
                <a:effectLst/>
                <a:latin typeface="Trebuchet MS"/>
              </a:rPr>
              <a:t>Ибо ты поднял их...</a:t>
            </a:r>
            <a:r>
              <a:rPr lang="ru-RU" sz="1600" cap="none" dirty="0">
                <a:solidFill>
                  <a:srgbClr val="4E67C8">
                    <a:lumMod val="75000"/>
                  </a:srgbClr>
                </a:solidFill>
                <a:effectLst/>
                <a:latin typeface="Trebuchet MS"/>
              </a:rPr>
              <a:t/>
            </a:r>
            <a:br>
              <a:rPr lang="ru-RU" sz="1600" cap="none" dirty="0">
                <a:solidFill>
                  <a:srgbClr val="4E67C8">
                    <a:lumMod val="75000"/>
                  </a:srgbClr>
                </a:solidFill>
                <a:effectLst/>
                <a:latin typeface="Trebuchet MS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756084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005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33256"/>
            <a:ext cx="8458200" cy="936104"/>
          </a:xfrm>
        </p:spPr>
        <p:txBody>
          <a:bodyPr/>
          <a:lstStyle/>
          <a:p>
            <a:r>
              <a:rPr lang="ru-RU" sz="2400" cap="none" dirty="0">
                <a:solidFill>
                  <a:srgbClr val="FF8021">
                    <a:lumMod val="75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Египетским воплощением музыканта был  (Гор)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332656"/>
            <a:ext cx="3286001" cy="5400600"/>
          </a:xfrm>
        </p:spPr>
        <p:txBody>
          <a:bodyPr>
            <a:normAutofit/>
          </a:bodyPr>
          <a:lstStyle/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2200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Систр  и  тамбурин.</a:t>
            </a:r>
          </a:p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6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Систр</a:t>
            </a:r>
            <a:r>
              <a:rPr lang="ru-RU" sz="1600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 – культовый (божественный) </a:t>
            </a:r>
            <a:r>
              <a:rPr lang="ru-RU" sz="16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музыкальный</a:t>
            </a:r>
            <a:r>
              <a:rPr lang="ru-RU" sz="1600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 </a:t>
            </a:r>
            <a:r>
              <a:rPr lang="ru-RU" sz="16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инструмент</a:t>
            </a:r>
            <a:r>
              <a:rPr lang="ru-RU" sz="1600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, </a:t>
            </a:r>
          </a:p>
          <a:p>
            <a:pPr marL="45720" lvl="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по звучанию напоминающий  шорох</a:t>
            </a:r>
          </a:p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600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один из основных атрибутов богини </a:t>
            </a:r>
            <a:r>
              <a:rPr lang="ru-RU" sz="1600" dirty="0" err="1">
                <a:solidFill>
                  <a:srgbClr val="F14124">
                    <a:lumMod val="75000"/>
                  </a:srgbClr>
                </a:solidFill>
                <a:latin typeface="Trebuchet MS"/>
              </a:rPr>
              <a:t>Хатор</a:t>
            </a:r>
            <a:r>
              <a:rPr lang="ru-RU" sz="1600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, а также богини </a:t>
            </a:r>
            <a:r>
              <a:rPr lang="ru-RU" sz="1600" dirty="0" err="1">
                <a:solidFill>
                  <a:srgbClr val="F14124">
                    <a:lumMod val="75000"/>
                  </a:srgbClr>
                </a:solidFill>
                <a:latin typeface="Trebuchet MS"/>
              </a:rPr>
              <a:t>Баст</a:t>
            </a:r>
            <a:r>
              <a:rPr lang="ru-RU" sz="1600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 </a:t>
            </a:r>
            <a:r>
              <a:rPr lang="ru-RU" sz="16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... </a:t>
            </a:r>
            <a:r>
              <a:rPr lang="ru-RU" sz="1600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Из Древнего </a:t>
            </a:r>
            <a:r>
              <a:rPr lang="ru-RU" sz="16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Египта</a:t>
            </a:r>
            <a:r>
              <a:rPr lang="ru-RU" sz="1600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 попал в Шумер, Древнюю Грецию, Древний Рим.</a:t>
            </a:r>
          </a:p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 </a:t>
            </a:r>
            <a:r>
              <a:rPr lang="ru-RU" sz="1600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Тамбурин </a:t>
            </a:r>
            <a:r>
              <a:rPr lang="ru-RU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 -  </a:t>
            </a:r>
            <a:r>
              <a:rPr lang="ru-RU" sz="1600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ударный </a:t>
            </a:r>
            <a:r>
              <a:rPr lang="ru-RU" sz="16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музыкальный</a:t>
            </a:r>
            <a:r>
              <a:rPr lang="ru-RU" sz="1600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 </a:t>
            </a:r>
            <a:r>
              <a:rPr lang="ru-RU" sz="16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инструмент</a:t>
            </a:r>
            <a:r>
              <a:rPr lang="ru-RU" sz="1600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 неопределённой высоты звучания, состоящий из кожаной мембраны, натянутой на деревянный обод</a:t>
            </a:r>
            <a:r>
              <a:rPr lang="ru-RU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32656"/>
            <a:ext cx="5544616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708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689789"/>
            <a:ext cx="4572000" cy="54784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</a:rPr>
              <a:t>От ребенка - к миру и от мира - к ребёнку".</a:t>
            </a: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7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Times New Roman"/>
              </a:rPr>
              <a:t>В чем же разница между рисованием, например, сказочного персонажа на уроке изобразительного искусства и изображением портрета героя на уроке литературного чтения. Изучением  исторического события или явления  на уроках истории, изучением культурных традиций на уроках  технологии  и  МХК.</a:t>
            </a: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7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Times New Roman"/>
              </a:rPr>
              <a:t>Будет ли отличаться работа на одну и туже тему, созданная на разных предметах? Чем обусловлено это отличие?</a:t>
            </a: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7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</a:rPr>
              <a:t> Словесными образами  и художественной выразительностью.</a:t>
            </a:r>
          </a:p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900" b="1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</a:rPr>
              <a:t>Мотивация – заинтересованность- повышение качества  знаний .</a:t>
            </a:r>
            <a:br>
              <a:rPr lang="ru-RU" sz="1900" b="1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</a:rPr>
            </a:br>
            <a:endParaRPr lang="ru-RU" sz="1900" b="1" i="1" dirty="0">
              <a:solidFill>
                <a:prstClr val="black">
                  <a:lumMod val="75000"/>
                  <a:lumOff val="25000"/>
                </a:prstClr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9297503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33256"/>
            <a:ext cx="8458200" cy="864096"/>
          </a:xfrm>
        </p:spPr>
        <p:txBody>
          <a:bodyPr/>
          <a:lstStyle/>
          <a:p>
            <a:r>
              <a:rPr lang="ru-RU" dirty="0" smtClean="0"/>
              <a:t>От ребенка к миру и опять к ребенку.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427984" y="188640"/>
            <a:ext cx="4487416" cy="5221560"/>
          </a:xfrm>
        </p:spPr>
        <p:txBody>
          <a:bodyPr/>
          <a:lstStyle/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1. Урок презентация.</a:t>
            </a:r>
          </a:p>
          <a:p>
            <a:pPr marL="45720" lvl="0" indent="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       Темы</a:t>
            </a:r>
          </a:p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(Искусство Нового царства   - обзорная)</a:t>
            </a:r>
          </a:p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Живопись древнего Египта.</a:t>
            </a:r>
          </a:p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Скульптура древнего Египта.</a:t>
            </a:r>
          </a:p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Искусство танца  в  древнем Египте. ( египетский танец  . </a:t>
            </a:r>
            <a:r>
              <a:rPr lang="ru-RU" sz="18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пост.Игорь</a:t>
            </a: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Моисеев) (8кл)</a:t>
            </a:r>
          </a:p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Женщина правит  миром.</a:t>
            </a:r>
          </a:p>
          <a:p>
            <a:pPr marL="45720" lvl="0" indent="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(Женский портрет в древнем Египте)</a:t>
            </a:r>
          </a:p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Музыка в древнем Египте. (Музыкальный натюрморт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79512" y="116632"/>
            <a:ext cx="4248472" cy="53285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Цели: Развивать творческий интерес  учащихся  к познанию  мировой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 художественной культуры, учитывающее  культурное, языковое и духовное  наследие.</a:t>
            </a: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Задачи:</a:t>
            </a: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Создавать условия для реализации  эстетических потребностей учащихся  через творческую, практическую деятельность. На примере изучения мировых школ живописи .</a:t>
            </a: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Показать  взаимосвязь  искусств , их единство  и  постижение мировых  духовных и культурных ценностей, и традиций человечества. </a:t>
            </a: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9942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02641"/>
            <a:ext cx="8280920" cy="538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857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189" y="116632"/>
            <a:ext cx="6912768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297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cap="none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latin typeface="Trebuchet MS"/>
              </a:rPr>
              <a:t>Фрагмент статуи Аменхотепа IV (Эхнатона). Песчаник. 14 в. до н. э.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lvl="0" indent="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В период сорокалетнего правления Аменхотепа III Египет достиг зенита своего могущества. </a:t>
            </a: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Trebuchet MS"/>
            </a:endParaRPr>
          </a:p>
          <a:p>
            <a:pPr marL="0" lvl="0" indent="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Однако деспотическая власть фараона вызывала явное противодействие со стороны фиванского жречества, значительно обогатившегося за счет пожертвования храму Амона, а также знати.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Амарнская эпоха_1">
            <a:hlinkClick r:id="rId2" tooltip="Амарнская эпоха_1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56792"/>
            <a:ext cx="381642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206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589240"/>
            <a:ext cx="8610600" cy="1080120"/>
          </a:xfrm>
        </p:spPr>
        <p:txBody>
          <a:bodyPr>
            <a:normAutofit fontScale="90000"/>
          </a:bodyPr>
          <a:lstStyle/>
          <a:p>
            <a:r>
              <a:rPr lang="ru-RU" sz="2000" b="1" cap="none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Царская семья Эхнатона, совершающая подношение </a:t>
            </a:r>
            <a:r>
              <a:rPr lang="ru-RU" sz="2000" b="1" cap="none" dirty="0" err="1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Атону</a:t>
            </a:r>
            <a:r>
              <a:rPr lang="ru-RU" sz="2000" b="1" cap="none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/>
            </a:r>
            <a:br>
              <a:rPr lang="ru-RU" sz="2000" b="1" cap="none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</a:br>
            <a:r>
              <a:rPr lang="ru-RU" sz="2000" b="1" cap="none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latin typeface="Trebuchet MS"/>
              </a:rPr>
              <a:t>Рельеф из Телль эль-</a:t>
            </a:r>
            <a:r>
              <a:rPr lang="ru-RU" sz="2000" b="1" cap="none" dirty="0" err="1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latin typeface="Trebuchet MS"/>
              </a:rPr>
              <a:t>Амарны</a:t>
            </a:r>
            <a:r>
              <a:rPr lang="ru-RU" sz="2000" b="1" cap="none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latin typeface="Trebuchet MS"/>
              </a:rPr>
              <a:t>. XVIII династия, правление Эхнатона (1350-1333 до н. э.) Известняк. Высота 105 см, ширина 51 см. Каирский музей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Амарнское</a:t>
            </a:r>
            <a:r>
              <a:rPr lang="ru-RU" dirty="0" smtClean="0"/>
              <a:t> искусство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Египет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Поэтому Аменхотеп III стремился сузить сферу влияния фиванского жречества, например, с помощью религиозной реформы</a:t>
            </a:r>
            <a:endParaRPr lang="en-US" sz="1800" dirty="0">
              <a:solidFill>
                <a:prstClr val="black">
                  <a:lumMod val="75000"/>
                  <a:lumOff val="25000"/>
                </a:prstClr>
              </a:solidFill>
              <a:latin typeface="Trebuchet MS"/>
            </a:endParaRPr>
          </a:p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Впрочем, реформу эту провел не он, а его преемник – Аменхотеп IV. Он выделяет среди других богов солнечное божество </a:t>
            </a:r>
            <a:r>
              <a:rPr lang="ru-RU" sz="18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Атона</a:t>
            </a: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,</a:t>
            </a:r>
            <a:endParaRPr lang="en-US" sz="1800" dirty="0">
              <a:solidFill>
                <a:prstClr val="black">
                  <a:lumMod val="75000"/>
                  <a:lumOff val="25000"/>
                </a:prstClr>
              </a:solidFill>
              <a:latin typeface="Trebuchet MS"/>
            </a:endParaRPr>
          </a:p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Подобное изображение постепенно становится единственным символом, вытесняющим конкретный человекоподобный образ Амона и Ра. </a:t>
            </a:r>
          </a:p>
          <a:p>
            <a:endParaRPr lang="ru-RU" dirty="0"/>
          </a:p>
        </p:txBody>
      </p:sp>
      <p:pic>
        <p:nvPicPr>
          <p:cNvPr id="7" name="Picture 4" descr="Амарнская эпоха_2">
            <a:hlinkClick r:id="rId2" tooltip="Амарнская эпоха_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432048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6658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45224"/>
            <a:ext cx="8458200" cy="1224136"/>
          </a:xfrm>
        </p:spPr>
        <p:txBody>
          <a:bodyPr>
            <a:normAutofit fontScale="90000"/>
          </a:bodyPr>
          <a:lstStyle/>
          <a:p>
            <a:r>
              <a:rPr lang="ru-RU" sz="3200" i="1" cap="none" dirty="0">
                <a:solidFill>
                  <a:srgbClr val="F14124">
                    <a:lumMod val="5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Малая скульптура  «Баста»</a:t>
            </a:r>
            <a:r>
              <a:rPr lang="ru-RU" sz="2400" i="1" cap="none" dirty="0">
                <a:solidFill>
                  <a:srgbClr val="F14124">
                    <a:lumMod val="5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 богиня радости, любви</a:t>
            </a:r>
            <a:r>
              <a:rPr lang="ru-RU" sz="3200" cap="none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/>
            </a:r>
            <a:br>
              <a:rPr lang="ru-RU" sz="3200" cap="none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88640"/>
            <a:ext cx="3528392" cy="5221560"/>
          </a:xfrm>
        </p:spPr>
        <p:txBody>
          <a:bodyPr>
            <a:normAutofit fontScale="92500"/>
          </a:bodyPr>
          <a:lstStyle/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600" i="1" dirty="0">
                <a:solidFill>
                  <a:srgbClr val="F14124">
                    <a:lumMod val="50000"/>
                  </a:srgbClr>
                </a:solidFill>
                <a:latin typeface="Trebuchet MS"/>
              </a:rPr>
              <a:t>Сохранилось множество прекрасных рельефов и росписей, исполненных в эпоху Нового Царства</a:t>
            </a:r>
          </a:p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600" i="1" dirty="0">
                <a:solidFill>
                  <a:srgbClr val="F14124">
                    <a:lumMod val="50000"/>
                  </a:srgbClr>
                </a:solidFill>
                <a:latin typeface="Trebuchet MS"/>
              </a:rPr>
              <a:t>На стенах храмов и в гробницах  знати и высшего чиновничества запечатлены самые разнообразные сюжеты: от работ в мастерских до скорбных погребальных церемоний.</a:t>
            </a:r>
          </a:p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600" i="1" dirty="0">
                <a:solidFill>
                  <a:srgbClr val="F14124">
                    <a:lumMod val="50000"/>
                  </a:srgbClr>
                </a:solidFill>
                <a:latin typeface="Trebuchet MS"/>
              </a:rPr>
              <a:t>В сюжетах рельефов гробниц  господствует движение. Кони запряженные в колесницы. От стрел охотников убегают звери.</a:t>
            </a:r>
          </a:p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600" i="1" dirty="0">
                <a:solidFill>
                  <a:srgbClr val="F14124">
                    <a:lumMod val="50000"/>
                  </a:srgbClr>
                </a:solidFill>
                <a:latin typeface="Trebuchet MS"/>
              </a:rPr>
              <a:t>Высоким искусством отмечены произведения скульптуры малых форм. Предметы  для косметики, фигурки животных,  слуг  «</a:t>
            </a:r>
            <a:r>
              <a:rPr lang="ru-RU" sz="1600" i="1" dirty="0" err="1">
                <a:solidFill>
                  <a:srgbClr val="F14124">
                    <a:lumMod val="50000"/>
                  </a:srgbClr>
                </a:solidFill>
                <a:latin typeface="Trebuchet MS"/>
              </a:rPr>
              <a:t>ушебти</a:t>
            </a:r>
            <a:r>
              <a:rPr lang="ru-RU" sz="1600" i="1" dirty="0">
                <a:solidFill>
                  <a:srgbClr val="F14124">
                    <a:lumMod val="50000"/>
                  </a:srgbClr>
                </a:solidFill>
                <a:latin typeface="Trebuchet MS"/>
              </a:rPr>
              <a:t>» –ответчики. Фигурки чиновников  и фараона.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88640"/>
            <a:ext cx="5256584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006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458200" cy="1224136"/>
          </a:xfrm>
        </p:spPr>
        <p:txBody>
          <a:bodyPr/>
          <a:lstStyle/>
          <a:p>
            <a:r>
              <a:rPr lang="ru-RU" sz="1600" cap="none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latin typeface="Trebuchet MS"/>
              </a:rPr>
              <a:t>Новая столица была украшена стелами с текстами и рельефами, на которых изображалась царская семья во главе с фараоном, поклоняющаяся </a:t>
            </a:r>
            <a:r>
              <a:rPr lang="ru-RU" sz="1600" cap="none" dirty="0" err="1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latin typeface="Trebuchet MS"/>
              </a:rPr>
              <a:t>Атону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85000" lnSpcReduction="10000"/>
          </a:bodyPr>
          <a:lstStyle/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Введение новой иконографии фараона происходило очень быстро, поскольку и весь </a:t>
            </a:r>
            <a:r>
              <a:rPr lang="ru-RU" sz="17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Амарнский</a:t>
            </a:r>
            <a:r>
              <a:rPr lang="ru-RU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период, столь отличный от других эпох, был кратковременным. Изменения в стиле становятся наиболее заметными после открытого разрыва фараона с фиванским жречеством и переносом столицы из древних Фив в новый город </a:t>
            </a:r>
            <a:r>
              <a:rPr lang="ru-RU" sz="17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Ахетатон</a:t>
            </a:r>
            <a:r>
              <a:rPr lang="ru-RU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 (около современной деревушки Телль эль- </a:t>
            </a:r>
            <a:r>
              <a:rPr lang="ru-RU" sz="17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Амарны</a:t>
            </a:r>
            <a:r>
              <a:rPr lang="ru-RU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). Фараон стал именоваться Эхнатон – «Угодный </a:t>
            </a:r>
            <a:r>
              <a:rPr lang="ru-RU" sz="17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Атону</a:t>
            </a:r>
            <a:r>
              <a:rPr lang="ru-RU" sz="17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».</a:t>
            </a:r>
          </a:p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endParaRPr lang="ru-RU" sz="1700" b="1" dirty="0">
              <a:solidFill>
                <a:prstClr val="black">
                  <a:lumMod val="75000"/>
                  <a:lumOff val="25000"/>
                </a:prstClr>
              </a:solidFill>
              <a:latin typeface="Trebuchet MS"/>
            </a:endParaRPr>
          </a:p>
          <a:p>
            <a:pPr marL="228600" lvl="0" indent="-182880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(Семья Эхнатона. Рельеф из </a:t>
            </a:r>
            <a:r>
              <a:rPr lang="ru-RU" sz="17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Амарны</a:t>
            </a:r>
            <a:r>
              <a:rPr lang="ru-RU" sz="1700" b="1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</a:rPr>
              <a:t>) Государственный музей Берлин.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32656"/>
            <a:ext cx="5256584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048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33256"/>
            <a:ext cx="8458200" cy="864096"/>
          </a:xfrm>
        </p:spPr>
        <p:txBody>
          <a:bodyPr/>
          <a:lstStyle/>
          <a:p>
            <a:pPr algn="ctr"/>
            <a:r>
              <a:rPr lang="ru-RU" sz="3200" i="1" cap="none" dirty="0">
                <a:solidFill>
                  <a:srgbClr val="F14124">
                    <a:lumMod val="60000"/>
                    <a:lumOff val="4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Цвет в произведениях</a:t>
            </a:r>
            <a:r>
              <a:rPr lang="ru-RU" sz="3200" i="1" cap="none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 </a:t>
            </a:r>
            <a:r>
              <a:rPr lang="ru-RU" sz="3200" i="1" cap="none" dirty="0">
                <a:solidFill>
                  <a:srgbClr val="F14124">
                    <a:lumMod val="60000"/>
                    <a:lumOff val="4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живописи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332656"/>
            <a:ext cx="3744416" cy="5077544"/>
          </a:xfrm>
        </p:spPr>
        <p:txBody>
          <a:bodyPr>
            <a:normAutofit fontScale="92500" lnSpcReduction="10000"/>
          </a:bodyPr>
          <a:lstStyle/>
          <a:p>
            <a:pPr marL="228600" lvl="0" indent="-182880">
              <a:lnSpc>
                <a:spcPct val="115000"/>
              </a:lnSpc>
              <a:spcAft>
                <a:spcPts val="10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700" dirty="0">
                <a:solidFill>
                  <a:srgbClr val="4E67C8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Человеческой фигуре, естественно, тоже назначались некоторые конкретные цвета. Женщина изображалась с бледно-желтым или розовым цветом кожи, в то время как к образу мужчины применялся темно-красный или коричневый цвет.</a:t>
            </a:r>
            <a:endParaRPr lang="ru-RU" sz="1700" dirty="0">
              <a:solidFill>
                <a:srgbClr val="4E67C8">
                  <a:lumMod val="50000"/>
                </a:srgbClr>
              </a:solidFill>
              <a:latin typeface="Calibri"/>
              <a:ea typeface="Calibri"/>
              <a:cs typeface="Times New Roman"/>
            </a:endParaRPr>
          </a:p>
          <a:p>
            <a:pPr marL="228600" lvl="0" indent="-182880">
              <a:lnSpc>
                <a:spcPct val="115000"/>
              </a:lnSpc>
              <a:spcAft>
                <a:spcPts val="10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700" b="1" i="1" dirty="0">
                <a:solidFill>
                  <a:srgbClr val="4E67C8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Нейтральный цвет</a:t>
            </a:r>
            <a:r>
              <a:rPr lang="ru-RU" sz="1700" dirty="0">
                <a:solidFill>
                  <a:srgbClr val="4E67C8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, применяемый к фону, исключает любую возможность намека на изменения света или тональности в сценах.</a:t>
            </a:r>
            <a:endParaRPr lang="ru-RU" sz="1700" dirty="0">
              <a:solidFill>
                <a:srgbClr val="4E67C8">
                  <a:lumMod val="50000"/>
                </a:srgbClr>
              </a:solidFill>
              <a:latin typeface="Calibri"/>
              <a:ea typeface="Calibri"/>
              <a:cs typeface="Times New Roman"/>
            </a:endParaRPr>
          </a:p>
          <a:p>
            <a:pPr marL="228600" lvl="0" indent="-182880">
              <a:lnSpc>
                <a:spcPct val="115000"/>
              </a:lnSpc>
              <a:spcAft>
                <a:spcPts val="10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700" dirty="0">
                <a:solidFill>
                  <a:srgbClr val="4E67C8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В разные времена тон фона был различным. От сероватого, характерного для Древнего Царства, осуществляется переход к бледно-желтому при Новом Царстве и цвету охры впоследствии.</a:t>
            </a:r>
            <a:endParaRPr lang="ru-RU" sz="1700" dirty="0">
              <a:solidFill>
                <a:srgbClr val="4E67C8">
                  <a:lumMod val="50000"/>
                </a:srgbClr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995936" y="260648"/>
            <a:ext cx="4919464" cy="5149552"/>
          </a:xfrm>
        </p:spPr>
        <p:txBody>
          <a:bodyPr>
            <a:normAutofit/>
          </a:bodyPr>
          <a:lstStyle/>
          <a:p>
            <a:pPr marL="228600" lvl="0" indent="-182880">
              <a:lnSpc>
                <a:spcPct val="115000"/>
              </a:lnSpc>
              <a:spcAft>
                <a:spcPts val="10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700" b="1" i="1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Белый цвет</a:t>
            </a:r>
            <a:r>
              <a:rPr lang="ru-RU" sz="1700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 является синонимом утренней зари, признаком победы и радости. Этот цвет применялся к короне Верхнего Египта (юг страны) и изображался в виде высокой короны на висках, имеющей форму белого цветка лотоса.</a:t>
            </a:r>
            <a:endParaRPr lang="ru-RU" sz="800" dirty="0">
              <a:solidFill>
                <a:srgbClr val="5DCEAF">
                  <a:lumMod val="50000"/>
                </a:srgbClr>
              </a:solidFill>
              <a:latin typeface="Calibri"/>
              <a:ea typeface="Calibri"/>
              <a:cs typeface="Times New Roman"/>
            </a:endParaRPr>
          </a:p>
          <a:p>
            <a:pPr marL="228600" lvl="0" indent="-182880">
              <a:lnSpc>
                <a:spcPct val="115000"/>
              </a:lnSpc>
              <a:spcAft>
                <a:spcPts val="10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700" b="1" i="1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Ярко-желтый</a:t>
            </a:r>
            <a:r>
              <a:rPr lang="ru-RU" sz="1700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 цвет был вечностью, нетленной плотью богов; отсюда широкое применение золота во всех видах искусства и к всевозможным материалам.</a:t>
            </a:r>
            <a:endParaRPr lang="ru-RU" sz="800" dirty="0">
              <a:solidFill>
                <a:srgbClr val="5DCEAF">
                  <a:lumMod val="50000"/>
                </a:srgbClr>
              </a:solidFill>
              <a:latin typeface="Calibri"/>
              <a:ea typeface="Calibri"/>
              <a:cs typeface="Times New Roman"/>
            </a:endParaRPr>
          </a:p>
          <a:p>
            <a:pPr marL="228600" lvl="0" indent="-182880">
              <a:lnSpc>
                <a:spcPct val="115000"/>
              </a:lnSpc>
              <a:spcAft>
                <a:spcPts val="10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sz="1700" b="1" i="1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Синий и голубой цвета</a:t>
            </a:r>
            <a:r>
              <a:rPr lang="ru-RU" sz="1700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 обладали разным значением.  Синий, цвета ляпис-лазури, символизировал  волосы  божеств.  Голубой являлся очищающей водой, цветом моря и обещанием новой жизни.</a:t>
            </a:r>
            <a:endParaRPr lang="ru-RU" sz="800" dirty="0">
              <a:solidFill>
                <a:srgbClr val="5DCEAF">
                  <a:lumMod val="50000"/>
                </a:srgbClr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2878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021288"/>
            <a:ext cx="8458200" cy="648072"/>
          </a:xfrm>
        </p:spPr>
        <p:txBody>
          <a:bodyPr>
            <a:normAutofit fontScale="90000"/>
          </a:bodyPr>
          <a:lstStyle/>
          <a:p>
            <a:pPr marL="228600" lvl="0" indent="-182880">
              <a:spcBef>
                <a:spcPct val="20000"/>
              </a:spcBef>
              <a:spcAft>
                <a:spcPts val="300"/>
              </a:spcAft>
            </a:pPr>
            <a:r>
              <a:rPr lang="ru-RU" sz="1800" b="0" cap="none" dirty="0">
                <a:solidFill>
                  <a:srgbClr val="FF8021">
                    <a:lumMod val="50000"/>
                  </a:srgbClr>
                </a:solidFill>
                <a:effectLst/>
                <a:latin typeface="Times New Roman"/>
                <a:ea typeface="+mn-ea"/>
                <a:cs typeface="+mn-cs"/>
              </a:rPr>
              <a:t>В южном дворце </a:t>
            </a:r>
            <a:r>
              <a:rPr lang="ru-RU" sz="1800" b="0" cap="none" dirty="0" err="1">
                <a:solidFill>
                  <a:srgbClr val="FF8021">
                    <a:lumMod val="50000"/>
                  </a:srgbClr>
                </a:solidFill>
                <a:effectLst/>
                <a:latin typeface="Times New Roman"/>
                <a:ea typeface="+mn-ea"/>
                <a:cs typeface="+mn-cs"/>
              </a:rPr>
              <a:t>Мару-Атон</a:t>
            </a:r>
            <a:r>
              <a:rPr lang="ru-RU" sz="1800" b="0" cap="none" dirty="0">
                <a:solidFill>
                  <a:srgbClr val="FF8021">
                    <a:lumMod val="50000"/>
                  </a:srgbClr>
                </a:solidFill>
                <a:effectLst/>
                <a:latin typeface="Times New Roman"/>
                <a:ea typeface="+mn-ea"/>
                <a:cs typeface="+mn-cs"/>
              </a:rPr>
              <a:t> одно из помещений было расписано вьющимися виноградными лозами с пурпурными гроздьями. </a:t>
            </a:r>
            <a:r>
              <a:rPr lang="ru-RU" sz="1800" b="0" cap="none" dirty="0">
                <a:solidFill>
                  <a:srgbClr val="FF8021">
                    <a:lumMod val="50000"/>
                  </a:srgbClr>
                </a:solidFill>
                <a:effectLst/>
                <a:latin typeface="Trebuchet MS"/>
                <a:ea typeface="+mn-ea"/>
                <a:cs typeface="+mn-cs"/>
              </a:rPr>
              <a:t/>
            </a:r>
            <a:br>
              <a:rPr lang="ru-RU" sz="1800" b="0" cap="none" dirty="0">
                <a:solidFill>
                  <a:srgbClr val="FF8021">
                    <a:lumMod val="50000"/>
                  </a:srgbClr>
                </a:solidFill>
                <a:effectLst/>
                <a:latin typeface="Trebuchet MS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60648"/>
            <a:ext cx="5340350" cy="5149552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FF8021">
                    <a:lumMod val="50000"/>
                  </a:srgbClr>
                </a:solidFill>
                <a:latin typeface="Times New Roman"/>
              </a:rPr>
              <a:t>В северном дворец</a:t>
            </a:r>
            <a:r>
              <a:rPr lang="en-US" sz="1800" dirty="0">
                <a:solidFill>
                  <a:srgbClr val="FF8021">
                    <a:lumMod val="50000"/>
                  </a:srgbClr>
                </a:solidFill>
                <a:latin typeface="Times New Roman"/>
              </a:rPr>
              <a:t> </a:t>
            </a:r>
            <a:r>
              <a:rPr lang="ru-RU" sz="1800" dirty="0">
                <a:solidFill>
                  <a:srgbClr val="FF8021">
                    <a:lumMod val="50000"/>
                  </a:srgbClr>
                </a:solidFill>
                <a:latin typeface="Times New Roman"/>
              </a:rPr>
              <a:t>е  </a:t>
            </a:r>
            <a:r>
              <a:rPr lang="ru-RU" sz="1800" dirty="0" err="1">
                <a:solidFill>
                  <a:srgbClr val="FF8021">
                    <a:lumMod val="50000"/>
                  </a:srgbClr>
                </a:solidFill>
                <a:latin typeface="Times New Roman"/>
              </a:rPr>
              <a:t>Хататон</a:t>
            </a:r>
            <a:r>
              <a:rPr lang="ru-RU" sz="1800" dirty="0">
                <a:solidFill>
                  <a:srgbClr val="FF8021">
                    <a:lumMod val="50000"/>
                  </a:srgbClr>
                </a:solidFill>
                <a:latin typeface="Times New Roman"/>
              </a:rPr>
              <a:t> одним из красивейших помещений была так называемая “зеленая комната”, получившая такое название благодаря своим замечательным росписям. На стенах, сверху донизу расписанных зелеными стеблями папирусов, раскрывалась широкая панорама нильских зарослей с их обитателями. Папирусы гнуться в разные стороны, их раскрытые зонтики перекрывают друг друга, иногда между ними сверкает голубизной своих лепестков цветок лотоса. Всюду видны птицы: тихо сидят, распустив большие хвосты, голуби; стремительно летит к воде, наметив добычу, зимородок, показанный совершенно необычно, в крутом спуске вниз; встревоженный чем-то, повернул голову маленький сорокопут. Кажется, что находясь в этой комнате, человек слышал шелест папирусов и воркование голубей</a:t>
            </a:r>
            <a:endParaRPr lang="ru-RU" dirty="0"/>
          </a:p>
        </p:txBody>
      </p:sp>
      <p:pic>
        <p:nvPicPr>
          <p:cNvPr id="5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80" y="404664"/>
            <a:ext cx="3532039" cy="2880319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80" y="3501008"/>
            <a:ext cx="3532040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19167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</TotalTime>
  <Words>886</Words>
  <Application>Microsoft Office PowerPoint</Application>
  <PresentationFormat>Экран (4:3)</PresentationFormat>
  <Paragraphs>58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Презентация PowerPoint</vt:lpstr>
      <vt:lpstr>Презентация PowerPoint</vt:lpstr>
      <vt:lpstr>Презентация PowerPoint</vt:lpstr>
      <vt:lpstr>Фрагмент статуи Аменхотепа IV (Эхнатона). Песчаник. 14 в. до н. э.</vt:lpstr>
      <vt:lpstr>Царская семья Эхнатона, совершающая подношение Атону Рельеф из Телль эль-Амарны. XVIII династия, правление Эхнатона (1350-1333 до н. э.) Известняк. Высота 105 см, ширина 51 см. Каирский музей</vt:lpstr>
      <vt:lpstr>Малая скульптура  «Баста» богиня радости, любви </vt:lpstr>
      <vt:lpstr>Новая столица была украшена стелами с текстами и рельефами, на которых изображалась царская семья во главе с фараоном, поклоняющаяся Атону</vt:lpstr>
      <vt:lpstr>Цвет в произведениях живописи</vt:lpstr>
      <vt:lpstr>В южном дворце Мару-Атон одно из помещений было расписано вьющимися виноградными лозами с пурпурными гроздьями.  </vt:lpstr>
      <vt:lpstr>Презентация PowerPoint</vt:lpstr>
      <vt:lpstr>Эхнатон с женой и дочерями Земля светлеет, когда ты восходишь на небосклоне,  Сияя днем как Атон.  Ты прогоняешь мрак.  Ты посылаешь свои лучи, и  Обе Земли ликуют, пробуждаясь и вставая,  Ибо ты поднял их... </vt:lpstr>
      <vt:lpstr>Египетским воплощением музыканта был  (Гор)</vt:lpstr>
      <vt:lpstr>Презентация PowerPoint</vt:lpstr>
      <vt:lpstr>От ребенка к миру и опять к ребенку.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2016-12-05T12:24:15Z</dcterms:created>
  <dcterms:modified xsi:type="dcterms:W3CDTF">2016-12-05T12:51:36Z</dcterms:modified>
</cp:coreProperties>
</file>