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6" r:id="rId1"/>
  </p:sldMasterIdLst>
  <p:notesMasterIdLst>
    <p:notesMasterId r:id="rId23"/>
  </p:notesMasterIdLst>
  <p:sldIdLst>
    <p:sldId id="431" r:id="rId2"/>
    <p:sldId id="433" r:id="rId3"/>
    <p:sldId id="434" r:id="rId4"/>
    <p:sldId id="371" r:id="rId5"/>
    <p:sldId id="419" r:id="rId6"/>
    <p:sldId id="393" r:id="rId7"/>
    <p:sldId id="394" r:id="rId8"/>
    <p:sldId id="395" r:id="rId9"/>
    <p:sldId id="396" r:id="rId10"/>
    <p:sldId id="420" r:id="rId11"/>
    <p:sldId id="421" r:id="rId12"/>
    <p:sldId id="422" r:id="rId13"/>
    <p:sldId id="424" r:id="rId14"/>
    <p:sldId id="425" r:id="rId15"/>
    <p:sldId id="426" r:id="rId16"/>
    <p:sldId id="427" r:id="rId17"/>
    <p:sldId id="428" r:id="rId18"/>
    <p:sldId id="408" r:id="rId19"/>
    <p:sldId id="389" r:id="rId20"/>
    <p:sldId id="432" r:id="rId21"/>
    <p:sldId id="430" r:id="rId2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812" autoAdjust="0"/>
    <p:restoredTop sz="94415" autoAdjust="0"/>
  </p:normalViewPr>
  <p:slideViewPr>
    <p:cSldViewPr>
      <p:cViewPr varScale="1">
        <p:scale>
          <a:sx n="116" d="100"/>
          <a:sy n="116" d="100"/>
        </p:scale>
        <p:origin x="1512" y="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774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F120957E-55B7-4E55-8FB4-85B082A4C47E}" type="datetimeFigureOut">
              <a:rPr lang="ru-RU"/>
              <a:pPr>
                <a:defRPr/>
              </a:pPr>
              <a:t>05.12.2016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anose="020F0502020204030204" pitchFamily="34" charset="0"/>
              </a:defRPr>
            </a:lvl1pPr>
          </a:lstStyle>
          <a:p>
            <a:fld id="{388B10E4-34B8-4F36-824C-73753B7C7F1C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19943180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8675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ru-RU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F8B4A65B-6888-4243-9E01-D4DBB5CF1D75}" type="slidenum">
              <a:rPr lang="ru-RU" altLang="ru-RU">
                <a:latin typeface="Calibri" panose="020F0502020204030204" pitchFamily="34" charset="0"/>
              </a:rPr>
              <a:pPr eaLnBrk="1" hangingPunct="1"/>
              <a:t>5</a:t>
            </a:fld>
            <a:endParaRPr lang="ru-RU" altLang="ru-RU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1988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7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3B40DCD3-5CD9-45E8-8180-C497C37291F3}" type="datetimeFigureOut">
              <a:rPr lang="ru-RU"/>
              <a:pPr>
                <a:defRPr/>
              </a:pPr>
              <a:t>05.12.2016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6F42BA-2DEA-4AA4-8ED4-5673DD2B254E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512998301"/>
      </p:ext>
    </p:extLst>
  </p:cSld>
  <p:clrMapOvr>
    <a:masterClrMapping/>
  </p:clrMapOvr>
  <p:transition>
    <p:newsflash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5A8EA1-3D6B-4A0F-8B38-BAE34D24A6C2}" type="datetimeFigureOut">
              <a:rPr lang="ru-RU"/>
              <a:pPr>
                <a:defRPr/>
              </a:pPr>
              <a:t>05.12.2016</a:t>
            </a:fld>
            <a:endParaRPr lang="ru-RU"/>
          </a:p>
        </p:txBody>
      </p:sp>
      <p:sp>
        <p:nvSpPr>
          <p:cNvPr id="5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74251C8-AC92-4EA9-BE8E-B22F458BD55B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844254793"/>
      </p:ext>
    </p:extLst>
  </p:cSld>
  <p:clrMapOvr>
    <a:masterClrMapping/>
  </p:clrMapOvr>
  <p:transition>
    <p:newsflash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591F80-01AD-496D-8279-EE8636314423}" type="datetimeFigureOut">
              <a:rPr lang="ru-RU"/>
              <a:pPr>
                <a:defRPr/>
              </a:pPr>
              <a:t>05.12.2016</a:t>
            </a:fld>
            <a:endParaRPr lang="ru-RU"/>
          </a:p>
        </p:txBody>
      </p:sp>
      <p:sp>
        <p:nvSpPr>
          <p:cNvPr id="5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9168AB-E0AC-48D1-8DD2-31204CBD91F2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792459689"/>
      </p:ext>
    </p:extLst>
  </p:cSld>
  <p:clrMapOvr>
    <a:masterClrMapping/>
  </p:clrMapOvr>
  <p:transition>
    <p:newsflash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470EED-A21B-48C0-9C0C-757D040EC315}" type="datetimeFigureOut">
              <a:rPr lang="ru-RU"/>
              <a:pPr>
                <a:defRPr/>
              </a:pPr>
              <a:t>05.12.2016</a:t>
            </a:fld>
            <a:endParaRPr lang="ru-RU"/>
          </a:p>
        </p:txBody>
      </p:sp>
      <p:sp>
        <p:nvSpPr>
          <p:cNvPr id="5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9C66E63-0D2A-4D3E-B20F-EA21E56A4AD3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239331694"/>
      </p:ext>
    </p:extLst>
  </p:cSld>
  <p:clrMapOvr>
    <a:masterClrMapping/>
  </p:clrMapOvr>
  <p:transition>
    <p:newsflash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77F5046D-1081-4E89-BDB4-979E96143EE7}" type="datetimeFigureOut">
              <a:rPr lang="ru-RU"/>
              <a:pPr>
                <a:defRPr/>
              </a:pPr>
              <a:t>05.12.2016</a:t>
            </a:fld>
            <a:endParaRPr lang="ru-RU"/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3C9896-73AC-40FB-B1B9-9B3ADD746CD3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678547192"/>
      </p:ext>
    </p:extLst>
  </p:cSld>
  <p:clrMapOvr>
    <a:masterClrMapping/>
  </p:clrMapOvr>
  <p:transition>
    <p:newsflash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85184F-F020-45A0-9257-929314C895B0}" type="datetimeFigureOut">
              <a:rPr lang="ru-RU"/>
              <a:pPr>
                <a:defRPr/>
              </a:pPr>
              <a:t>05.12.2016</a:t>
            </a:fld>
            <a:endParaRPr lang="ru-RU"/>
          </a:p>
        </p:txBody>
      </p:sp>
      <p:sp>
        <p:nvSpPr>
          <p:cNvPr id="6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71F99C4-B7AE-42D7-B960-3889CC3CD257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705987603"/>
      </p:ext>
    </p:extLst>
  </p:cSld>
  <p:clrMapOvr>
    <a:masterClrMapping/>
  </p:clrMapOvr>
  <p:transition>
    <p:newsflash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lvl1pPr>
              <a:defRPr b="1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8AB39A-F628-4072-BDD9-1FB8C8C1D78A}" type="datetimeFigureOut">
              <a:rPr lang="ru-RU"/>
              <a:pPr>
                <a:defRPr/>
              </a:pPr>
              <a:t>05.12.2016</a:t>
            </a:fld>
            <a:endParaRPr lang="ru-RU"/>
          </a:p>
        </p:txBody>
      </p:sp>
      <p:sp>
        <p:nvSpPr>
          <p:cNvPr id="8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EDF220A-73A8-49A2-800C-75E056E1C98D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235199567"/>
      </p:ext>
    </p:extLst>
  </p:cSld>
  <p:clrMapOvr>
    <a:masterClrMapping/>
  </p:clrMapOvr>
  <p:transition>
    <p:newsflash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205597-287C-4D59-9C8E-255D656A8BF6}" type="datetimeFigureOut">
              <a:rPr lang="ru-RU"/>
              <a:pPr>
                <a:defRPr/>
              </a:pPr>
              <a:t>05.12.2016</a:t>
            </a:fld>
            <a:endParaRPr lang="ru-RU"/>
          </a:p>
        </p:txBody>
      </p:sp>
      <p:sp>
        <p:nvSpPr>
          <p:cNvPr id="4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D91CE32-B4AB-4D59-B406-C20FDFEC56B0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886461261"/>
      </p:ext>
    </p:extLst>
  </p:cSld>
  <p:clrMapOvr>
    <a:masterClrMapping/>
  </p:clrMapOvr>
  <p:transition>
    <p:newsflash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3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6DAD4786-0B7E-46AE-A24F-6A9164160FB7}" type="datetimeFigureOut">
              <a:rPr lang="ru-RU"/>
              <a:pPr>
                <a:defRPr/>
              </a:pPr>
              <a:t>05.12.2016</a:t>
            </a:fld>
            <a:endParaRPr lang="ru-RU"/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159502C-95A4-4289-AC58-D1297AE77485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670306875"/>
      </p:ext>
    </p:extLst>
  </p:cSld>
  <p:clrMapOvr>
    <a:masterClrMapping/>
  </p:clrMapOvr>
  <p:transition>
    <p:newsflash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790003-B2F3-4CAD-9F30-FA424962FC13}" type="datetimeFigureOut">
              <a:rPr lang="ru-RU"/>
              <a:pPr>
                <a:defRPr/>
              </a:pPr>
              <a:t>05.12.2016</a:t>
            </a:fld>
            <a:endParaRPr lang="ru-RU"/>
          </a:p>
        </p:txBody>
      </p:sp>
      <p:sp>
        <p:nvSpPr>
          <p:cNvPr id="6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EC8AF8-0082-46CB-B588-65FACDD3B1A7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316345463"/>
      </p:ext>
    </p:extLst>
  </p:cSld>
  <p:clrMapOvr>
    <a:masterClrMapping/>
  </p:clrMapOvr>
  <p:transition>
    <p:newsflash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6" name="Прямоугольник с одним скругленным углом 5"/>
          <p:cNvSpPr/>
          <p:nvPr/>
        </p:nvSpPr>
        <p:spPr>
          <a:xfrm>
            <a:off x="6400800" y="433388"/>
            <a:ext cx="2324100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ru-RU" noProof="0" smtClean="0"/>
              <a:t>Вставка рисунка</a:t>
            </a:r>
            <a:endParaRPr lang="en-US" noProof="0"/>
          </a:p>
        </p:txBody>
      </p:sp>
      <p:sp>
        <p:nvSpPr>
          <p:cNvPr id="7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DD26BF1C-F640-48A2-AA13-E8D8ABD62779}" type="datetimeFigureOut">
              <a:rPr lang="ru-RU"/>
              <a:pPr>
                <a:defRPr/>
              </a:pPr>
              <a:t>05.12.2016</a:t>
            </a:fld>
            <a:endParaRPr lang="ru-RU"/>
          </a:p>
        </p:txBody>
      </p:sp>
      <p:sp>
        <p:nvSpPr>
          <p:cNvPr id="8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09EFCB7-54B2-4398-AB07-31321BCC5764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238643604"/>
      </p:ext>
    </p:extLst>
  </p:cSld>
  <p:clrMapOvr>
    <a:masterClrMapping/>
  </p:clrMapOvr>
  <p:transition>
    <p:newsflash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3238" y="4986338"/>
            <a:ext cx="8183562" cy="1050925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31" name="Текст 3"/>
          <p:cNvSpPr>
            <a:spLocks noGrp="1"/>
          </p:cNvSpPr>
          <p:nvPr>
            <p:ph type="body" idx="1"/>
          </p:nvPr>
        </p:nvSpPr>
        <p:spPr bwMode="auto">
          <a:xfrm>
            <a:off x="503238" y="530225"/>
            <a:ext cx="8183562" cy="4187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82880" tIns="9144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en-US" altLang="ru-RU" smtClean="0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663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  <a:latin typeface="Arial" charset="0"/>
              </a:defRPr>
            </a:lvl1pPr>
            <a:extLst/>
          </a:lstStyle>
          <a:p>
            <a:pPr>
              <a:defRPr/>
            </a:pPr>
            <a:fld id="{6B07D722-4137-4375-9078-16527EC96609}" type="datetimeFigureOut">
              <a:rPr lang="ru-RU"/>
              <a:pPr>
                <a:defRPr/>
              </a:pPr>
              <a:t>05.12.2016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663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  <a:latin typeface="Arial" charset="0"/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663" y="6111875"/>
            <a:ext cx="457200" cy="365125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000">
                <a:solidFill>
                  <a:srgbClr val="A7A399"/>
                </a:solidFill>
              </a:defRPr>
            </a:lvl1pPr>
          </a:lstStyle>
          <a:p>
            <a:fld id="{73B5A322-4F79-4245-A606-20552BD3B833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34" r:id="rId1"/>
    <p:sldLayoutId id="2147484127" r:id="rId2"/>
    <p:sldLayoutId id="2147484135" r:id="rId3"/>
    <p:sldLayoutId id="2147484128" r:id="rId4"/>
    <p:sldLayoutId id="2147484129" r:id="rId5"/>
    <p:sldLayoutId id="2147484130" r:id="rId6"/>
    <p:sldLayoutId id="2147484136" r:id="rId7"/>
    <p:sldLayoutId id="2147484131" r:id="rId8"/>
    <p:sldLayoutId id="2147484137" r:id="rId9"/>
    <p:sldLayoutId id="2147484132" r:id="rId10"/>
    <p:sldLayoutId id="2147484133" r:id="rId11"/>
  </p:sldLayoutIdLst>
  <p:transition>
    <p:newsflash/>
  </p:transition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b="1" kern="1200">
          <a:solidFill>
            <a:srgbClr val="FF8D3E"/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9pPr>
      <a:extLst/>
    </p:titleStyle>
    <p:bodyStyle>
      <a:lvl1pPr marL="265113" indent="-265113" algn="l" rtl="0" eaLnBrk="0" fontAlgn="base" hangingPunct="0">
        <a:spcBef>
          <a:spcPts val="250"/>
        </a:spcBef>
        <a:spcAft>
          <a:spcPct val="0"/>
        </a:spcAft>
        <a:buClr>
          <a:schemeClr val="accent1"/>
        </a:buClr>
        <a:buSzPct val="80000"/>
        <a:buFont typeface="Wingdings 2" panose="05020102010507070707" pitchFamily="18" charset="2"/>
        <a:buChar char="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547688" indent="-200025" algn="l" rtl="0" eaLnBrk="0" fontAlgn="base" hangingPunct="0">
        <a:spcBef>
          <a:spcPts val="250"/>
        </a:spcBef>
        <a:spcAft>
          <a:spcPct val="0"/>
        </a:spcAft>
        <a:buClr>
          <a:schemeClr val="accent1"/>
        </a:buClr>
        <a:buSzPct val="100000"/>
        <a:buFont typeface="Verdana" panose="020B0604030504040204" pitchFamily="34" charset="0"/>
        <a:buChar char="◦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5813" indent="-182563" algn="l" rtl="0" eaLnBrk="0" fontAlgn="base" hangingPunct="0">
        <a:spcBef>
          <a:spcPts val="250"/>
        </a:spcBef>
        <a:spcAft>
          <a:spcPct val="0"/>
        </a:spcAft>
        <a:buClr>
          <a:srgbClr val="ED3742"/>
        </a:buClr>
        <a:buSzPct val="100000"/>
        <a:buFont typeface="Wingdings 2" panose="05020102010507070707" pitchFamily="18" charset="2"/>
        <a:buChar char="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3938" indent="-182563" algn="l" rtl="0" eaLnBrk="0" fontAlgn="base" hangingPunct="0">
        <a:spcBef>
          <a:spcPts val="225"/>
        </a:spcBef>
        <a:spcAft>
          <a:spcPct val="0"/>
        </a:spcAft>
        <a:buClr>
          <a:srgbClr val="ED3742"/>
        </a:buClr>
        <a:buSzPct val="112000"/>
        <a:buFont typeface="Verdana" panose="020B0604030504040204" pitchFamily="34" charset="0"/>
        <a:buChar char="◦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79525" indent="-182563" algn="l" rtl="0" eaLnBrk="0" fontAlgn="base" hangingPunct="0">
        <a:spcBef>
          <a:spcPts val="250"/>
        </a:spcBef>
        <a:spcAft>
          <a:spcPct val="0"/>
        </a:spcAft>
        <a:buClr>
          <a:srgbClr val="4A85BF"/>
        </a:buClr>
        <a:buSzPct val="100000"/>
        <a:buFont typeface="Wingdings 2" panose="05020102010507070707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slideLayout" Target="../slideLayouts/slideLayout6.xml"/><Relationship Id="rId1" Type="http://schemas.openxmlformats.org/officeDocument/2006/relationships/audio" Target="file:///C:\Users\&#1050;&#1086;&#1090;&#1069;\Downloads\Detskie%20pesni%20-%20CHemu%20uchat%20v%20shkole%20.mp3" TargetMode="External"/><Relationship Id="rId5" Type="http://schemas.openxmlformats.org/officeDocument/2006/relationships/image" Target="../media/image52.png"/><Relationship Id="rId4" Type="http://schemas.openxmlformats.org/officeDocument/2006/relationships/image" Target="../media/image51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eg"/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5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13" Type="http://schemas.openxmlformats.org/officeDocument/2006/relationships/image" Target="../media/image16.jpeg"/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12" Type="http://schemas.openxmlformats.org/officeDocument/2006/relationships/image" Target="../media/image1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9.jpeg"/><Relationship Id="rId11" Type="http://schemas.openxmlformats.org/officeDocument/2006/relationships/image" Target="../media/image14.jpeg"/><Relationship Id="rId5" Type="http://schemas.openxmlformats.org/officeDocument/2006/relationships/image" Target="../media/image8.jpeg"/><Relationship Id="rId10" Type="http://schemas.openxmlformats.org/officeDocument/2006/relationships/image" Target="../media/image13.jpeg"/><Relationship Id="rId4" Type="http://schemas.openxmlformats.org/officeDocument/2006/relationships/image" Target="../media/image7.jpeg"/><Relationship Id="rId9" Type="http://schemas.openxmlformats.org/officeDocument/2006/relationships/image" Target="../media/image12.jpeg"/><Relationship Id="rId14" Type="http://schemas.openxmlformats.org/officeDocument/2006/relationships/image" Target="../media/image1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8313" y="1443038"/>
            <a:ext cx="8280400" cy="2057400"/>
          </a:xfrm>
        </p:spPr>
        <p:txBody>
          <a:bodyPr>
            <a:noAutofit/>
          </a:bodyPr>
          <a:lstStyle/>
          <a:p>
            <a:pPr algn="ctr">
              <a:defRPr/>
            </a:pPr>
            <a:r>
              <a:rPr lang="ru-RU" sz="1800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1800" dirty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1800" dirty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Предметно- </a:t>
            </a:r>
            <a:r>
              <a:rPr lang="ru-RU" sz="1800" dirty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развивающая среда- это не только роскошные мягкие игрушки, но и то, что влияет на формирование таких качеств, как гордость за свой край, поселок, улицу, бережное отношение к природе…</a:t>
            </a:r>
            <a:br>
              <a:rPr lang="ru-RU" sz="1800" dirty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endParaRPr lang="ru-RU" sz="1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147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22313" y="3684588"/>
            <a:ext cx="7772400" cy="914400"/>
          </a:xfrm>
        </p:spPr>
        <p:txBody>
          <a:bodyPr/>
          <a:lstStyle/>
          <a:p>
            <a:pPr marL="36513">
              <a:spcBef>
                <a:spcPct val="0"/>
              </a:spcBef>
            </a:pPr>
            <a:r>
              <a:rPr lang="ru-RU" altLang="ru-RU" sz="180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 по обучению татарскому языку Фассахова Гульсиня Нургаязовна,  МБДОУ-д/с «Голубой вагон», Тукаевский район, п. Круглое поле</a:t>
            </a:r>
          </a:p>
        </p:txBody>
      </p:sp>
      <p:sp>
        <p:nvSpPr>
          <p:cNvPr id="6148" name="TextBox 2"/>
          <p:cNvSpPr txBox="1">
            <a:spLocks noChangeArrowheads="1"/>
          </p:cNvSpPr>
          <p:nvPr/>
        </p:nvSpPr>
        <p:spPr bwMode="auto">
          <a:xfrm>
            <a:off x="1619250" y="981075"/>
            <a:ext cx="5616575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ru-RU" altLang="ru-RU" sz="24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Мини-музей, как форма организации предметно-развивающей среды ДОУ</a:t>
            </a: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8" name="Picture 3" descr="D:\музей\Фото музей\DSCN2798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572000" y="1052736"/>
            <a:ext cx="3553723" cy="458571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Picture 3" descr="D:\музей\Фото музей\DSCN2811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39552" y="476672"/>
            <a:ext cx="3615153" cy="472915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3" descr="D:\музей\Фото музей\DSCN2805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11560" y="764704"/>
            <a:ext cx="3387949" cy="451313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Picture 4" descr="D:\музей\Фото музей\DSCN2812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572000" y="908720"/>
            <a:ext cx="3744940" cy="485778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5" name="Picture 2" descr="D:\музей\Фото музей\DSCN2835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39552" y="692696"/>
            <a:ext cx="3290888" cy="4827601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8436" name="Picture 3" descr="D:\музей\Фото музей\DSCN2788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499992" y="1052736"/>
            <a:ext cx="3757610" cy="478634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3" name="Picture 2" descr="D:\музей\Музей\Музейй\Фото Вера  2\Чулпан Фольклор\DSCN2531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11560" y="1196752"/>
            <a:ext cx="3717924" cy="474981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0724" name="Picture 2" descr="D:\музей\Музей\Музейй\Фото Вера  2\Чулпан Фольклор\DSCN2528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572000" y="548680"/>
            <a:ext cx="3930650" cy="474981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1" name="Picture 2" descr="D:\музей\Музей\Музейй\Фото Вера  2\Чулпан Фольклор\DSCN2556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14350" y="1250950"/>
            <a:ext cx="3932238" cy="474981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2772" name="Picture 3" descr="D:\музей\Музей\Музейй\Фото Вера  2\Чулпан Фольклор\DSCN2560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788024" y="548680"/>
            <a:ext cx="3930650" cy="467838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5" name="Picture 2" descr="D:\музей\Музей\Музейй\Фото Вера  2\Чулпан Фольклор\DSCN2563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39552" y="908720"/>
            <a:ext cx="3930230" cy="4782707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3796" name="Picture 3" descr="D:\музей\Музей\Музейй\Фото Вера  2\Чулпан Фольклор\DSCN2567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004049" y="836712"/>
            <a:ext cx="3528392" cy="458400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>
    <p:split orient="vert" dir="in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4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42910" y="980728"/>
            <a:ext cx="3641058" cy="4775543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Picture 2" descr="D:\музей\Музей\Музейй\чулпан новое фото\DSCN2500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716016" y="908720"/>
            <a:ext cx="3927950" cy="511256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Содержимое 15" descr="DSCN2546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1560" y="1671156"/>
            <a:ext cx="3707299" cy="450059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" name="Picture 2" descr="D:\музей\Музей\.Трогать можно. (2)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4008" y="1628800"/>
            <a:ext cx="4002536" cy="454295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22532" name="Прямоугольник 1"/>
          <p:cNvSpPr>
            <a:spLocks noChangeArrowheads="1"/>
          </p:cNvSpPr>
          <p:nvPr/>
        </p:nvSpPr>
        <p:spPr bwMode="auto">
          <a:xfrm>
            <a:off x="1116013" y="404813"/>
            <a:ext cx="7056437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b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Музей</a:t>
            </a:r>
            <a:r>
              <a:rPr lang="ru-RU" altLang="ru-RU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– эффективное средство познания системы ценностей, традиций, которые передаются из поколения в поколение.</a:t>
            </a:r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:\Аттестация 2010 - Лейсян\Новая папка (2)\DSCN252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642918"/>
            <a:ext cx="3817564" cy="548341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27" name="Picture 3" descr="H:\Аттестация 2010 - Лейсян\Новая папка (2)\DSCN2524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60032" y="571480"/>
            <a:ext cx="3783934" cy="540562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8135" name="Detskie pesni - CHemu uchat v shkole .mp3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41338" y="56610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comb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813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 numSld="7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8135"/>
                </p:tgtEl>
              </p:cMediaNode>
            </p:audio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2" name="Содержимое 37" descr="100_4354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750" y="357188"/>
            <a:ext cx="4041775" cy="307181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6083" name="Содержимое 43" descr="100_4357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4875" y="3714750"/>
            <a:ext cx="4041775" cy="269398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6084" name="Содержимое 36" descr="100_4353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750" y="3643313"/>
            <a:ext cx="4040188" cy="276542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24581" name="plant"/>
          <p:cNvSpPr>
            <a:spLocks noEditPoints="1" noChangeArrowheads="1"/>
          </p:cNvSpPr>
          <p:nvPr/>
        </p:nvSpPr>
        <p:spPr bwMode="auto">
          <a:xfrm>
            <a:off x="6892925" y="190500"/>
            <a:ext cx="1809750" cy="1809750"/>
          </a:xfrm>
          <a:custGeom>
            <a:avLst/>
            <a:gdLst>
              <a:gd name="T0" fmla="*/ 0 w 21600"/>
              <a:gd name="T1" fmla="*/ 0 h 21600"/>
              <a:gd name="T2" fmla="*/ 2147483647 w 21600"/>
              <a:gd name="T3" fmla="*/ 0 h 21600"/>
              <a:gd name="T4" fmla="*/ 2147483647 w 21600"/>
              <a:gd name="T5" fmla="*/ 0 h 21600"/>
              <a:gd name="T6" fmla="*/ 2147483647 w 21600"/>
              <a:gd name="T7" fmla="*/ 2147483647 h 21600"/>
              <a:gd name="T8" fmla="*/ 2147483647 w 21600"/>
              <a:gd name="T9" fmla="*/ 2147483647 h 21600"/>
              <a:gd name="T10" fmla="*/ 2147483647 w 21600"/>
              <a:gd name="T11" fmla="*/ 2147483647 h 21600"/>
              <a:gd name="T12" fmla="*/ 0 w 21600"/>
              <a:gd name="T13" fmla="*/ 2147483647 h 21600"/>
              <a:gd name="T14" fmla="*/ 0 w 21600"/>
              <a:gd name="T15" fmla="*/ 2147483647 h 216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7100 w 21600"/>
              <a:gd name="T25" fmla="*/ 10092 h 21600"/>
              <a:gd name="T26" fmla="*/ 14545 w 21600"/>
              <a:gd name="T27" fmla="*/ 13573 h 216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600" h="21600">
                <a:moveTo>
                  <a:pt x="9368" y="9002"/>
                </a:moveTo>
                <a:lnTo>
                  <a:pt x="9254" y="8422"/>
                </a:lnTo>
                <a:lnTo>
                  <a:pt x="9139" y="7935"/>
                </a:lnTo>
                <a:lnTo>
                  <a:pt x="8819" y="7355"/>
                </a:lnTo>
                <a:lnTo>
                  <a:pt x="8475" y="6728"/>
                </a:lnTo>
                <a:lnTo>
                  <a:pt x="8040" y="6287"/>
                </a:lnTo>
                <a:lnTo>
                  <a:pt x="7421" y="5707"/>
                </a:lnTo>
                <a:lnTo>
                  <a:pt x="6574" y="5429"/>
                </a:lnTo>
                <a:lnTo>
                  <a:pt x="5452" y="5313"/>
                </a:lnTo>
                <a:lnTo>
                  <a:pt x="4856" y="5220"/>
                </a:lnTo>
                <a:lnTo>
                  <a:pt x="4169" y="5220"/>
                </a:lnTo>
                <a:lnTo>
                  <a:pt x="3665" y="5104"/>
                </a:lnTo>
                <a:lnTo>
                  <a:pt x="3001" y="4872"/>
                </a:lnTo>
                <a:lnTo>
                  <a:pt x="2497" y="4756"/>
                </a:lnTo>
                <a:lnTo>
                  <a:pt x="2062" y="4408"/>
                </a:lnTo>
                <a:lnTo>
                  <a:pt x="1603" y="4083"/>
                </a:lnTo>
                <a:lnTo>
                  <a:pt x="1283" y="3689"/>
                </a:lnTo>
                <a:lnTo>
                  <a:pt x="1283" y="4315"/>
                </a:lnTo>
                <a:lnTo>
                  <a:pt x="1489" y="5104"/>
                </a:lnTo>
                <a:lnTo>
                  <a:pt x="1832" y="6055"/>
                </a:lnTo>
                <a:lnTo>
                  <a:pt x="2382" y="6914"/>
                </a:lnTo>
                <a:lnTo>
                  <a:pt x="2680" y="7471"/>
                </a:lnTo>
                <a:lnTo>
                  <a:pt x="3115" y="7935"/>
                </a:lnTo>
                <a:lnTo>
                  <a:pt x="3573" y="8213"/>
                </a:lnTo>
                <a:lnTo>
                  <a:pt x="4077" y="8654"/>
                </a:lnTo>
                <a:lnTo>
                  <a:pt x="4627" y="9002"/>
                </a:lnTo>
                <a:lnTo>
                  <a:pt x="5245" y="9234"/>
                </a:lnTo>
                <a:lnTo>
                  <a:pt x="6024" y="9443"/>
                </a:lnTo>
                <a:lnTo>
                  <a:pt x="6757" y="9628"/>
                </a:lnTo>
                <a:lnTo>
                  <a:pt x="5177" y="10069"/>
                </a:lnTo>
                <a:lnTo>
                  <a:pt x="3963" y="10649"/>
                </a:lnTo>
                <a:lnTo>
                  <a:pt x="3344" y="11044"/>
                </a:lnTo>
                <a:lnTo>
                  <a:pt x="2886" y="11600"/>
                </a:lnTo>
                <a:lnTo>
                  <a:pt x="2497" y="12041"/>
                </a:lnTo>
                <a:lnTo>
                  <a:pt x="1947" y="12343"/>
                </a:lnTo>
                <a:lnTo>
                  <a:pt x="1168" y="12668"/>
                </a:lnTo>
                <a:lnTo>
                  <a:pt x="0" y="12900"/>
                </a:lnTo>
                <a:lnTo>
                  <a:pt x="435" y="13248"/>
                </a:lnTo>
                <a:lnTo>
                  <a:pt x="779" y="13456"/>
                </a:lnTo>
                <a:lnTo>
                  <a:pt x="1283" y="13642"/>
                </a:lnTo>
                <a:lnTo>
                  <a:pt x="1718" y="13758"/>
                </a:lnTo>
                <a:lnTo>
                  <a:pt x="2680" y="13851"/>
                </a:lnTo>
                <a:lnTo>
                  <a:pt x="3573" y="13758"/>
                </a:lnTo>
                <a:lnTo>
                  <a:pt x="4512" y="13526"/>
                </a:lnTo>
                <a:lnTo>
                  <a:pt x="5360" y="13248"/>
                </a:lnTo>
                <a:lnTo>
                  <a:pt x="6139" y="12900"/>
                </a:lnTo>
                <a:lnTo>
                  <a:pt x="6757" y="12552"/>
                </a:lnTo>
                <a:lnTo>
                  <a:pt x="6459" y="13132"/>
                </a:lnTo>
                <a:lnTo>
                  <a:pt x="6139" y="13642"/>
                </a:lnTo>
                <a:lnTo>
                  <a:pt x="5910" y="14199"/>
                </a:lnTo>
                <a:lnTo>
                  <a:pt x="5681" y="14663"/>
                </a:lnTo>
                <a:lnTo>
                  <a:pt x="5681" y="15150"/>
                </a:lnTo>
                <a:lnTo>
                  <a:pt x="5681" y="15730"/>
                </a:lnTo>
                <a:lnTo>
                  <a:pt x="5681" y="16241"/>
                </a:lnTo>
                <a:lnTo>
                  <a:pt x="5795" y="16913"/>
                </a:lnTo>
                <a:lnTo>
                  <a:pt x="5910" y="17586"/>
                </a:lnTo>
                <a:lnTo>
                  <a:pt x="5910" y="18213"/>
                </a:lnTo>
                <a:lnTo>
                  <a:pt x="5795" y="18885"/>
                </a:lnTo>
                <a:lnTo>
                  <a:pt x="5566" y="19396"/>
                </a:lnTo>
                <a:lnTo>
                  <a:pt x="5245" y="19976"/>
                </a:lnTo>
                <a:lnTo>
                  <a:pt x="4971" y="20370"/>
                </a:lnTo>
                <a:lnTo>
                  <a:pt x="4512" y="20811"/>
                </a:lnTo>
                <a:lnTo>
                  <a:pt x="4077" y="21043"/>
                </a:lnTo>
                <a:lnTo>
                  <a:pt x="5177" y="20927"/>
                </a:lnTo>
                <a:lnTo>
                  <a:pt x="6253" y="20486"/>
                </a:lnTo>
                <a:lnTo>
                  <a:pt x="7421" y="19976"/>
                </a:lnTo>
                <a:lnTo>
                  <a:pt x="8361" y="19187"/>
                </a:lnTo>
                <a:lnTo>
                  <a:pt x="8819" y="18769"/>
                </a:lnTo>
                <a:lnTo>
                  <a:pt x="9139" y="18213"/>
                </a:lnTo>
                <a:lnTo>
                  <a:pt x="9437" y="17772"/>
                </a:lnTo>
                <a:lnTo>
                  <a:pt x="9643" y="17261"/>
                </a:lnTo>
                <a:lnTo>
                  <a:pt x="9872" y="16681"/>
                </a:lnTo>
                <a:lnTo>
                  <a:pt x="9872" y="16171"/>
                </a:lnTo>
                <a:lnTo>
                  <a:pt x="9872" y="15614"/>
                </a:lnTo>
                <a:lnTo>
                  <a:pt x="9758" y="15057"/>
                </a:lnTo>
                <a:lnTo>
                  <a:pt x="10216" y="15498"/>
                </a:lnTo>
                <a:lnTo>
                  <a:pt x="10537" y="16241"/>
                </a:lnTo>
                <a:lnTo>
                  <a:pt x="10834" y="17145"/>
                </a:lnTo>
                <a:lnTo>
                  <a:pt x="11041" y="18213"/>
                </a:lnTo>
                <a:lnTo>
                  <a:pt x="11155" y="19187"/>
                </a:lnTo>
                <a:lnTo>
                  <a:pt x="11155" y="20185"/>
                </a:lnTo>
                <a:lnTo>
                  <a:pt x="11155" y="20579"/>
                </a:lnTo>
                <a:lnTo>
                  <a:pt x="11041" y="21043"/>
                </a:lnTo>
                <a:lnTo>
                  <a:pt x="10926" y="21391"/>
                </a:lnTo>
                <a:lnTo>
                  <a:pt x="10766" y="21600"/>
                </a:lnTo>
                <a:lnTo>
                  <a:pt x="11499" y="21484"/>
                </a:lnTo>
                <a:lnTo>
                  <a:pt x="12323" y="21043"/>
                </a:lnTo>
                <a:lnTo>
                  <a:pt x="13102" y="20370"/>
                </a:lnTo>
                <a:lnTo>
                  <a:pt x="13606" y="19628"/>
                </a:lnTo>
                <a:lnTo>
                  <a:pt x="13950" y="19071"/>
                </a:lnTo>
                <a:lnTo>
                  <a:pt x="14064" y="18677"/>
                </a:lnTo>
                <a:lnTo>
                  <a:pt x="14179" y="18097"/>
                </a:lnTo>
                <a:lnTo>
                  <a:pt x="14293" y="17586"/>
                </a:lnTo>
                <a:lnTo>
                  <a:pt x="14179" y="16913"/>
                </a:lnTo>
                <a:lnTo>
                  <a:pt x="14064" y="16241"/>
                </a:lnTo>
                <a:lnTo>
                  <a:pt x="13835" y="15614"/>
                </a:lnTo>
                <a:lnTo>
                  <a:pt x="13560" y="14872"/>
                </a:lnTo>
                <a:lnTo>
                  <a:pt x="13950" y="14941"/>
                </a:lnTo>
                <a:lnTo>
                  <a:pt x="14408" y="15150"/>
                </a:lnTo>
                <a:lnTo>
                  <a:pt x="14843" y="15266"/>
                </a:lnTo>
                <a:lnTo>
                  <a:pt x="15232" y="15614"/>
                </a:lnTo>
                <a:lnTo>
                  <a:pt x="15576" y="15846"/>
                </a:lnTo>
                <a:lnTo>
                  <a:pt x="15897" y="16171"/>
                </a:lnTo>
                <a:lnTo>
                  <a:pt x="16126" y="16473"/>
                </a:lnTo>
                <a:lnTo>
                  <a:pt x="16240" y="16913"/>
                </a:lnTo>
                <a:lnTo>
                  <a:pt x="16515" y="17261"/>
                </a:lnTo>
                <a:lnTo>
                  <a:pt x="17088" y="17586"/>
                </a:lnTo>
                <a:lnTo>
                  <a:pt x="17798" y="17865"/>
                </a:lnTo>
                <a:lnTo>
                  <a:pt x="18576" y="18097"/>
                </a:lnTo>
                <a:lnTo>
                  <a:pt x="19424" y="18213"/>
                </a:lnTo>
                <a:lnTo>
                  <a:pt x="20317" y="18213"/>
                </a:lnTo>
                <a:lnTo>
                  <a:pt x="21050" y="18213"/>
                </a:lnTo>
                <a:lnTo>
                  <a:pt x="21600" y="17865"/>
                </a:lnTo>
                <a:lnTo>
                  <a:pt x="21165" y="17656"/>
                </a:lnTo>
                <a:lnTo>
                  <a:pt x="20592" y="17470"/>
                </a:lnTo>
                <a:lnTo>
                  <a:pt x="20088" y="17029"/>
                </a:lnTo>
                <a:lnTo>
                  <a:pt x="19653" y="16681"/>
                </a:lnTo>
                <a:lnTo>
                  <a:pt x="19195" y="16241"/>
                </a:lnTo>
                <a:lnTo>
                  <a:pt x="18920" y="15962"/>
                </a:lnTo>
                <a:lnTo>
                  <a:pt x="18576" y="15498"/>
                </a:lnTo>
                <a:lnTo>
                  <a:pt x="18576" y="15057"/>
                </a:lnTo>
                <a:lnTo>
                  <a:pt x="18485" y="14756"/>
                </a:lnTo>
                <a:lnTo>
                  <a:pt x="18256" y="14199"/>
                </a:lnTo>
                <a:lnTo>
                  <a:pt x="17912" y="13526"/>
                </a:lnTo>
                <a:lnTo>
                  <a:pt x="17523" y="13016"/>
                </a:lnTo>
                <a:lnTo>
                  <a:pt x="16973" y="12436"/>
                </a:lnTo>
                <a:lnTo>
                  <a:pt x="16355" y="12041"/>
                </a:lnTo>
                <a:lnTo>
                  <a:pt x="16011" y="11832"/>
                </a:lnTo>
                <a:lnTo>
                  <a:pt x="15690" y="11716"/>
                </a:lnTo>
                <a:lnTo>
                  <a:pt x="15232" y="11716"/>
                </a:lnTo>
                <a:lnTo>
                  <a:pt x="14843" y="11716"/>
                </a:lnTo>
                <a:lnTo>
                  <a:pt x="15461" y="11252"/>
                </a:lnTo>
                <a:lnTo>
                  <a:pt x="16126" y="10858"/>
                </a:lnTo>
                <a:lnTo>
                  <a:pt x="16973" y="10649"/>
                </a:lnTo>
                <a:lnTo>
                  <a:pt x="17798" y="10417"/>
                </a:lnTo>
                <a:lnTo>
                  <a:pt x="18806" y="10301"/>
                </a:lnTo>
                <a:lnTo>
                  <a:pt x="19653" y="10301"/>
                </a:lnTo>
                <a:lnTo>
                  <a:pt x="20478" y="10417"/>
                </a:lnTo>
                <a:lnTo>
                  <a:pt x="21256" y="10533"/>
                </a:lnTo>
                <a:lnTo>
                  <a:pt x="20707" y="9837"/>
                </a:lnTo>
                <a:lnTo>
                  <a:pt x="19859" y="9234"/>
                </a:lnTo>
                <a:lnTo>
                  <a:pt x="18806" y="8538"/>
                </a:lnTo>
                <a:lnTo>
                  <a:pt x="17637" y="8144"/>
                </a:lnTo>
                <a:lnTo>
                  <a:pt x="16973" y="8027"/>
                </a:lnTo>
                <a:lnTo>
                  <a:pt x="16355" y="7935"/>
                </a:lnTo>
                <a:lnTo>
                  <a:pt x="15805" y="7935"/>
                </a:lnTo>
                <a:lnTo>
                  <a:pt x="15118" y="8027"/>
                </a:lnTo>
                <a:lnTo>
                  <a:pt x="14614" y="8144"/>
                </a:lnTo>
                <a:lnTo>
                  <a:pt x="14064" y="8422"/>
                </a:lnTo>
                <a:lnTo>
                  <a:pt x="13606" y="8886"/>
                </a:lnTo>
                <a:lnTo>
                  <a:pt x="13217" y="9327"/>
                </a:lnTo>
                <a:lnTo>
                  <a:pt x="13606" y="8538"/>
                </a:lnTo>
                <a:lnTo>
                  <a:pt x="13950" y="7935"/>
                </a:lnTo>
                <a:lnTo>
                  <a:pt x="14293" y="7123"/>
                </a:lnTo>
                <a:lnTo>
                  <a:pt x="14499" y="6519"/>
                </a:lnTo>
                <a:lnTo>
                  <a:pt x="14614" y="5823"/>
                </a:lnTo>
                <a:lnTo>
                  <a:pt x="14614" y="5220"/>
                </a:lnTo>
                <a:lnTo>
                  <a:pt x="14408" y="4524"/>
                </a:lnTo>
                <a:lnTo>
                  <a:pt x="14064" y="3898"/>
                </a:lnTo>
                <a:lnTo>
                  <a:pt x="13606" y="3225"/>
                </a:lnTo>
                <a:lnTo>
                  <a:pt x="13331" y="2598"/>
                </a:lnTo>
                <a:lnTo>
                  <a:pt x="13102" y="2042"/>
                </a:lnTo>
                <a:lnTo>
                  <a:pt x="12896" y="1485"/>
                </a:lnTo>
                <a:lnTo>
                  <a:pt x="12781" y="1090"/>
                </a:lnTo>
                <a:lnTo>
                  <a:pt x="12667" y="626"/>
                </a:lnTo>
                <a:lnTo>
                  <a:pt x="12667" y="278"/>
                </a:lnTo>
                <a:lnTo>
                  <a:pt x="12667" y="0"/>
                </a:lnTo>
                <a:lnTo>
                  <a:pt x="12163" y="394"/>
                </a:lnTo>
                <a:lnTo>
                  <a:pt x="11728" y="974"/>
                </a:lnTo>
                <a:lnTo>
                  <a:pt x="11155" y="1601"/>
                </a:lnTo>
                <a:lnTo>
                  <a:pt x="10766" y="2390"/>
                </a:lnTo>
                <a:lnTo>
                  <a:pt x="10330" y="3109"/>
                </a:lnTo>
                <a:lnTo>
                  <a:pt x="10101" y="3898"/>
                </a:lnTo>
                <a:lnTo>
                  <a:pt x="9987" y="4524"/>
                </a:lnTo>
                <a:lnTo>
                  <a:pt x="10101" y="5220"/>
                </a:lnTo>
                <a:lnTo>
                  <a:pt x="10216" y="5823"/>
                </a:lnTo>
                <a:lnTo>
                  <a:pt x="10330" y="6403"/>
                </a:lnTo>
                <a:lnTo>
                  <a:pt x="10330" y="6914"/>
                </a:lnTo>
                <a:lnTo>
                  <a:pt x="10216" y="7471"/>
                </a:lnTo>
                <a:lnTo>
                  <a:pt x="10101" y="7935"/>
                </a:lnTo>
                <a:lnTo>
                  <a:pt x="9872" y="8329"/>
                </a:lnTo>
                <a:lnTo>
                  <a:pt x="9643" y="8654"/>
                </a:lnTo>
                <a:lnTo>
                  <a:pt x="9368" y="9002"/>
                </a:lnTo>
                <a:close/>
              </a:path>
            </a:pathLst>
          </a:custGeom>
          <a:solidFill>
            <a:srgbClr val="00800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Прямоугольник 1"/>
          <p:cNvSpPr>
            <a:spLocks noChangeArrowheads="1"/>
          </p:cNvSpPr>
          <p:nvPr/>
        </p:nvSpPr>
        <p:spPr bwMode="auto">
          <a:xfrm>
            <a:off x="755650" y="476250"/>
            <a:ext cx="7561263" cy="2554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200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настоящее время к организации обучения и воспитания детей в ДОО предъявляются все более высокие требования. Общество хочет видеть будущего школьника всесторонне развитым. Восприимчивость ребенка дошкольного возраста особенно высока: он получает первые сведения о различных явлениях жизни. Поэтому важно именно в период дошкольного детства создавать развивающую среду, формировать эстетическое отношение к окружающему миру.</a:t>
            </a:r>
          </a:p>
        </p:txBody>
      </p:sp>
      <p:sp>
        <p:nvSpPr>
          <p:cNvPr id="7171" name="Прямоугольник 2"/>
          <p:cNvSpPr>
            <a:spLocks noChangeArrowheads="1"/>
          </p:cNvSpPr>
          <p:nvPr/>
        </p:nvSpPr>
        <p:spPr bwMode="auto">
          <a:xfrm>
            <a:off x="755650" y="196850"/>
            <a:ext cx="8064500" cy="3140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 altLang="ru-RU"/>
          </a:p>
          <a:p>
            <a:pPr eaLnBrk="1" hangingPunct="1"/>
            <a:endParaRPr lang="ru-RU" altLang="ru-RU"/>
          </a:p>
          <a:p>
            <a:pPr eaLnBrk="1" hangingPunct="1"/>
            <a:endParaRPr lang="ru-RU" altLang="ru-RU"/>
          </a:p>
          <a:p>
            <a:pPr eaLnBrk="1" hangingPunct="1"/>
            <a:endParaRPr lang="ru-RU" altLang="ru-RU"/>
          </a:p>
          <a:p>
            <a:pPr eaLnBrk="1" hangingPunct="1"/>
            <a:endParaRPr lang="ru-RU" altLang="ru-RU"/>
          </a:p>
          <a:p>
            <a:pPr eaLnBrk="1" hangingPunct="1"/>
            <a:endParaRPr lang="ru-RU" altLang="ru-RU"/>
          </a:p>
          <a:p>
            <a:pPr eaLnBrk="1" hangingPunct="1"/>
            <a:endParaRPr lang="ru-RU" altLang="ru-RU"/>
          </a:p>
          <a:p>
            <a:pPr eaLnBrk="1" hangingPunct="1"/>
            <a:endParaRPr lang="ru-RU" altLang="ru-RU"/>
          </a:p>
          <a:p>
            <a:pPr eaLnBrk="1" hangingPunct="1"/>
            <a:endParaRPr lang="ru-RU" altLang="ru-RU"/>
          </a:p>
          <a:p>
            <a:pPr eaLnBrk="1" hangingPunct="1"/>
            <a:endParaRPr lang="ru-RU" altLang="ru-RU"/>
          </a:p>
          <a:p>
            <a:pPr eaLnBrk="1" hangingPunct="1"/>
            <a:r>
              <a:rPr lang="ru-RU" altLang="ru-RU"/>
              <a:t> </a:t>
            </a:r>
          </a:p>
        </p:txBody>
      </p:sp>
      <p:pic>
        <p:nvPicPr>
          <p:cNvPr id="7172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39975" y="2708275"/>
            <a:ext cx="5545138" cy="3744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625" y="142875"/>
            <a:ext cx="8305800" cy="1071563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tt-RU" sz="2800" i="1" dirty="0" smtClean="0">
                <a:solidFill>
                  <a:srgbClr val="FF0000"/>
                </a:solidFill>
                <a:latin typeface="Tahoma" pitchFamily="34" charset="0"/>
                <a:cs typeface="Tahoma" pitchFamily="34" charset="0"/>
              </a:rPr>
              <a:t/>
            </a:r>
            <a:br>
              <a:rPr lang="tt-RU" sz="2800" i="1" dirty="0" smtClean="0">
                <a:solidFill>
                  <a:srgbClr val="FF0000"/>
                </a:solidFill>
                <a:latin typeface="Tahoma" pitchFamily="34" charset="0"/>
                <a:cs typeface="Tahoma" pitchFamily="34" charset="0"/>
              </a:rPr>
            </a:br>
            <a:endParaRPr lang="ru-RU" sz="2400" i="1" dirty="0">
              <a:solidFill>
                <a:srgbClr val="FF0000"/>
              </a:solidFill>
              <a:latin typeface="Tahoma" pitchFamily="34" charset="0"/>
              <a:cs typeface="Tahoma" pitchFamily="34" charset="0"/>
            </a:endParaRPr>
          </a:p>
        </p:txBody>
      </p:sp>
      <p:pic>
        <p:nvPicPr>
          <p:cNvPr id="3" name="Содержимое 10" descr="DSCN2544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1472" y="1500174"/>
            <a:ext cx="8143932" cy="492922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25604" name="Прямоугольник 3"/>
          <p:cNvSpPr>
            <a:spLocks noChangeArrowheads="1"/>
          </p:cNvSpPr>
          <p:nvPr/>
        </p:nvSpPr>
        <p:spPr bwMode="auto">
          <a:xfrm>
            <a:off x="971550" y="404813"/>
            <a:ext cx="7129463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b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 базе мини-музея планируем организовывать различные   мероприятия: экскурсии, «экспресс-выставки», посиделки.</a:t>
            </a:r>
          </a:p>
        </p:txBody>
      </p:sp>
    </p:spTree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C:\Users\Садик\Documents\Scanned Documents\Рисунок (50)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87450" y="1628775"/>
            <a:ext cx="6570663" cy="4772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627" name="Прямоугольник 1"/>
          <p:cNvSpPr>
            <a:spLocks noChangeArrowheads="1"/>
          </p:cNvSpPr>
          <p:nvPr/>
        </p:nvSpPr>
        <p:spPr bwMode="auto">
          <a:xfrm>
            <a:off x="1187450" y="476250"/>
            <a:ext cx="67691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b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Мини-музеи должны стать неотъемлемой частью развивающей предметной среды нашего детского сада.</a:t>
            </a:r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500" y="571500"/>
            <a:ext cx="8001000" cy="1357313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tt-RU" sz="2700" dirty="0" smtClean="0">
                <a:solidFill>
                  <a:schemeClr val="accent1">
                    <a:tint val="88000"/>
                    <a:satMod val="150000"/>
                  </a:schemeClr>
                </a:solidFill>
              </a:rPr>
              <a:t/>
            </a:r>
            <a:br>
              <a:rPr lang="tt-RU" sz="2700" dirty="0" smtClean="0">
                <a:solidFill>
                  <a:schemeClr val="accent1">
                    <a:tint val="88000"/>
                    <a:satMod val="150000"/>
                  </a:schemeClr>
                </a:solidFill>
              </a:rPr>
            </a:br>
            <a:r>
              <a:rPr lang="tt-RU" sz="2700" dirty="0" smtClean="0">
                <a:solidFill>
                  <a:schemeClr val="accent1">
                    <a:tint val="88000"/>
                    <a:satMod val="150000"/>
                  </a:schemeClr>
                </a:solidFill>
              </a:rPr>
              <a:t/>
            </a:r>
            <a:br>
              <a:rPr lang="tt-RU" sz="2700" dirty="0" smtClean="0">
                <a:solidFill>
                  <a:schemeClr val="accent1">
                    <a:tint val="88000"/>
                    <a:satMod val="150000"/>
                  </a:schemeClr>
                </a:solidFill>
              </a:rPr>
            </a:br>
            <a:r>
              <a:rPr lang="tt-RU" sz="2700" dirty="0" smtClean="0">
                <a:solidFill>
                  <a:schemeClr val="accent1">
                    <a:tint val="88000"/>
                    <a:satMod val="150000"/>
                  </a:schemeClr>
                </a:solidFill>
              </a:rPr>
              <a:t/>
            </a:r>
            <a:br>
              <a:rPr lang="tt-RU" sz="2700" dirty="0" smtClean="0">
                <a:solidFill>
                  <a:schemeClr val="accent1">
                    <a:tint val="88000"/>
                    <a:satMod val="150000"/>
                  </a:schemeClr>
                </a:solidFill>
              </a:rPr>
            </a:br>
            <a:r>
              <a:rPr lang="tt-RU" sz="2700" dirty="0" smtClean="0">
                <a:solidFill>
                  <a:schemeClr val="accent1">
                    <a:tint val="88000"/>
                    <a:satMod val="150000"/>
                  </a:schemeClr>
                </a:solidFill>
              </a:rPr>
              <a:t/>
            </a:r>
            <a:br>
              <a:rPr lang="tt-RU" sz="2700" dirty="0" smtClean="0">
                <a:solidFill>
                  <a:schemeClr val="accent1">
                    <a:tint val="88000"/>
                    <a:satMod val="150000"/>
                  </a:schemeClr>
                </a:solidFill>
              </a:rPr>
            </a:br>
            <a:r>
              <a:rPr lang="tt-RU" sz="2700" dirty="0" smtClean="0">
                <a:solidFill>
                  <a:schemeClr val="accent1">
                    <a:tint val="88000"/>
                    <a:satMod val="150000"/>
                  </a:schemeClr>
                </a:solidFill>
              </a:rPr>
              <a:t/>
            </a:r>
            <a:br>
              <a:rPr lang="tt-RU" sz="2700" dirty="0" smtClean="0">
                <a:solidFill>
                  <a:schemeClr val="accent1">
                    <a:tint val="88000"/>
                    <a:satMod val="150000"/>
                  </a:schemeClr>
                </a:solidFill>
              </a:rPr>
            </a:br>
            <a:r>
              <a:rPr lang="tt-RU" sz="2700" dirty="0" smtClean="0">
                <a:solidFill>
                  <a:schemeClr val="accent1">
                    <a:tint val="88000"/>
                    <a:satMod val="150000"/>
                  </a:schemeClr>
                </a:solidFill>
              </a:rPr>
              <a:t/>
            </a:r>
            <a:br>
              <a:rPr lang="tt-RU" sz="2700" dirty="0" smtClean="0">
                <a:solidFill>
                  <a:schemeClr val="accent1">
                    <a:tint val="88000"/>
                    <a:satMod val="150000"/>
                  </a:schemeClr>
                </a:solidFill>
              </a:rPr>
            </a:br>
            <a:r>
              <a:rPr lang="tt-RU" sz="2700" dirty="0" smtClean="0">
                <a:solidFill>
                  <a:schemeClr val="accent1">
                    <a:tint val="88000"/>
                    <a:satMod val="150000"/>
                  </a:schemeClr>
                </a:solidFill>
              </a:rPr>
              <a:t/>
            </a:r>
            <a:br>
              <a:rPr lang="tt-RU" sz="2700" dirty="0" smtClean="0">
                <a:solidFill>
                  <a:schemeClr val="accent1">
                    <a:tint val="88000"/>
                    <a:satMod val="150000"/>
                  </a:schemeClr>
                </a:solidFill>
              </a:rPr>
            </a:br>
            <a:r>
              <a:rPr lang="tt-RU" sz="2700" dirty="0" smtClean="0">
                <a:solidFill>
                  <a:schemeClr val="accent1">
                    <a:tint val="88000"/>
                    <a:satMod val="150000"/>
                  </a:schemeClr>
                </a:solidFill>
              </a:rPr>
              <a:t/>
            </a:r>
            <a:br>
              <a:rPr lang="tt-RU" sz="2700" dirty="0" smtClean="0">
                <a:solidFill>
                  <a:schemeClr val="accent1">
                    <a:tint val="88000"/>
                    <a:satMod val="150000"/>
                  </a:schemeClr>
                </a:solidFill>
              </a:rPr>
            </a:br>
            <a:r>
              <a:rPr lang="tt-RU" sz="2700" dirty="0" smtClean="0">
                <a:solidFill>
                  <a:schemeClr val="accent1">
                    <a:tint val="88000"/>
                    <a:satMod val="150000"/>
                  </a:schemeClr>
                </a:solidFill>
              </a:rPr>
              <a:t/>
            </a:r>
            <a:br>
              <a:rPr lang="tt-RU" sz="2700" dirty="0" smtClean="0">
                <a:solidFill>
                  <a:schemeClr val="accent1">
                    <a:tint val="88000"/>
                    <a:satMod val="150000"/>
                  </a:schemeClr>
                </a:solidFill>
              </a:rPr>
            </a:br>
            <a:r>
              <a:rPr lang="tt-RU" sz="2700" dirty="0" smtClean="0">
                <a:solidFill>
                  <a:schemeClr val="accent1">
                    <a:tint val="88000"/>
                    <a:satMod val="150000"/>
                  </a:schemeClr>
                </a:solidFill>
              </a:rPr>
              <a:t/>
            </a:r>
            <a:br>
              <a:rPr lang="tt-RU" sz="2700" dirty="0" smtClean="0">
                <a:solidFill>
                  <a:schemeClr val="accent1">
                    <a:tint val="88000"/>
                    <a:satMod val="150000"/>
                  </a:schemeClr>
                </a:solidFill>
              </a:rPr>
            </a:br>
            <a:r>
              <a:rPr lang="tt-RU" sz="2700" dirty="0" smtClean="0">
                <a:solidFill>
                  <a:schemeClr val="accent1">
                    <a:tint val="88000"/>
                    <a:satMod val="150000"/>
                  </a:schemeClr>
                </a:solidFill>
              </a:rPr>
              <a:t/>
            </a:r>
            <a:br>
              <a:rPr lang="tt-RU" sz="2700" dirty="0" smtClean="0">
                <a:solidFill>
                  <a:schemeClr val="accent1">
                    <a:tint val="88000"/>
                    <a:satMod val="150000"/>
                  </a:schemeClr>
                </a:solidFill>
              </a:rPr>
            </a:br>
            <a:r>
              <a:rPr lang="tt-RU" sz="2700" dirty="0" smtClean="0">
                <a:solidFill>
                  <a:schemeClr val="accent1">
                    <a:tint val="88000"/>
                    <a:satMod val="150000"/>
                  </a:schemeClr>
                </a:solidFill>
              </a:rPr>
              <a:t/>
            </a:r>
            <a:br>
              <a:rPr lang="tt-RU" sz="2700" dirty="0" smtClean="0">
                <a:solidFill>
                  <a:schemeClr val="accent1">
                    <a:tint val="88000"/>
                    <a:satMod val="150000"/>
                  </a:schemeClr>
                </a:solidFill>
              </a:rPr>
            </a:br>
            <a:r>
              <a:rPr lang="tt-RU" sz="2700" dirty="0" smtClean="0">
                <a:solidFill>
                  <a:schemeClr val="accent1">
                    <a:tint val="88000"/>
                    <a:satMod val="150000"/>
                  </a:schemeClr>
                </a:solidFill>
              </a:rPr>
              <a:t/>
            </a:r>
            <a:br>
              <a:rPr lang="tt-RU" sz="2700" dirty="0" smtClean="0">
                <a:solidFill>
                  <a:schemeClr val="accent1">
                    <a:tint val="88000"/>
                    <a:satMod val="150000"/>
                  </a:schemeClr>
                </a:solidFill>
              </a:rPr>
            </a:br>
            <a:r>
              <a:rPr lang="tt-RU" sz="2700" dirty="0" smtClean="0">
                <a:solidFill>
                  <a:schemeClr val="accent1">
                    <a:tint val="88000"/>
                    <a:satMod val="150000"/>
                  </a:schemeClr>
                </a:solidFill>
              </a:rPr>
              <a:t/>
            </a:r>
            <a:br>
              <a:rPr lang="tt-RU" sz="2700" dirty="0" smtClean="0">
                <a:solidFill>
                  <a:schemeClr val="accent1">
                    <a:tint val="88000"/>
                    <a:satMod val="150000"/>
                  </a:schemeClr>
                </a:solidFill>
              </a:rPr>
            </a:br>
            <a:r>
              <a:rPr lang="tt-RU" sz="2700" dirty="0" smtClean="0">
                <a:solidFill>
                  <a:schemeClr val="accent1">
                    <a:tint val="88000"/>
                    <a:satMod val="150000"/>
                  </a:schemeClr>
                </a:solidFill>
              </a:rPr>
              <a:t/>
            </a:r>
            <a:br>
              <a:rPr lang="tt-RU" sz="2700" dirty="0" smtClean="0">
                <a:solidFill>
                  <a:schemeClr val="accent1">
                    <a:tint val="88000"/>
                    <a:satMod val="150000"/>
                  </a:schemeClr>
                </a:solidFill>
              </a:rPr>
            </a:br>
            <a:r>
              <a:rPr lang="tt-RU" sz="2700" dirty="0" smtClean="0">
                <a:solidFill>
                  <a:schemeClr val="accent1">
                    <a:tint val="88000"/>
                    <a:satMod val="150000"/>
                  </a:schemeClr>
                </a:solidFill>
              </a:rPr>
              <a:t/>
            </a:r>
            <a:br>
              <a:rPr lang="tt-RU" sz="2700" dirty="0" smtClean="0">
                <a:solidFill>
                  <a:schemeClr val="accent1">
                    <a:tint val="88000"/>
                    <a:satMod val="150000"/>
                  </a:schemeClr>
                </a:solidFill>
              </a:rPr>
            </a:br>
            <a:r>
              <a:rPr lang="tt-RU" sz="2700" dirty="0" smtClean="0">
                <a:solidFill>
                  <a:schemeClr val="accent1">
                    <a:tint val="88000"/>
                    <a:satMod val="150000"/>
                  </a:schemeClr>
                </a:solidFill>
              </a:rPr>
              <a:t/>
            </a:r>
            <a:br>
              <a:rPr lang="tt-RU" sz="2700" dirty="0" smtClean="0">
                <a:solidFill>
                  <a:schemeClr val="accent1">
                    <a:tint val="88000"/>
                    <a:satMod val="150000"/>
                  </a:schemeClr>
                </a:solidFill>
              </a:rPr>
            </a:br>
            <a:r>
              <a:rPr lang="tt-RU" sz="2700" dirty="0" smtClean="0">
                <a:solidFill>
                  <a:schemeClr val="accent1">
                    <a:tint val="88000"/>
                    <a:satMod val="150000"/>
                  </a:schemeClr>
                </a:solidFill>
              </a:rPr>
              <a:t/>
            </a:r>
            <a:br>
              <a:rPr lang="tt-RU" sz="2700" dirty="0" smtClean="0">
                <a:solidFill>
                  <a:schemeClr val="accent1">
                    <a:tint val="88000"/>
                    <a:satMod val="150000"/>
                  </a:schemeClr>
                </a:solidFill>
              </a:rPr>
            </a:br>
            <a:r>
              <a:rPr lang="tt-RU" sz="2700" dirty="0" smtClean="0">
                <a:solidFill>
                  <a:schemeClr val="accent1">
                    <a:tint val="88000"/>
                    <a:satMod val="150000"/>
                  </a:schemeClr>
                </a:solidFill>
              </a:rPr>
              <a:t/>
            </a:r>
            <a:br>
              <a:rPr lang="tt-RU" sz="2700" dirty="0" smtClean="0">
                <a:solidFill>
                  <a:schemeClr val="accent1">
                    <a:tint val="88000"/>
                    <a:satMod val="150000"/>
                  </a:schemeClr>
                </a:solidFill>
              </a:rPr>
            </a:br>
            <a:r>
              <a:rPr lang="tt-RU" sz="2700" dirty="0" smtClean="0">
                <a:solidFill>
                  <a:schemeClr val="accent1">
                    <a:tint val="88000"/>
                    <a:satMod val="150000"/>
                  </a:schemeClr>
                </a:solidFill>
              </a:rPr>
              <a:t/>
            </a:r>
            <a:br>
              <a:rPr lang="tt-RU" sz="2700" dirty="0" smtClean="0">
                <a:solidFill>
                  <a:schemeClr val="accent1">
                    <a:tint val="88000"/>
                    <a:satMod val="150000"/>
                  </a:schemeClr>
                </a:solidFill>
              </a:rPr>
            </a:br>
            <a:r>
              <a:rPr lang="tt-RU" sz="2700" dirty="0" smtClean="0">
                <a:solidFill>
                  <a:schemeClr val="accent1">
                    <a:tint val="88000"/>
                    <a:satMod val="150000"/>
                  </a:schemeClr>
                </a:solidFill>
              </a:rPr>
              <a:t/>
            </a:r>
            <a:br>
              <a:rPr lang="tt-RU" sz="2700" dirty="0" smtClean="0">
                <a:solidFill>
                  <a:schemeClr val="accent1">
                    <a:tint val="88000"/>
                    <a:satMod val="150000"/>
                  </a:schemeClr>
                </a:solidFill>
              </a:rPr>
            </a:br>
            <a:r>
              <a:rPr lang="tt-RU" sz="2700" dirty="0" smtClean="0">
                <a:solidFill>
                  <a:schemeClr val="accent1">
                    <a:tint val="88000"/>
                    <a:satMod val="150000"/>
                  </a:schemeClr>
                </a:solidFill>
              </a:rPr>
              <a:t/>
            </a:r>
            <a:br>
              <a:rPr lang="tt-RU" sz="2700" dirty="0" smtClean="0">
                <a:solidFill>
                  <a:schemeClr val="accent1">
                    <a:tint val="88000"/>
                    <a:satMod val="150000"/>
                  </a:schemeClr>
                </a:solidFill>
              </a:rPr>
            </a:br>
            <a:endParaRPr lang="ru-RU" sz="3100" dirty="0">
              <a:solidFill>
                <a:srgbClr val="FF0000"/>
              </a:solidFill>
            </a:endParaRPr>
          </a:p>
        </p:txBody>
      </p:sp>
      <p:sp>
        <p:nvSpPr>
          <p:cNvPr id="8195" name="Прямоугольник 3"/>
          <p:cNvSpPr>
            <a:spLocks noChangeArrowheads="1"/>
          </p:cNvSpPr>
          <p:nvPr/>
        </p:nvSpPr>
        <p:spPr bwMode="auto">
          <a:xfrm>
            <a:off x="684213" y="476250"/>
            <a:ext cx="7559675" cy="2862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 Музейная педагогика в условиях детского сада  способствует воспитанию у дошкольников основ музейной культуры, расширяет их кругозор, открывает возможности для самостоятельной исследовательской деятельности;</a:t>
            </a:r>
          </a:p>
          <a:p>
            <a:pPr eaLnBrk="1" hangingPunct="1"/>
            <a:r>
              <a:rPr lang="ru-RU" altLang="ru-RU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 помогает наладить сотрудничество педагогического коллектива дошкольного учреждения с родителями и представителями социума за пределами детского сада;</a:t>
            </a:r>
          </a:p>
          <a:p>
            <a:pPr eaLnBrk="1" hangingPunct="1"/>
            <a:r>
              <a:rPr lang="ru-RU" altLang="ru-RU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 мини-музеи в детском саду играют роль помещения для психологической разгрузки детей, и открывают новые возможности для коррекционной работы с "особыми" детьми.</a:t>
            </a:r>
          </a:p>
        </p:txBody>
      </p:sp>
      <p:pic>
        <p:nvPicPr>
          <p:cNvPr id="5" name="Содержимое 23" descr="DSCN2565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95936" y="3933056"/>
            <a:ext cx="3888432" cy="248427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6" descr="DSCN2550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144491" y="1715597"/>
            <a:ext cx="4662264" cy="416017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Содержимое 7" descr="DSCN2551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4317278" y="899964"/>
            <a:ext cx="4953000" cy="39624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Садик\Desktop\Фото 8\Рисунок5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57188" y="4857750"/>
            <a:ext cx="1857375" cy="1784350"/>
          </a:xfr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243" name="Picture 3" descr="C:\Users\Садик\Desktop\Фото 8\Рисунок4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625" y="214313"/>
            <a:ext cx="1928813" cy="192881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10244" name="Picture 4" descr="C:\Users\Садик\Desktop\Фото 8\Рисунок28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830303" y="2536031"/>
            <a:ext cx="1928813" cy="1998663"/>
          </a:xfr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245" name="Picture 5" descr="C:\Users\Садик\Desktop\Фото 8\Рисунок26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063" y="2500313"/>
            <a:ext cx="1771650" cy="20701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10246" name="Picture 6" descr="C:\Users\Садик\Desktop\Фото музей\DSC_2032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71750" y="4857750"/>
            <a:ext cx="2000250" cy="17145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10247" name="Picture 7" descr="C:\Users\Садик\Desktop\Фото музей\DSC_2034.JP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29188" y="4857750"/>
            <a:ext cx="2008187" cy="178593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10248" name="Picture 8" descr="C:\Users\Садик\Desktop\Фото музей\DSC_2036.JPG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00312" y="2527250"/>
            <a:ext cx="2071688" cy="204316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10249" name="Picture 9" descr="C:\Users\Садик\Desktop\Фото музей\DSC_2037.JPG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00875" y="2571750"/>
            <a:ext cx="1928813" cy="192881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10250" name="Picture 10" descr="C:\Users\Садик\Desktop\Рисунок17.jpg"/>
          <p:cNvPicPr>
            <a:picLocks noChangeAspect="1" noChangeArrowheads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29438" y="214313"/>
            <a:ext cx="2000250" cy="192881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10251" name="Picture 11" descr="C:\Users\Садик\Desktop\Фото 09\001.jpg"/>
          <p:cNvPicPr>
            <a:picLocks noChangeAspect="1" noChangeArrowheads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71750" y="214313"/>
            <a:ext cx="2000250" cy="192881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10252" name="Picture 12" descr="C:\Users\Садик\Desktop\Фото 09\003.jpg"/>
          <p:cNvPicPr>
            <a:picLocks noChangeAspect="1" noChangeArrowheads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29188" y="214313"/>
            <a:ext cx="1731044" cy="192881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10253" name="Picture 13" descr="C:\Users\Садик\Desktop\Фото 8\Рисунок22.jpg"/>
          <p:cNvPicPr>
            <a:picLocks noChangeAspect="1" noChangeArrowheads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02475" y="4857750"/>
            <a:ext cx="1755775" cy="178435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418" name="Picture 2" descr="G:\Булат\Новая папка\100_4439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596" y="357166"/>
            <a:ext cx="3825778" cy="250033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0419" name="Picture 3" descr="G:\Булат\Новая папка\100_444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357166"/>
            <a:ext cx="4159027" cy="250030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0420" name="Picture 4" descr="G:\Булат\Новая папка\100_4442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1472" y="3412942"/>
            <a:ext cx="3706795" cy="265926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0421" name="Picture 5" descr="G:\Булат\Новая папка\100_4443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3429000"/>
            <a:ext cx="4135423" cy="264320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42" name="Picture 2" descr="G:\Булат\Новая папка\100_4445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034" y="500042"/>
            <a:ext cx="3929090" cy="264320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F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1443" name="Picture 3" descr="G:\Булат\Новая папка\100_4446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57752" y="3643314"/>
            <a:ext cx="4000528" cy="250033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F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1444" name="Picture 4" descr="G:\Булат\Новая папка\100_4447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596" y="3714752"/>
            <a:ext cx="4000528" cy="242889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F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1445" name="Picture 5" descr="G:\Булат\Новая папка\100_4444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57752" y="473084"/>
            <a:ext cx="4000528" cy="259872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F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466" name="Picture 2" descr="G:\Булат\Новая папка\100_4448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596" y="500042"/>
            <a:ext cx="3786214" cy="250033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2467" name="Picture 3" descr="G:\Булат\Новая папка\100_4449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3438" y="428604"/>
            <a:ext cx="4135375" cy="257176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2468" name="Picture 4" descr="G:\Булат\Новая папка\100_4450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596" y="3571876"/>
            <a:ext cx="3857653" cy="257176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2469" name="Picture 5" descr="G:\Булат\Новая папка\100_4451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3438" y="3571876"/>
            <a:ext cx="4071966" cy="257176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>
    <p:cover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490" name="Picture 2" descr="G:\Булат\Новая папка\100_445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597" y="500043"/>
            <a:ext cx="3643338" cy="2571767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3491" name="Picture 3" descr="G:\Булат\Новая папка\100_4454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00562" y="500042"/>
            <a:ext cx="3929090" cy="257176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3492" name="Picture 4" descr="G:\Булат\Новая папка\100_4455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596" y="3643314"/>
            <a:ext cx="3817968" cy="250033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3493" name="Picture 5" descr="G:\Булат\Новая папка\100_4456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29124" y="3571876"/>
            <a:ext cx="4000496" cy="250033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1243</TotalTime>
  <Words>189</Words>
  <Application>Microsoft Office PowerPoint</Application>
  <PresentationFormat>Экран (4:3)</PresentationFormat>
  <Paragraphs>24</Paragraphs>
  <Slides>21</Slides>
  <Notes>1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8" baseType="lpstr">
      <vt:lpstr>Arial</vt:lpstr>
      <vt:lpstr>Verdana</vt:lpstr>
      <vt:lpstr>Wingdings 2</vt:lpstr>
      <vt:lpstr>Calibri</vt:lpstr>
      <vt:lpstr>Times New Roman</vt:lpstr>
      <vt:lpstr>Tahoma</vt:lpstr>
      <vt:lpstr>Аспект</vt:lpstr>
      <vt:lpstr>     Предметно- развивающая среда- это не только роскошные мягкие игрушки, но и то, что влияет на формирование таких качеств, как гордость за свой край, поселок, улицу, бережное отношение к природе… </vt:lpstr>
      <vt:lpstr>Презентация PowerPoint</vt:lpstr>
      <vt:lpstr>                    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</vt:lpstr>
      <vt:lpstr>Презентация PowerPoint</vt:lpstr>
    </vt:vector>
  </TitlesOfParts>
  <Company>WolfishLair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Детский сад у нас хорош,           лучше сада не найдешь.</dc:title>
  <dc:creator>Фассахова Гульсиня</dc:creator>
  <cp:lastModifiedBy>KuznetsovMV</cp:lastModifiedBy>
  <cp:revision>168</cp:revision>
  <dcterms:created xsi:type="dcterms:W3CDTF">2010-01-06T21:08:39Z</dcterms:created>
  <dcterms:modified xsi:type="dcterms:W3CDTF">2016-12-05T10:36:56Z</dcterms:modified>
</cp:coreProperties>
</file>