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5" r:id="rId3"/>
    <p:sldId id="266" r:id="rId4"/>
    <p:sldId id="257" r:id="rId5"/>
    <p:sldId id="258" r:id="rId6"/>
    <p:sldId id="259" r:id="rId7"/>
    <p:sldId id="260" r:id="rId8"/>
    <p:sldId id="261" r:id="rId9"/>
    <p:sldId id="262" r:id="rId10"/>
    <p:sldId id="263" r:id="rId11"/>
    <p:sldId id="264" r:id="rId12"/>
    <p:sldId id="267" r:id="rId13"/>
    <p:sldId id="268" r:id="rId14"/>
    <p:sldId id="269" r:id="rId15"/>
    <p:sldId id="270" r:id="rId16"/>
    <p:sldId id="271" r:id="rId17"/>
    <p:sldId id="272" r:id="rId18"/>
    <p:sldId id="274" r:id="rId19"/>
    <p:sldId id="273" r:id="rId20"/>
    <p:sldId id="277"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41" autoAdjust="0"/>
    <p:restoredTop sz="94660"/>
  </p:normalViewPr>
  <p:slideViewPr>
    <p:cSldViewPr>
      <p:cViewPr varScale="1">
        <p:scale>
          <a:sx n="72" d="100"/>
          <a:sy n="72" d="100"/>
        </p:scale>
        <p:origin x="-111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05.12.2016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05.12.2016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05.12.2016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05.12.2016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05.12.2016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fld id="{5B106E36-FD25-4E2D-B0AA-010F637433A0}" type="datetimeFigureOut">
              <a:rPr lang="ru-RU" smtClean="0"/>
              <a:pPr/>
              <a:t>05.12.2016</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fld id="{5B106E36-FD25-4E2D-B0AA-010F637433A0}" type="datetimeFigureOut">
              <a:rPr lang="ru-RU" smtClean="0"/>
              <a:pPr/>
              <a:t>05.12.2016</a:t>
            </a:fld>
            <a:endParaRPr lang="ru-RU"/>
          </a:p>
        </p:txBody>
      </p:sp>
      <p:sp>
        <p:nvSpPr>
          <p:cNvPr id="8" name="Нижний колонтитул 4"/>
          <p:cNvSpPr>
            <a:spLocks noGrp="1"/>
          </p:cNvSpPr>
          <p:nvPr>
            <p:ph type="ftr" sz="quarter" idx="11"/>
          </p:nvPr>
        </p:nvSpPr>
        <p:spPr/>
        <p:txBody>
          <a:bodyPr/>
          <a:lstStyle>
            <a:lvl1pPr>
              <a:defRPr/>
            </a:lvl1pPr>
          </a:lstStyle>
          <a:p>
            <a:endParaRPr lang="ru-RU"/>
          </a:p>
        </p:txBody>
      </p:sp>
      <p:sp>
        <p:nvSpPr>
          <p:cNvPr id="9"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fld id="{5B106E36-FD25-4E2D-B0AA-010F637433A0}" type="datetimeFigureOut">
              <a:rPr lang="ru-RU" smtClean="0"/>
              <a:pPr/>
              <a:t>05.12.2016</a:t>
            </a:fld>
            <a:endParaRPr lang="ru-RU"/>
          </a:p>
        </p:txBody>
      </p:sp>
      <p:sp>
        <p:nvSpPr>
          <p:cNvPr id="4" name="Нижний колонтитул 4"/>
          <p:cNvSpPr>
            <a:spLocks noGrp="1"/>
          </p:cNvSpPr>
          <p:nvPr>
            <p:ph type="ftr" sz="quarter" idx="11"/>
          </p:nvPr>
        </p:nvSpPr>
        <p:spPr/>
        <p:txBody>
          <a:bodyPr/>
          <a:lstStyle>
            <a:lvl1pPr>
              <a:defRPr/>
            </a:lvl1pPr>
          </a:lstStyle>
          <a:p>
            <a:endParaRPr lang="ru-RU"/>
          </a:p>
        </p:txBody>
      </p:sp>
      <p:sp>
        <p:nvSpPr>
          <p:cNvPr id="5"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5B106E36-FD25-4E2D-B0AA-010F637433A0}" type="datetimeFigureOut">
              <a:rPr lang="ru-RU" smtClean="0"/>
              <a:pPr/>
              <a:t>05.12.2016</a:t>
            </a:fld>
            <a:endParaRPr lang="ru-RU"/>
          </a:p>
        </p:txBody>
      </p:sp>
      <p:sp>
        <p:nvSpPr>
          <p:cNvPr id="3" name="Нижний колонтитул 4"/>
          <p:cNvSpPr>
            <a:spLocks noGrp="1"/>
          </p:cNvSpPr>
          <p:nvPr>
            <p:ph type="ftr" sz="quarter" idx="11"/>
          </p:nvPr>
        </p:nvSpPr>
        <p:spPr/>
        <p:txBody>
          <a:bodyPr/>
          <a:lstStyle>
            <a:lvl1pPr>
              <a:defRPr/>
            </a:lvl1pPr>
          </a:lstStyle>
          <a:p>
            <a:endParaRPr lang="ru-RU"/>
          </a:p>
        </p:txBody>
      </p:sp>
      <p:sp>
        <p:nvSpPr>
          <p:cNvPr id="4"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5B106E36-FD25-4E2D-B0AA-010F637433A0}" type="datetimeFigureOut">
              <a:rPr lang="ru-RU" smtClean="0"/>
              <a:pPr/>
              <a:t>05.12.2016</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5B106E36-FD25-4E2D-B0AA-010F637433A0}" type="datetimeFigureOut">
              <a:rPr lang="ru-RU" smtClean="0"/>
              <a:pPr/>
              <a:t>05.12.2016</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5B106E36-FD25-4E2D-B0AA-010F637433A0}" type="datetimeFigureOut">
              <a:rPr lang="ru-RU" smtClean="0"/>
              <a:pPr/>
              <a:t>05.12.2016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pull dir="rd"/>
  </p:transition>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ru.wikipedia.org/wiki/%D0%9D%D0%B0%D1%80%D0%BE%D0%B4%D0%BD%D1%8B%D0%B9_%D0%B0%D1%80%D1%82%D0%B8%D1%81%D1%82_%D0%A0%D0%BE%D1%81%D1%81%D0%B8%D0%B9%D1%81%D0%BA%D0%BE%D0%B9_%D0%A4%D0%B5%D0%B4%D0%B5%D1%80%D0%B0%D1%86%D0%B8%D0%B8" TargetMode="External"/><Relationship Id="rId3" Type="http://schemas.openxmlformats.org/officeDocument/2006/relationships/hyperlink" Target="https://ru.wikipedia.org/wiki/1966_%D0%B3%D0%BE%D0%B4" TargetMode="External"/><Relationship Id="rId7" Type="http://schemas.openxmlformats.org/officeDocument/2006/relationships/hyperlink" Target="https://ru.wikipedia.org/wiki/%D0%9A%D0%B8%D0%BD%D0%B5%D0%BC%D0%B0%D1%82%D0%BE%D0%B3%D1%80%D0%B0%D1%84" TargetMode="External"/><Relationship Id="rId2" Type="http://schemas.openxmlformats.org/officeDocument/2006/relationships/hyperlink" Target="https://ru.wikipedia.org/wiki/29_%D0%BD%D0%BE%D1%8F%D0%B1%D1%80%D1%8F" TargetMode="External"/><Relationship Id="rId1" Type="http://schemas.openxmlformats.org/officeDocument/2006/relationships/slideLayout" Target="../slideLayouts/slideLayout4.xml"/><Relationship Id="rId6" Type="http://schemas.openxmlformats.org/officeDocument/2006/relationships/hyperlink" Target="https://ru.wikipedia.org/wiki/%D0%A2%D0%B5%D0%B0%D1%82%D1%80" TargetMode="External"/><Relationship Id="rId11" Type="http://schemas.openxmlformats.org/officeDocument/2006/relationships/image" Target="../media/image20.jpeg"/><Relationship Id="rId5" Type="http://schemas.openxmlformats.org/officeDocument/2006/relationships/hyperlink" Target="https://ru.wikipedia.org/wiki/%D0%90%D0%BA%D1%82%D1%91%D1%80" TargetMode="External"/><Relationship Id="rId10" Type="http://schemas.openxmlformats.org/officeDocument/2006/relationships/hyperlink" Target="https://ru.wikipedia.org/wiki/%D0%A2%D0%B5%D0%B0%D1%82%D1%80_%D0%BD%D0%B0%D1%86%D0%B8%D0%B9" TargetMode="External"/><Relationship Id="rId4" Type="http://schemas.openxmlformats.org/officeDocument/2006/relationships/hyperlink" Target="https://ru.wikipedia.org/wiki/%D0%A1%D0%B0%D1%80%D0%B0%D1%82%D0%BE%D0%B2" TargetMode="External"/><Relationship Id="rId9" Type="http://schemas.openxmlformats.org/officeDocument/2006/relationships/hyperlink" Target="https://ru.wikipedia.org/wiki/%D0%93%D0%BE%D1%81%D1%83%D0%B4%D0%B0%D1%80%D1%81%D1%82%D0%B2%D0%B5%D0%BD%D0%BD%D0%B0%D1%8F_%D0%BF%D1%80%D0%B5%D0%BC%D0%B8%D1%8F_%D0%A0%D0%BE%D1%81%D1%81%D0%B8%D0%B9%D1%81%D0%BA%D0%BE%D0%B9_%D0%A4%D0%B5%D0%B4%D0%B5%D1%80%D0%B0%D1%86%D0%B8%D0%B8"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l"/>
            <a:r>
              <a:rPr lang="ru-RU" b="1" dirty="0" smtClean="0">
                <a:solidFill>
                  <a:srgbClr val="FF0000"/>
                </a:solidFill>
                <a:latin typeface="Times New Roman" pitchFamily="18" charset="0"/>
                <a:cs typeface="Times New Roman" pitchFamily="18" charset="0"/>
              </a:rPr>
              <a:t>Наши </a:t>
            </a:r>
            <a:br>
              <a:rPr lang="ru-RU"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знаменитые</a:t>
            </a:r>
            <a:br>
              <a:rPr lang="ru-RU"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 земляки</a:t>
            </a:r>
            <a:r>
              <a:rPr lang="ru-RU" dirty="0" smtClean="0"/>
              <a:t/>
            </a:r>
            <a:br>
              <a:rPr lang="ru-RU" dirty="0" smtClean="0"/>
            </a:br>
            <a:endParaRPr lang="ru-RU" dirty="0"/>
          </a:p>
        </p:txBody>
      </p:sp>
      <p:sp>
        <p:nvSpPr>
          <p:cNvPr id="3" name="Подзаголовок 2"/>
          <p:cNvSpPr>
            <a:spLocks noGrp="1"/>
          </p:cNvSpPr>
          <p:nvPr>
            <p:ph type="subTitle" idx="1"/>
          </p:nvPr>
        </p:nvSpPr>
        <p:spPr>
          <a:xfrm>
            <a:off x="2285984" y="4077072"/>
            <a:ext cx="6206496" cy="2352324"/>
          </a:xfrm>
        </p:spPr>
        <p:txBody>
          <a:bodyPr/>
          <a:lstStyle/>
          <a:p>
            <a:r>
              <a:rPr lang="ru-RU" dirty="0" smtClean="0">
                <a:solidFill>
                  <a:schemeClr val="tx1"/>
                </a:solidFill>
                <a:latin typeface="Times New Roman" pitchFamily="18" charset="0"/>
                <a:cs typeface="Times New Roman" pitchFamily="18" charset="0"/>
              </a:rPr>
              <a:t>Презентацию выполнила </a:t>
            </a:r>
          </a:p>
          <a:p>
            <a:r>
              <a:rPr lang="ru-RU" dirty="0" smtClean="0">
                <a:solidFill>
                  <a:schemeClr val="tx1"/>
                </a:solidFill>
                <a:latin typeface="Times New Roman" pitchFamily="18" charset="0"/>
                <a:cs typeface="Times New Roman" pitchFamily="18" charset="0"/>
              </a:rPr>
              <a:t>ученица 9 класса МБОУ-ООШ</a:t>
            </a:r>
          </a:p>
          <a:p>
            <a:r>
              <a:rPr lang="ru-RU" dirty="0" smtClean="0">
                <a:solidFill>
                  <a:schemeClr val="tx1"/>
                </a:solidFill>
                <a:latin typeface="Times New Roman" pitchFamily="18" charset="0"/>
                <a:cs typeface="Times New Roman" pitchFamily="18" charset="0"/>
              </a:rPr>
              <a:t> с. Львовка АМР Саратовской области  </a:t>
            </a:r>
            <a:r>
              <a:rPr lang="ru-RU" dirty="0" err="1" smtClean="0">
                <a:solidFill>
                  <a:schemeClr val="tx1"/>
                </a:solidFill>
                <a:latin typeface="Times New Roman" pitchFamily="18" charset="0"/>
                <a:cs typeface="Times New Roman" pitchFamily="18" charset="0"/>
              </a:rPr>
              <a:t>Шебалова</a:t>
            </a:r>
            <a:r>
              <a:rPr lang="ru-RU" dirty="0" smtClean="0">
                <a:solidFill>
                  <a:schemeClr val="tx1"/>
                </a:solidFill>
                <a:latin typeface="Times New Roman" pitchFamily="18" charset="0"/>
                <a:cs typeface="Times New Roman" pitchFamily="18" charset="0"/>
              </a:rPr>
              <a:t> Татьяна </a:t>
            </a:r>
            <a:endParaRPr lang="ru-RU" dirty="0">
              <a:solidFill>
                <a:schemeClr val="tx1"/>
              </a:solidFill>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2"/>
          <a:srcRect/>
          <a:stretch>
            <a:fillRect/>
          </a:stretch>
        </p:blipFill>
        <p:spPr bwMode="auto">
          <a:xfrm>
            <a:off x="3932802" y="857232"/>
            <a:ext cx="4995620" cy="2500330"/>
          </a:xfrm>
          <a:prstGeom prst="rect">
            <a:avLst/>
          </a:prstGeom>
          <a:noFill/>
          <a:ln w="9525">
            <a:noFill/>
            <a:miter lim="800000"/>
            <a:headEnd/>
            <a:tailEnd/>
          </a:ln>
          <a:effectLst/>
        </p:spPr>
      </p:pic>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Павел Николаевич</a:t>
            </a: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Яблочков</a:t>
            </a:r>
            <a:r>
              <a:rPr lang="ru-RU" dirty="0" smtClean="0">
                <a:latin typeface="Times New Roman" pitchFamily="18" charset="0"/>
                <a:cs typeface="Times New Roman" pitchFamily="18" charset="0"/>
              </a:rPr>
              <a:t>.</a:t>
            </a:r>
            <a:endParaRPr lang="ru-RU" dirty="0"/>
          </a:p>
        </p:txBody>
      </p:sp>
      <p:sp>
        <p:nvSpPr>
          <p:cNvPr id="3" name="Содержимое 2"/>
          <p:cNvSpPr>
            <a:spLocks noGrp="1"/>
          </p:cNvSpPr>
          <p:nvPr>
            <p:ph idx="1"/>
          </p:nvPr>
        </p:nvSpPr>
        <p:spPr>
          <a:xfrm>
            <a:off x="251520" y="1628800"/>
            <a:ext cx="4534794" cy="4997152"/>
          </a:xfrm>
        </p:spPr>
        <p:txBody>
          <a:bodyPr>
            <a:normAutofit fontScale="92500" lnSpcReduction="10000"/>
          </a:bodyPr>
          <a:lstStyle/>
          <a:p>
            <a:r>
              <a:rPr lang="ru-RU" sz="2100" dirty="0" smtClean="0">
                <a:latin typeface="Times New Roman" pitchFamily="18" charset="0"/>
                <a:cs typeface="Times New Roman" pitchFamily="18" charset="0"/>
              </a:rPr>
              <a:t>Когда учёные стали изучать электричество, они задумались, нельзя ли использовать его для освещения помещений и улиц? Самым первым это сделал уроженец села Петропавловка </a:t>
            </a:r>
            <a:r>
              <a:rPr lang="ru-RU" sz="2100" dirty="0" err="1" smtClean="0">
                <a:latin typeface="Times New Roman" pitchFamily="18" charset="0"/>
                <a:cs typeface="Times New Roman" pitchFamily="18" charset="0"/>
              </a:rPr>
              <a:t>Ртищевского</a:t>
            </a:r>
            <a:r>
              <a:rPr lang="ru-RU" sz="2100" dirty="0" smtClean="0">
                <a:latin typeface="Times New Roman" pitchFamily="18" charset="0"/>
                <a:cs typeface="Times New Roman" pitchFamily="18" charset="0"/>
              </a:rPr>
              <a:t> района </a:t>
            </a:r>
            <a:r>
              <a:rPr lang="ru-RU" sz="1900" dirty="0" smtClean="0">
                <a:latin typeface="Times New Roman" pitchFamily="18" charset="0"/>
                <a:cs typeface="Times New Roman" pitchFamily="18" charset="0"/>
              </a:rPr>
              <a:t>Павел Николаевич Яблочков</a:t>
            </a:r>
            <a:r>
              <a:rPr lang="ru-RU" sz="2100" dirty="0" smtClean="0">
                <a:latin typeface="Times New Roman" pitchFamily="18" charset="0"/>
                <a:cs typeface="Times New Roman" pitchFamily="18" charset="0"/>
              </a:rPr>
              <a:t>. В 1876 году он продемонстрировал первую систему электрического освещения во Франции,  в Париже. «Свечи Яблочкова» озарили также улицы Лондона, Берлина, Петербурга и других европейских столиц. Изобретение талантливого электротехника назвали «русским светом». Он положил начало новой отрасли производства – электропромышленности.</a:t>
            </a:r>
          </a:p>
          <a:p>
            <a:pPr>
              <a:buNone/>
            </a:pPr>
            <a:endParaRPr lang="ru-RU" dirty="0" smtClean="0"/>
          </a:p>
        </p:txBody>
      </p:sp>
      <p:pic>
        <p:nvPicPr>
          <p:cNvPr id="6146" name="Picture 2" descr="C:\Users\Татьян\Desktop\фот\Павел Николаевич Яблочков..jpg"/>
          <p:cNvPicPr>
            <a:picLocks noChangeAspect="1" noChangeArrowheads="1"/>
          </p:cNvPicPr>
          <p:nvPr/>
        </p:nvPicPr>
        <p:blipFill>
          <a:blip r:embed="rId2" cstate="print"/>
          <a:srcRect/>
          <a:stretch>
            <a:fillRect/>
          </a:stretch>
        </p:blipFill>
        <p:spPr bwMode="auto">
          <a:xfrm>
            <a:off x="4932040" y="1700808"/>
            <a:ext cx="3607763" cy="4435774"/>
          </a:xfrm>
          <a:prstGeom prst="rect">
            <a:avLst/>
          </a:prstGeom>
          <a:noFill/>
        </p:spPr>
      </p:pic>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Николай Иванович Вавилов</a:t>
            </a:r>
            <a:r>
              <a:rPr lang="ru-RU" dirty="0" smtClean="0">
                <a:latin typeface="Times New Roman" pitchFamily="18" charset="0"/>
                <a:cs typeface="Times New Roman" pitchFamily="18" charset="0"/>
              </a:rPr>
              <a:t>.</a:t>
            </a:r>
            <a:endParaRPr lang="ru-RU" dirty="0"/>
          </a:p>
        </p:txBody>
      </p:sp>
      <p:sp>
        <p:nvSpPr>
          <p:cNvPr id="3" name="Содержимое 2"/>
          <p:cNvSpPr>
            <a:spLocks noGrp="1"/>
          </p:cNvSpPr>
          <p:nvPr>
            <p:ph idx="1"/>
          </p:nvPr>
        </p:nvSpPr>
        <p:spPr>
          <a:xfrm>
            <a:off x="3995936" y="1268760"/>
            <a:ext cx="4896544" cy="4925144"/>
          </a:xfrm>
        </p:spPr>
        <p:txBody>
          <a:bodyPr>
            <a:normAutofit fontScale="92500" lnSpcReduction="10000"/>
          </a:bodyPr>
          <a:lstStyle/>
          <a:p>
            <a:pPr>
              <a:buNone/>
            </a:pPr>
            <a:r>
              <a:rPr lang="ru-RU" sz="1800" dirty="0" smtClean="0">
                <a:latin typeface="Times New Roman" pitchFamily="18" charset="0"/>
                <a:cs typeface="Times New Roman" pitchFamily="18" charset="0"/>
              </a:rPr>
              <a:t>В 1917 году в Саратов приехал Николай Иванович Вавилов. Он был приглашён возглавить кафедру генетики, селекции и частного земледелия саратовских Высших сельскохозяйственных курсов. Наряду с чтением лекций он развернул экспериментальное изучение иммунитета различных растений, в первую очередь, хлебных злаков. </a:t>
            </a:r>
          </a:p>
          <a:p>
            <a:pPr>
              <a:buNone/>
            </a:pPr>
            <a:r>
              <a:rPr lang="ru-RU" sz="1800" dirty="0" smtClean="0">
                <a:latin typeface="Times New Roman" pitchFamily="18" charset="0"/>
                <a:cs typeface="Times New Roman" pitchFamily="18" charset="0"/>
              </a:rPr>
              <a:t>	В 1920 году Вавилов открыл Закон гомологических рядов в наследственной изменчивости. Это открытие дало толчок развитию генетики, науки XXI века. Николай Иванович не был кабинетным учёным, он объездил все континенты, собрал самую большую в мире коллекцию растений. Вавилов был репрессирован и оказался в одной из саратовских тюрем, где в 1943 году закончил свой жизненный путь, похоронен Вавилов на Воскресенском кладбище.</a:t>
            </a:r>
          </a:p>
          <a:p>
            <a:endParaRPr lang="ru-RU" dirty="0"/>
          </a:p>
        </p:txBody>
      </p:sp>
      <p:pic>
        <p:nvPicPr>
          <p:cNvPr id="7170" name="Picture 2" descr="C:\Users\Татьян\Desktop\фот\Николай Иванович Вавилов.jpg"/>
          <p:cNvPicPr>
            <a:picLocks noChangeAspect="1" noChangeArrowheads="1"/>
          </p:cNvPicPr>
          <p:nvPr/>
        </p:nvPicPr>
        <p:blipFill>
          <a:blip r:embed="rId2" cstate="print"/>
          <a:srcRect/>
          <a:stretch>
            <a:fillRect/>
          </a:stretch>
        </p:blipFill>
        <p:spPr bwMode="auto">
          <a:xfrm>
            <a:off x="755576" y="1556792"/>
            <a:ext cx="2894236" cy="4476696"/>
          </a:xfrm>
          <a:prstGeom prst="rect">
            <a:avLst/>
          </a:prstGeom>
          <a:noFill/>
        </p:spPr>
      </p:pic>
    </p:spTree>
  </p:cSld>
  <p:clrMapOvr>
    <a:masterClrMapping/>
  </p:clrMapOvr>
  <p:transition>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Иван Петрович Ларионов</a:t>
            </a:r>
            <a:endParaRPr lang="ru-RU" dirty="0"/>
          </a:p>
        </p:txBody>
      </p:sp>
      <p:sp>
        <p:nvSpPr>
          <p:cNvPr id="3" name="Содержимое 2"/>
          <p:cNvSpPr>
            <a:spLocks noGrp="1"/>
          </p:cNvSpPr>
          <p:nvPr>
            <p:ph idx="1"/>
          </p:nvPr>
        </p:nvSpPr>
        <p:spPr>
          <a:xfrm>
            <a:off x="457200" y="1556792"/>
            <a:ext cx="4186808" cy="4968552"/>
          </a:xfrm>
        </p:spPr>
        <p:txBody>
          <a:bodyPr>
            <a:normAutofit/>
          </a:bodyPr>
          <a:lstStyle/>
          <a:p>
            <a:r>
              <a:rPr lang="ru-RU" sz="1900" dirty="0" smtClean="0">
                <a:latin typeface="Times New Roman" pitchFamily="18" charset="0"/>
                <a:cs typeface="Times New Roman" pitchFamily="18" charset="0"/>
              </a:rPr>
              <a:t>В Саратове родилась одна из самых знаменитых русских песен – «Калинка». В 1860-м году её сочинил (и слова и музыку) Иван Петрович Ларионов, музыкальный обозреватель газеты «Саратовский листок». Он же её впервые и исполнил, затем песня попала в репертуар народного хора, была подхвачена другими певцами и стала символом России. Иван Петрович собирал народные песни, мечтал издать сборник.</a:t>
            </a:r>
          </a:p>
          <a:p>
            <a:endParaRPr lang="ru-RU" dirty="0"/>
          </a:p>
        </p:txBody>
      </p:sp>
      <p:pic>
        <p:nvPicPr>
          <p:cNvPr id="10242" name="Picture 2" descr="C:\Users\Татьян\Desktop\фот\Иван Петрович Ларионов,.jpg"/>
          <p:cNvPicPr>
            <a:picLocks noChangeAspect="1" noChangeArrowheads="1"/>
          </p:cNvPicPr>
          <p:nvPr/>
        </p:nvPicPr>
        <p:blipFill>
          <a:blip r:embed="rId2" cstate="print"/>
          <a:srcRect/>
          <a:stretch>
            <a:fillRect/>
          </a:stretch>
        </p:blipFill>
        <p:spPr bwMode="auto">
          <a:xfrm>
            <a:off x="4788024" y="1340768"/>
            <a:ext cx="3676253" cy="4848492"/>
          </a:xfrm>
          <a:prstGeom prst="rect">
            <a:avLst/>
          </a:prstGeom>
          <a:noFill/>
        </p:spPr>
      </p:pic>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Лидия Андреевна Русланова</a:t>
            </a:r>
            <a:r>
              <a:rPr lang="ru-RU" dirty="0" smtClean="0">
                <a:latin typeface="Times New Roman" pitchFamily="18" charset="0"/>
                <a:cs typeface="Times New Roman" pitchFamily="18" charset="0"/>
              </a:rPr>
              <a:t>.</a:t>
            </a:r>
            <a:endParaRPr lang="ru-RU" dirty="0"/>
          </a:p>
        </p:txBody>
      </p:sp>
      <p:sp>
        <p:nvSpPr>
          <p:cNvPr id="3" name="Содержимое 2"/>
          <p:cNvSpPr>
            <a:spLocks noGrp="1"/>
          </p:cNvSpPr>
          <p:nvPr>
            <p:ph idx="1"/>
          </p:nvPr>
        </p:nvSpPr>
        <p:spPr>
          <a:xfrm>
            <a:off x="179512" y="1600200"/>
            <a:ext cx="4464496" cy="5069160"/>
          </a:xfrm>
        </p:spPr>
        <p:txBody>
          <a:bodyPr>
            <a:normAutofit fontScale="85000" lnSpcReduction="20000"/>
          </a:bodyPr>
          <a:lstStyle/>
          <a:p>
            <a:r>
              <a:rPr lang="ru-RU" sz="2300" dirty="0" smtClean="0">
                <a:latin typeface="Times New Roman" pitchFamily="18" charset="0"/>
                <a:cs typeface="Times New Roman" pitchFamily="18" charset="0"/>
              </a:rPr>
              <a:t>Лучше всех сумела представить уникальность русской песни другая наша землячка – Лидия Андреевна Русланова. Агафья Лейкина, будущая певица Лидия Русланова, родилась 14 октября 1900 года в селе Чернавка </a:t>
            </a:r>
            <a:r>
              <a:rPr lang="ru-RU" sz="2300" dirty="0" err="1" smtClean="0">
                <a:latin typeface="Times New Roman" pitchFamily="18" charset="0"/>
                <a:cs typeface="Times New Roman" pitchFamily="18" charset="0"/>
              </a:rPr>
              <a:t>Сердобского</a:t>
            </a:r>
            <a:r>
              <a:rPr lang="ru-RU" sz="2300" dirty="0" smtClean="0">
                <a:latin typeface="Times New Roman" pitchFamily="18" charset="0"/>
                <a:cs typeface="Times New Roman" pitchFamily="18" charset="0"/>
              </a:rPr>
              <a:t> уезда Саратовской губернии в бедной крестьянской староверческой семье. Агафья рано осиротела. Заботы о семье легли на неё и на слепую бабушку. Они ходили по Саратову и окрестным деревням и пели. Выступления пользовались успехом. Уличную певунью приглашали даже в богатые купеческие дома. Вскоре умерла и бабушка. Агафье было на тот момент семь лет. Хождение с сумой продолжалось почти год. </a:t>
            </a:r>
          </a:p>
          <a:p>
            <a:endParaRPr lang="ru-RU" dirty="0"/>
          </a:p>
        </p:txBody>
      </p:sp>
      <p:pic>
        <p:nvPicPr>
          <p:cNvPr id="11266" name="Picture 2" descr="C:\Users\Татьян\Desktop\фот\Лидия Русланова.jpg"/>
          <p:cNvPicPr>
            <a:picLocks noChangeAspect="1" noChangeArrowheads="1"/>
          </p:cNvPicPr>
          <p:nvPr/>
        </p:nvPicPr>
        <p:blipFill>
          <a:blip r:embed="rId2" cstate="print"/>
          <a:srcRect/>
          <a:stretch>
            <a:fillRect/>
          </a:stretch>
        </p:blipFill>
        <p:spPr bwMode="auto">
          <a:xfrm>
            <a:off x="5004048" y="1340768"/>
            <a:ext cx="3798168" cy="5064224"/>
          </a:xfrm>
          <a:prstGeom prst="rect">
            <a:avLst/>
          </a:prstGeom>
          <a:noFill/>
        </p:spPr>
      </p:pic>
    </p:spTree>
  </p:cSld>
  <p:clrMapOvr>
    <a:masterClrMapping/>
  </p:clrMapOvr>
  <p:transition>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Лидия Андреевна Русланова</a:t>
            </a:r>
            <a:r>
              <a:rPr lang="ru-RU" dirty="0" smtClean="0">
                <a:latin typeface="Times New Roman" pitchFamily="18" charset="0"/>
                <a:cs typeface="Times New Roman" pitchFamily="18" charset="0"/>
              </a:rPr>
              <a:t>.</a:t>
            </a:r>
            <a:endParaRPr lang="ru-RU" dirty="0"/>
          </a:p>
        </p:txBody>
      </p:sp>
      <p:sp>
        <p:nvSpPr>
          <p:cNvPr id="3" name="Содержимое 2"/>
          <p:cNvSpPr>
            <a:spLocks noGrp="1"/>
          </p:cNvSpPr>
          <p:nvPr>
            <p:ph idx="1"/>
          </p:nvPr>
        </p:nvSpPr>
        <p:spPr/>
        <p:txBody>
          <a:bodyPr>
            <a:normAutofit/>
          </a:bodyPr>
          <a:lstStyle/>
          <a:p>
            <a:pPr>
              <a:buNone/>
            </a:pPr>
            <a:r>
              <a:rPr lang="ru-RU" sz="2200" dirty="0" smtClean="0">
                <a:latin typeface="Times New Roman" pitchFamily="18" charset="0"/>
                <a:cs typeface="Times New Roman" pitchFamily="18" charset="0"/>
              </a:rPr>
              <a:t>В первую мировую войну Лидия Русланова отправилась на фронт в качестве сестры милосердия, служила в санитарном поезде. В 1917 году на сцене Саратовского оперного театра состоялся первый официальный концерт Лидии Руслановой.</a:t>
            </a:r>
          </a:p>
          <a:p>
            <a:r>
              <a:rPr lang="ru-RU" sz="2200" dirty="0" smtClean="0">
                <a:latin typeface="Times New Roman" pitchFamily="18" charset="0"/>
                <a:cs typeface="Times New Roman" pitchFamily="18" charset="0"/>
              </a:rPr>
              <a:t>В начале войны в репертуаре Руслановой появилась песня «Валенки», ставшая её «визитной карточкой». Лидия Русланова давала концерты для солдат в течение всей войны. Выступать приходилось в сложных условиях – под открытым небом в окопах, землянках, госпиталях.</a:t>
            </a:r>
          </a:p>
          <a:p>
            <a:r>
              <a:rPr lang="ru-RU" sz="2200" dirty="0" smtClean="0">
                <a:latin typeface="Times New Roman" pitchFamily="18" charset="0"/>
                <a:cs typeface="Times New Roman" pitchFamily="18" charset="0"/>
              </a:rPr>
              <a:t>Лидия Русланова была одной из самых популярных исполнительниц в СССР, а её исполнение русских народных песен считают эталонным. </a:t>
            </a:r>
          </a:p>
          <a:p>
            <a:endParaRPr lang="ru-RU" dirty="0"/>
          </a:p>
        </p:txBody>
      </p:sp>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Алексей Петрович Боголюбов </a:t>
            </a:r>
            <a:endParaRPr lang="ru-RU" dirty="0"/>
          </a:p>
        </p:txBody>
      </p:sp>
      <p:sp>
        <p:nvSpPr>
          <p:cNvPr id="6" name="Содержимое 5"/>
          <p:cNvSpPr>
            <a:spLocks noGrp="1"/>
          </p:cNvSpPr>
          <p:nvPr>
            <p:ph idx="1"/>
          </p:nvPr>
        </p:nvSpPr>
        <p:spPr>
          <a:xfrm>
            <a:off x="179512" y="1600200"/>
            <a:ext cx="4749678" cy="4997152"/>
          </a:xfrm>
        </p:spPr>
        <p:txBody>
          <a:bodyPr>
            <a:normAutofit fontScale="77500" lnSpcReduction="20000"/>
          </a:bodyPr>
          <a:lstStyle/>
          <a:p>
            <a:r>
              <a:rPr lang="ru-RU" sz="2600" dirty="0" smtClean="0">
                <a:latin typeface="Times New Roman" pitchFamily="18" charset="0"/>
                <a:cs typeface="Times New Roman" pitchFamily="18" charset="0"/>
              </a:rPr>
              <a:t>В 1885 году художник Алексей Петрович Боголюбов в память о своём деде, мыслителе и писателе Александре Николаевиче Радищеве, уроженце Саратовской губернии, подарил городу коллекцию картин как своих, так и европейских и русских художников. Город построил для картинной галереи специальное здание. Император Александр III передал для музея Саратова полотна из своего собрания, дар его составил целый зал. Музей имени Радищева стал первым общедоступным художественным музеем в России. Один день в неделю вход в музей был бесплатным. Сейчас в музее экспонируются картины и художников-классиков и авангардистов.</a:t>
            </a:r>
          </a:p>
          <a:p>
            <a:endParaRPr lang="ru-RU" dirty="0"/>
          </a:p>
        </p:txBody>
      </p:sp>
      <p:pic>
        <p:nvPicPr>
          <p:cNvPr id="12292" name="Picture 4" descr="C:\Users\Татьян\Desktop\фот\Алексей Петрович Боголюбов.jpg"/>
          <p:cNvPicPr>
            <a:picLocks noChangeAspect="1" noChangeArrowheads="1"/>
          </p:cNvPicPr>
          <p:nvPr/>
        </p:nvPicPr>
        <p:blipFill>
          <a:blip r:embed="rId2" cstate="print"/>
          <a:srcRect/>
          <a:stretch>
            <a:fillRect/>
          </a:stretch>
        </p:blipFill>
        <p:spPr bwMode="auto">
          <a:xfrm>
            <a:off x="5004048" y="1772816"/>
            <a:ext cx="3368576" cy="4443214"/>
          </a:xfrm>
          <a:prstGeom prst="rect">
            <a:avLst/>
          </a:prstGeom>
          <a:noFill/>
        </p:spPr>
      </p:pic>
    </p:spTree>
  </p:cSld>
  <p:clrMapOvr>
    <a:masterClrMapping/>
  </p:clrMapOvr>
  <p:transition>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Кузьма Сергеевич Петров-Водкин.</a:t>
            </a:r>
            <a:endParaRPr lang="ru-RU" b="1" dirty="0"/>
          </a:p>
        </p:txBody>
      </p:sp>
      <p:sp>
        <p:nvSpPr>
          <p:cNvPr id="5" name="Содержимое 4"/>
          <p:cNvSpPr>
            <a:spLocks noGrp="1"/>
          </p:cNvSpPr>
          <p:nvPr>
            <p:ph idx="1"/>
          </p:nvPr>
        </p:nvSpPr>
        <p:spPr>
          <a:xfrm>
            <a:off x="457200" y="1600200"/>
            <a:ext cx="4329114" cy="4525963"/>
          </a:xfrm>
        </p:spPr>
        <p:txBody>
          <a:bodyPr/>
          <a:lstStyle/>
          <a:p>
            <a:r>
              <a:rPr lang="ru-RU" sz="2000" b="1" dirty="0" smtClean="0">
                <a:latin typeface="Times New Roman" pitchFamily="18" charset="0"/>
                <a:cs typeface="Times New Roman" pitchFamily="18" charset="0"/>
              </a:rPr>
              <a:t>Одним из великих художников XX века считается уроженец Хвалынска Кузьма Сергеевич Петров-Водкин. На его картинах жизнь предстаёт как будто с космических высот, а лица изображаемых им людей схожи с ликами святых со старинных икон: живописи художник учился у иконописцев.</a:t>
            </a:r>
          </a:p>
          <a:p>
            <a:endParaRPr lang="ru-RU" dirty="0"/>
          </a:p>
        </p:txBody>
      </p:sp>
      <p:pic>
        <p:nvPicPr>
          <p:cNvPr id="28675" name="Picture 3" descr="C:\Users\Татьян\Desktop\фот\Кузьма Сергеевич Петров-Водкин..png"/>
          <p:cNvPicPr>
            <a:picLocks noChangeAspect="1" noChangeArrowheads="1"/>
          </p:cNvPicPr>
          <p:nvPr/>
        </p:nvPicPr>
        <p:blipFill>
          <a:blip r:embed="rId2" cstate="print"/>
          <a:srcRect/>
          <a:stretch>
            <a:fillRect/>
          </a:stretch>
        </p:blipFill>
        <p:spPr bwMode="auto">
          <a:xfrm>
            <a:off x="5004048" y="1628800"/>
            <a:ext cx="3230662" cy="4193526"/>
          </a:xfrm>
          <a:prstGeom prst="rect">
            <a:avLst/>
          </a:prstGeom>
          <a:noFill/>
        </p:spPr>
      </p:pic>
    </p:spTree>
  </p:cSld>
  <p:clrMapOvr>
    <a:masterClrMapping/>
  </p:clrMapOvr>
  <p:transition>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В. Э. </a:t>
            </a:r>
            <a:r>
              <a:rPr lang="ru-RU" b="1" dirty="0" err="1" smtClean="0">
                <a:latin typeface="Times New Roman" pitchFamily="18" charset="0"/>
                <a:cs typeface="Times New Roman" pitchFamily="18" charset="0"/>
              </a:rPr>
              <a:t>Борисов-Мусатов</a:t>
            </a:r>
            <a:endParaRPr lang="ru-RU" dirty="0"/>
          </a:p>
        </p:txBody>
      </p:sp>
      <p:sp>
        <p:nvSpPr>
          <p:cNvPr id="3" name="Содержимое 2"/>
          <p:cNvSpPr>
            <a:spLocks noGrp="1"/>
          </p:cNvSpPr>
          <p:nvPr>
            <p:ph idx="1"/>
          </p:nvPr>
        </p:nvSpPr>
        <p:spPr>
          <a:xfrm>
            <a:off x="179512" y="1600200"/>
            <a:ext cx="5112568" cy="4525963"/>
          </a:xfrm>
        </p:spPr>
        <p:txBody>
          <a:bodyPr/>
          <a:lstStyle/>
          <a:p>
            <a:pPr>
              <a:buNone/>
            </a:pPr>
            <a:r>
              <a:rPr lang="ru-RU" sz="1600" b="1"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Виктор </a:t>
            </a:r>
            <a:r>
              <a:rPr lang="ru-RU" sz="1600" dirty="0" err="1" smtClean="0">
                <a:latin typeface="Times New Roman" pitchFamily="18" charset="0"/>
                <a:cs typeface="Times New Roman" pitchFamily="18" charset="0"/>
              </a:rPr>
              <a:t>Эльпидифорович</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Борисов-Мусатов</a:t>
            </a:r>
            <a:r>
              <a:rPr lang="ru-RU" sz="1600" i="1"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родился 2 апреля 1870 года в Саратове, в семье железнодорожника. </a:t>
            </a:r>
          </a:p>
          <a:p>
            <a:pPr>
              <a:buNone/>
            </a:pPr>
            <a:r>
              <a:rPr lang="ru-RU" sz="1600" dirty="0" smtClean="0">
                <a:latin typeface="Times New Roman" pitchFamily="18" charset="0"/>
                <a:cs typeface="Times New Roman" pitchFamily="18" charset="0"/>
              </a:rPr>
              <a:t>	Главными героями картин художника были молодые женщины в старинных платьях на фоне барской усадьбы. Самые общие приметы старины нужны были художнику для того, чтобы передать свое чувство, питаемое размышлениями о невозвратно ушедшем прошлом.</a:t>
            </a:r>
          </a:p>
          <a:p>
            <a:pPr>
              <a:buNone/>
            </a:pPr>
            <a:r>
              <a:rPr lang="ru-RU" sz="1600" dirty="0" smtClean="0">
                <a:latin typeface="Times New Roman" pitchFamily="18" charset="0"/>
                <a:cs typeface="Times New Roman" pitchFamily="18" charset="0"/>
              </a:rPr>
              <a:t>	В начале 1904 г. работы </a:t>
            </a:r>
            <a:r>
              <a:rPr lang="ru-RU" sz="1600" dirty="0" err="1" smtClean="0">
                <a:latin typeface="Times New Roman" pitchFamily="18" charset="0"/>
                <a:cs typeface="Times New Roman" pitchFamily="18" charset="0"/>
              </a:rPr>
              <a:t>Борисова-Мусатова</a:t>
            </a:r>
            <a:r>
              <a:rPr lang="ru-RU" sz="1600" dirty="0" smtClean="0">
                <a:latin typeface="Times New Roman" pitchFamily="18" charset="0"/>
                <a:cs typeface="Times New Roman" pitchFamily="18" charset="0"/>
              </a:rPr>
              <a:t> были показаны в нескольких городах Германии, потом в Париже и вызвали восторженные отклики критиков.</a:t>
            </a:r>
          </a:p>
          <a:p>
            <a:pPr>
              <a:buNone/>
            </a:pPr>
            <a:r>
              <a:rPr lang="ru-RU" sz="1600" dirty="0" smtClean="0">
                <a:latin typeface="Times New Roman" pitchFamily="18" charset="0"/>
                <a:cs typeface="Times New Roman" pitchFamily="18" charset="0"/>
              </a:rPr>
              <a:t>	 Используя </a:t>
            </a:r>
            <a:r>
              <a:rPr lang="ru-RU" sz="1600" dirty="0" err="1" smtClean="0">
                <a:latin typeface="Times New Roman" pitchFamily="18" charset="0"/>
                <a:cs typeface="Times New Roman" pitchFamily="18" charset="0"/>
              </a:rPr>
              <a:t>мультимедийный</a:t>
            </a:r>
            <a:r>
              <a:rPr lang="ru-RU" sz="1600" dirty="0" smtClean="0">
                <a:latin typeface="Times New Roman" pitchFamily="18" charset="0"/>
                <a:cs typeface="Times New Roman" pitchFamily="18" charset="0"/>
              </a:rPr>
              <a:t> проектор, педагог демонстрирует портреты выдающихся земляков, сообщая небольшую информацию и них. Дети дополняют его. При необходимости данный материал может стать основой викторины «Узнаю своих земляков». Эти материалы могут стать отправной точкой проектов детей.</a:t>
            </a:r>
          </a:p>
          <a:p>
            <a:endParaRPr lang="ru-RU" dirty="0"/>
          </a:p>
        </p:txBody>
      </p:sp>
      <p:pic>
        <p:nvPicPr>
          <p:cNvPr id="1026" name="Picture 2" descr="C:\Users\Татьян\Desktop\фот\Виктор Эльпидифорович Борисов-Мусатов.jpg"/>
          <p:cNvPicPr>
            <a:picLocks noChangeAspect="1" noChangeArrowheads="1"/>
          </p:cNvPicPr>
          <p:nvPr/>
        </p:nvPicPr>
        <p:blipFill>
          <a:blip r:embed="rId2" cstate="print"/>
          <a:srcRect/>
          <a:stretch>
            <a:fillRect/>
          </a:stretch>
        </p:blipFill>
        <p:spPr bwMode="auto">
          <a:xfrm>
            <a:off x="5292080" y="1916832"/>
            <a:ext cx="3329905" cy="42113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Валентина </a:t>
            </a:r>
            <a:r>
              <a:rPr lang="ru-RU" b="1" dirty="0" err="1" smtClean="0">
                <a:latin typeface="Times New Roman" pitchFamily="18" charset="0"/>
                <a:cs typeface="Times New Roman" pitchFamily="18" charset="0"/>
              </a:rPr>
              <a:t>Мухина-Петринская</a:t>
            </a:r>
            <a:r>
              <a:rPr lang="ru-RU" dirty="0" smtClean="0">
                <a:latin typeface="Times New Roman" pitchFamily="18" charset="0"/>
                <a:cs typeface="Times New Roman" pitchFamily="18" charset="0"/>
              </a:rPr>
              <a:t> –</a:t>
            </a:r>
            <a:endParaRPr lang="ru-RU" dirty="0"/>
          </a:p>
        </p:txBody>
      </p:sp>
      <p:sp>
        <p:nvSpPr>
          <p:cNvPr id="3" name="Содержимое 2"/>
          <p:cNvSpPr>
            <a:spLocks noGrp="1"/>
          </p:cNvSpPr>
          <p:nvPr>
            <p:ph idx="1"/>
          </p:nvPr>
        </p:nvSpPr>
        <p:spPr>
          <a:xfrm>
            <a:off x="457200" y="1600200"/>
            <a:ext cx="3610744" cy="4525963"/>
          </a:xfrm>
        </p:spPr>
        <p:txBody>
          <a:bodyPr/>
          <a:lstStyle/>
          <a:p>
            <a:r>
              <a:rPr lang="ru-RU" sz="2000" b="1" dirty="0" smtClean="0">
                <a:latin typeface="Times New Roman" pitchFamily="18" charset="0"/>
                <a:cs typeface="Times New Roman" pitchFamily="18" charset="0"/>
              </a:rPr>
              <a:t>Валентина </a:t>
            </a:r>
            <a:r>
              <a:rPr lang="ru-RU" sz="2000" b="1" dirty="0" err="1" smtClean="0">
                <a:latin typeface="Times New Roman" pitchFamily="18" charset="0"/>
                <a:cs typeface="Times New Roman" pitchFamily="18" charset="0"/>
              </a:rPr>
              <a:t>Мухина-Петринская</a:t>
            </a:r>
            <a:r>
              <a:rPr lang="ru-RU" sz="2000" dirty="0" smtClean="0">
                <a:latin typeface="Times New Roman" pitchFamily="18" charset="0"/>
                <a:cs typeface="Times New Roman" pitchFamily="18" charset="0"/>
              </a:rPr>
              <a:t> – писательница для детей и юношества, написала произведения «Смотрящие вперёд», «Обсерватория в дюнах», «Корабли </a:t>
            </a:r>
            <a:r>
              <a:rPr lang="ru-RU" sz="2000" dirty="0" err="1" smtClean="0">
                <a:latin typeface="Times New Roman" pitchFamily="18" charset="0"/>
                <a:cs typeface="Times New Roman" pitchFamily="18" charset="0"/>
              </a:rPr>
              <a:t>Санди</a:t>
            </a:r>
            <a:r>
              <a:rPr lang="ru-RU" sz="2000" dirty="0" smtClean="0">
                <a:latin typeface="Times New Roman" pitchFamily="18" charset="0"/>
                <a:cs typeface="Times New Roman" pitchFamily="18" charset="0"/>
              </a:rPr>
              <a:t>», «Встреча с неведомым»;</a:t>
            </a:r>
            <a:r>
              <a:rPr lang="ru-RU" dirty="0" smtClean="0"/>
              <a:t> </a:t>
            </a:r>
          </a:p>
          <a:p>
            <a:endParaRPr lang="ru-RU" dirty="0"/>
          </a:p>
        </p:txBody>
      </p:sp>
      <p:pic>
        <p:nvPicPr>
          <p:cNvPr id="3074" name="Picture 2" descr="C:\Users\Татьян\Desktop\фот\Валентина Мухина-Петринская.jpg"/>
          <p:cNvPicPr>
            <a:picLocks noChangeAspect="1" noChangeArrowheads="1"/>
          </p:cNvPicPr>
          <p:nvPr/>
        </p:nvPicPr>
        <p:blipFill>
          <a:blip r:embed="rId2" cstate="print"/>
          <a:srcRect/>
          <a:stretch>
            <a:fillRect/>
          </a:stretch>
        </p:blipFill>
        <p:spPr bwMode="auto">
          <a:xfrm>
            <a:off x="5148064" y="1484784"/>
            <a:ext cx="2995389" cy="4930871"/>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Валерия</a:t>
            </a:r>
            <a:r>
              <a:rPr lang="ru-RU" dirty="0" smtClean="0">
                <a:latin typeface="Times New Roman" pitchFamily="18" charset="0"/>
                <a:cs typeface="Times New Roman" pitchFamily="18" charset="0"/>
              </a:rPr>
              <a:t> </a:t>
            </a:r>
            <a:endParaRPr lang="ru-RU" dirty="0"/>
          </a:p>
        </p:txBody>
      </p:sp>
      <p:sp>
        <p:nvSpPr>
          <p:cNvPr id="3" name="Содержимое 2"/>
          <p:cNvSpPr>
            <a:spLocks noGrp="1"/>
          </p:cNvSpPr>
          <p:nvPr>
            <p:ph idx="1"/>
          </p:nvPr>
        </p:nvSpPr>
        <p:spPr>
          <a:xfrm>
            <a:off x="457200" y="1600200"/>
            <a:ext cx="3178696" cy="4525963"/>
          </a:xfrm>
        </p:spPr>
        <p:txBody>
          <a:bodyPr/>
          <a:lstStyle/>
          <a:p>
            <a:r>
              <a:rPr lang="ru-RU" sz="2800" dirty="0" smtClean="0">
                <a:latin typeface="Times New Roman" pitchFamily="18" charset="0"/>
                <a:cs typeface="Times New Roman" pitchFamily="18" charset="0"/>
              </a:rPr>
              <a:t>Валерия – выпускница музыкальной школы </a:t>
            </a:r>
          </a:p>
          <a:p>
            <a:r>
              <a:rPr lang="ru-RU" sz="2800" dirty="0" smtClean="0">
                <a:latin typeface="Times New Roman" pitchFamily="18" charset="0"/>
                <a:cs typeface="Times New Roman" pitchFamily="18" charset="0"/>
              </a:rPr>
              <a:t>г. Аткарска, российская певица.</a:t>
            </a:r>
            <a:endParaRPr lang="ru-RU" dirty="0" smtClean="0"/>
          </a:p>
          <a:p>
            <a:endParaRPr lang="ru-RU" dirty="0"/>
          </a:p>
        </p:txBody>
      </p:sp>
      <p:pic>
        <p:nvPicPr>
          <p:cNvPr id="2050" name="Picture 2" descr="C:\Users\Татьян\Desktop\фот\Валерия.jpg"/>
          <p:cNvPicPr>
            <a:picLocks noChangeAspect="1" noChangeArrowheads="1"/>
          </p:cNvPicPr>
          <p:nvPr/>
        </p:nvPicPr>
        <p:blipFill>
          <a:blip r:embed="rId2" cstate="print"/>
          <a:srcRect/>
          <a:stretch>
            <a:fillRect/>
          </a:stretch>
        </p:blipFill>
        <p:spPr bwMode="auto">
          <a:xfrm>
            <a:off x="3851920" y="1772816"/>
            <a:ext cx="4796493" cy="347220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Юрий</a:t>
            </a: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Алексеевич Гагарин</a:t>
            </a:r>
            <a:endParaRPr lang="ru-RU" dirty="0"/>
          </a:p>
        </p:txBody>
      </p:sp>
      <p:sp>
        <p:nvSpPr>
          <p:cNvPr id="3" name="Содержимое 2"/>
          <p:cNvSpPr>
            <a:spLocks noGrp="1"/>
          </p:cNvSpPr>
          <p:nvPr>
            <p:ph idx="1"/>
          </p:nvPr>
        </p:nvSpPr>
        <p:spPr>
          <a:xfrm>
            <a:off x="179512" y="1600200"/>
            <a:ext cx="4464496" cy="4925144"/>
          </a:xfrm>
        </p:spPr>
        <p:txBody>
          <a:bodyPr>
            <a:normAutofit fontScale="92500" lnSpcReduction="20000"/>
          </a:bodyPr>
          <a:lstStyle/>
          <a:p>
            <a:pPr>
              <a:buNone/>
            </a:pPr>
            <a:r>
              <a:rPr lang="ru-RU" sz="2600" b="1" dirty="0" smtClean="0">
                <a:latin typeface="Times New Roman" pitchFamily="18" charset="0"/>
                <a:cs typeface="Times New Roman" pitchFamily="18" charset="0"/>
              </a:rPr>
              <a:t>	</a:t>
            </a:r>
            <a:r>
              <a:rPr lang="ru-RU" sz="2600" dirty="0" smtClean="0">
                <a:latin typeface="Times New Roman" pitchFamily="18" charset="0"/>
                <a:cs typeface="Times New Roman" pitchFamily="18" charset="0"/>
              </a:rPr>
              <a:t>Юрий Гагарин – первый космонавт планеты. Юрий Алексеевич Гагарин приземлился в окрестностях села </a:t>
            </a:r>
            <a:r>
              <a:rPr lang="ru-RU" sz="2600" dirty="0" err="1" smtClean="0">
                <a:latin typeface="Times New Roman" pitchFamily="18" charset="0"/>
                <a:cs typeface="Times New Roman" pitchFamily="18" charset="0"/>
              </a:rPr>
              <a:t>Смеловка</a:t>
            </a:r>
            <a:r>
              <a:rPr lang="ru-RU" sz="2600" dirty="0" smtClean="0">
                <a:latin typeface="Times New Roman" pitchFamily="18" charset="0"/>
                <a:cs typeface="Times New Roman" pitchFamily="18" charset="0"/>
              </a:rPr>
              <a:t> </a:t>
            </a:r>
            <a:r>
              <a:rPr lang="ru-RU" sz="2600" dirty="0" err="1" smtClean="0">
                <a:latin typeface="Times New Roman" pitchFamily="18" charset="0"/>
                <a:cs typeface="Times New Roman" pitchFamily="18" charset="0"/>
              </a:rPr>
              <a:t>Энгельсского</a:t>
            </a:r>
            <a:r>
              <a:rPr lang="ru-RU" sz="2600" dirty="0" smtClean="0">
                <a:latin typeface="Times New Roman" pitchFamily="18" charset="0"/>
                <a:cs typeface="Times New Roman" pitchFamily="18" charset="0"/>
              </a:rPr>
              <a:t> района. Юрий Гагарин учился в индустриальном техникуме в г. Саратове, в школе ДОСААФ, приземлился в </a:t>
            </a:r>
            <a:r>
              <a:rPr lang="ru-RU" sz="2600" dirty="0" err="1" smtClean="0">
                <a:latin typeface="Times New Roman" pitchFamily="18" charset="0"/>
                <a:cs typeface="Times New Roman" pitchFamily="18" charset="0"/>
              </a:rPr>
              <a:t>Энгельсском</a:t>
            </a:r>
            <a:r>
              <a:rPr lang="ru-RU" sz="2600" dirty="0" smtClean="0">
                <a:latin typeface="Times New Roman" pitchFamily="18" charset="0"/>
                <a:cs typeface="Times New Roman" pitchFamily="18" charset="0"/>
              </a:rPr>
              <a:t> районе; его имя носит колледж, где он учился (в колледже создан первый народный музей Гагарина), а ныне и Технический университет.</a:t>
            </a:r>
          </a:p>
          <a:p>
            <a:pPr>
              <a:buNone/>
            </a:pPr>
            <a:endParaRPr lang="ru-RU" dirty="0"/>
          </a:p>
        </p:txBody>
      </p:sp>
      <p:pic>
        <p:nvPicPr>
          <p:cNvPr id="8194" name="Picture 2" descr="C:\Users\Татьян\Desktop\фот\Юрий Алексеевич Гагарин.jpg"/>
          <p:cNvPicPr>
            <a:picLocks noChangeAspect="1" noChangeArrowheads="1"/>
          </p:cNvPicPr>
          <p:nvPr/>
        </p:nvPicPr>
        <p:blipFill>
          <a:blip r:embed="rId2" cstate="print"/>
          <a:srcRect/>
          <a:stretch>
            <a:fillRect/>
          </a:stretch>
        </p:blipFill>
        <p:spPr bwMode="auto">
          <a:xfrm>
            <a:off x="5076056" y="1556792"/>
            <a:ext cx="3461370" cy="4665927"/>
          </a:xfrm>
          <a:prstGeom prst="rect">
            <a:avLst/>
          </a:prstGeom>
          <a:noFill/>
        </p:spPr>
      </p:pic>
    </p:spTree>
  </p:cSld>
  <p:clrMapOvr>
    <a:masterClrMapping/>
  </p:clrMapOvr>
  <p:transition>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b="1" dirty="0" smtClean="0"/>
              <a:t>Евгений Миронов</a:t>
            </a:r>
            <a:r>
              <a:rPr lang="ru-RU" dirty="0" smtClean="0"/>
              <a:t> </a:t>
            </a:r>
            <a:endParaRPr lang="ru-RU" dirty="0"/>
          </a:p>
        </p:txBody>
      </p:sp>
      <p:sp>
        <p:nvSpPr>
          <p:cNvPr id="6" name="Содержимое 5"/>
          <p:cNvSpPr>
            <a:spLocks noGrp="1"/>
          </p:cNvSpPr>
          <p:nvPr>
            <p:ph sz="half" idx="2"/>
          </p:nvPr>
        </p:nvSpPr>
        <p:spPr/>
        <p:txBody>
          <a:bodyPr/>
          <a:lstStyle/>
          <a:p>
            <a:r>
              <a:rPr lang="ru-RU" sz="2000" b="1" dirty="0" smtClean="0">
                <a:latin typeface="Times New Roman" pitchFamily="18" charset="0"/>
                <a:cs typeface="Times New Roman" pitchFamily="18" charset="0"/>
              </a:rPr>
              <a:t>Евгений Витальевич Миронов родился </a:t>
            </a:r>
            <a:r>
              <a:rPr lang="ru-RU" sz="2000" b="1" dirty="0" smtClean="0">
                <a:latin typeface="Times New Roman" pitchFamily="18" charset="0"/>
                <a:cs typeface="Times New Roman" pitchFamily="18" charset="0"/>
              </a:rPr>
              <a:t> </a:t>
            </a:r>
            <a:r>
              <a:rPr lang="ru-RU" sz="2000" b="1" u="sng" dirty="0" smtClean="0">
                <a:latin typeface="Times New Roman" pitchFamily="18" charset="0"/>
                <a:cs typeface="Times New Roman" pitchFamily="18" charset="0"/>
                <a:hlinkClick r:id="rId2" tooltip="29 ноября"/>
              </a:rPr>
              <a:t>29 ноября</a:t>
            </a:r>
            <a:r>
              <a:rPr lang="ru-RU" sz="2000" b="1" u="sng" dirty="0" smtClean="0">
                <a:latin typeface="Times New Roman" pitchFamily="18" charset="0"/>
                <a:cs typeface="Times New Roman" pitchFamily="18" charset="0"/>
              </a:rPr>
              <a:t> </a:t>
            </a:r>
            <a:r>
              <a:rPr lang="ru-RU" sz="2000" b="1" u="sng" dirty="0" smtClean="0">
                <a:latin typeface="Times New Roman" pitchFamily="18" charset="0"/>
                <a:cs typeface="Times New Roman" pitchFamily="18" charset="0"/>
                <a:hlinkClick r:id="rId3" tooltip="1966 год"/>
              </a:rPr>
              <a:t>1966 </a:t>
            </a:r>
            <a:r>
              <a:rPr lang="ru-RU" sz="2000" b="1" u="sng" dirty="0" smtClean="0">
                <a:latin typeface="Times New Roman" pitchFamily="18" charset="0"/>
                <a:cs typeface="Times New Roman" pitchFamily="18" charset="0"/>
                <a:hlinkClick r:id="rId3" tooltip="1966 год"/>
              </a:rPr>
              <a:t>года</a:t>
            </a:r>
            <a:r>
              <a:rPr lang="ru-RU" sz="2000" b="1" u="sng" dirty="0" smtClean="0">
                <a:latin typeface="Times New Roman" pitchFamily="18" charset="0"/>
                <a:cs typeface="Times New Roman" pitchFamily="18" charset="0"/>
              </a:rPr>
              <a:t> в </a:t>
            </a:r>
            <a:r>
              <a:rPr lang="ru-RU" sz="2000" b="1" u="sng" dirty="0" smtClean="0">
                <a:latin typeface="Times New Roman" pitchFamily="18" charset="0"/>
                <a:cs typeface="Times New Roman" pitchFamily="18" charset="0"/>
                <a:hlinkClick r:id="rId4" tooltip="Саратов"/>
              </a:rPr>
              <a:t>Саратов</a:t>
            </a:r>
            <a:r>
              <a:rPr lang="ru-RU" sz="2000" b="1" u="sng" dirty="0" smtClean="0">
                <a:latin typeface="Times New Roman" pitchFamily="18" charset="0"/>
                <a:cs typeface="Times New Roman" pitchFamily="18" charset="0"/>
              </a:rPr>
              <a:t>е</a:t>
            </a:r>
            <a:r>
              <a:rPr lang="ru-RU" sz="2000" b="1" u="sng"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hlinkClick r:id="rId5" tooltip="Актёр"/>
              </a:rPr>
              <a:t>актёр</a:t>
            </a:r>
            <a:r>
              <a:rPr lang="ru-RU"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hlinkClick r:id="rId6" tooltip="Театр"/>
              </a:rPr>
              <a:t>театра</a:t>
            </a:r>
            <a:r>
              <a:rPr lang="ru-RU" sz="2000" b="1" dirty="0" smtClean="0">
                <a:latin typeface="Times New Roman" pitchFamily="18" charset="0"/>
                <a:cs typeface="Times New Roman" pitchFamily="18" charset="0"/>
              </a:rPr>
              <a:t> и </a:t>
            </a:r>
            <a:r>
              <a:rPr lang="ru-RU" sz="2000" b="1" dirty="0" smtClean="0">
                <a:latin typeface="Times New Roman" pitchFamily="18" charset="0"/>
                <a:cs typeface="Times New Roman" pitchFamily="18" charset="0"/>
                <a:hlinkClick r:id="rId7" tooltip="Кинематограф"/>
              </a:rPr>
              <a:t>кино</a:t>
            </a:r>
            <a:r>
              <a:rPr lang="ru-RU"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hlinkClick r:id="rId8" tooltip="Народный артист Российской Федерации"/>
              </a:rPr>
              <a:t>Народный артист Российской Федерации</a:t>
            </a:r>
            <a:r>
              <a:rPr lang="ru-RU" sz="2000" b="1" dirty="0" smtClean="0">
                <a:latin typeface="Times New Roman" pitchFamily="18" charset="0"/>
                <a:cs typeface="Times New Roman" pitchFamily="18" charset="0"/>
              </a:rPr>
              <a:t> (2004</a:t>
            </a:r>
            <a:r>
              <a:rPr lang="ru-RU" sz="2000" b="1" dirty="0" smtClean="0">
                <a:latin typeface="Times New Roman" pitchFamily="18" charset="0"/>
                <a:cs typeface="Times New Roman" pitchFamily="18" charset="0"/>
              </a:rPr>
              <a:t>). </a:t>
            </a:r>
          </a:p>
          <a:p>
            <a:r>
              <a:rPr lang="ru-RU" sz="2000" b="1" dirty="0" smtClean="0">
                <a:latin typeface="Times New Roman" pitchFamily="18" charset="0"/>
                <a:cs typeface="Times New Roman" pitchFamily="18" charset="0"/>
              </a:rPr>
              <a:t>Дважды лауреат</a:t>
            </a:r>
            <a:r>
              <a:rPr lang="ru-RU"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hlinkClick r:id="rId9" tooltip="Государственная премия Российской Федерации"/>
              </a:rPr>
              <a:t>Государственной премии Российской Федерации</a:t>
            </a:r>
            <a:r>
              <a:rPr lang="ru-RU" sz="2000" b="1" dirty="0" smtClean="0">
                <a:latin typeface="Times New Roman" pitchFamily="18" charset="0"/>
                <a:cs typeface="Times New Roman" pitchFamily="18" charset="0"/>
              </a:rPr>
              <a:t> (1995, 2010).</a:t>
            </a:r>
          </a:p>
          <a:p>
            <a:r>
              <a:rPr lang="ru-RU" sz="2000" b="1" dirty="0" smtClean="0">
                <a:latin typeface="Times New Roman" pitchFamily="18" charset="0"/>
                <a:cs typeface="Times New Roman" pitchFamily="18" charset="0"/>
              </a:rPr>
              <a:t>Художественный руководитель </a:t>
            </a:r>
            <a:r>
              <a:rPr lang="ru-RU" sz="2000" b="1" dirty="0" smtClean="0">
                <a:latin typeface="Times New Roman" pitchFamily="18" charset="0"/>
                <a:cs typeface="Times New Roman" pitchFamily="18" charset="0"/>
                <a:hlinkClick r:id="rId10" tooltip="Театр наций"/>
              </a:rPr>
              <a:t>Государственного театра наций</a:t>
            </a:r>
            <a:r>
              <a:rPr lang="ru-RU" sz="2000" b="1" dirty="0" smtClean="0">
                <a:latin typeface="Times New Roman" pitchFamily="18" charset="0"/>
                <a:cs typeface="Times New Roman" pitchFamily="18" charset="0"/>
              </a:rPr>
              <a:t> с 2006 года.</a:t>
            </a:r>
          </a:p>
          <a:p>
            <a:endParaRPr lang="ru-RU" dirty="0"/>
          </a:p>
        </p:txBody>
      </p:sp>
      <p:pic>
        <p:nvPicPr>
          <p:cNvPr id="1026" name="Picture 2"/>
          <p:cNvPicPr>
            <a:picLocks noGrp="1" noChangeAspect="1" noChangeArrowheads="1"/>
          </p:cNvPicPr>
          <p:nvPr>
            <p:ph sz="half" idx="1"/>
          </p:nvPr>
        </p:nvPicPr>
        <p:blipFill>
          <a:blip r:embed="rId11"/>
          <a:srcRect/>
          <a:stretch>
            <a:fillRect/>
          </a:stretch>
        </p:blipFill>
        <p:spPr bwMode="auto">
          <a:xfrm>
            <a:off x="457200" y="2651601"/>
            <a:ext cx="4038600" cy="242316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latin typeface="Times New Roman" pitchFamily="18" charset="0"/>
                <a:cs typeface="Times New Roman" pitchFamily="18" charset="0"/>
              </a:rPr>
              <a:t>Поэт </a:t>
            </a:r>
            <a:r>
              <a:rPr lang="ru-RU" dirty="0" err="1" smtClean="0">
                <a:solidFill>
                  <a:srgbClr val="C00000"/>
                </a:solidFill>
                <a:latin typeface="Times New Roman" pitchFamily="18" charset="0"/>
                <a:cs typeface="Times New Roman" pitchFamily="18" charset="0"/>
              </a:rPr>
              <a:t>Н.Е.Палькин</a:t>
            </a:r>
            <a:r>
              <a:rPr lang="ru-RU" dirty="0" smtClean="0">
                <a:solidFill>
                  <a:srgbClr val="C00000"/>
                </a:solidFill>
                <a:latin typeface="Times New Roman" pitchFamily="18" charset="0"/>
                <a:cs typeface="Times New Roman" pitchFamily="18" charset="0"/>
              </a:rPr>
              <a:t> </a:t>
            </a:r>
            <a:endParaRPr lang="ru-RU" dirty="0">
              <a:solidFill>
                <a:srgbClr val="C00000"/>
              </a:solidFill>
              <a:latin typeface="Times New Roman" pitchFamily="18" charset="0"/>
              <a:cs typeface="Times New Roman" pitchFamily="18" charset="0"/>
            </a:endParaRPr>
          </a:p>
        </p:txBody>
      </p:sp>
      <p:sp>
        <p:nvSpPr>
          <p:cNvPr id="4" name="Содержимое 3"/>
          <p:cNvSpPr>
            <a:spLocks noGrp="1"/>
          </p:cNvSpPr>
          <p:nvPr>
            <p:ph sz="half" idx="2"/>
          </p:nvPr>
        </p:nvSpPr>
        <p:spPr>
          <a:xfrm>
            <a:off x="395536" y="1196752"/>
            <a:ext cx="4040188" cy="4497363"/>
          </a:xfrm>
        </p:spPr>
        <p:txBody>
          <a:bodyPr/>
          <a:lstStyle/>
          <a:p>
            <a:r>
              <a:rPr lang="ru-RU" sz="1600" b="1" dirty="0" smtClean="0">
                <a:latin typeface="Times New Roman" pitchFamily="18" charset="0"/>
                <a:cs typeface="Times New Roman" pitchFamily="18" charset="0"/>
              </a:rPr>
              <a:t>Стихи Н.Е. </a:t>
            </a:r>
            <a:r>
              <a:rPr lang="ru-RU" sz="1600" b="1" dirty="0" err="1" smtClean="0">
                <a:latin typeface="Times New Roman" pitchFamily="18" charset="0"/>
                <a:cs typeface="Times New Roman" pitchFamily="18" charset="0"/>
              </a:rPr>
              <a:t>Палькина</a:t>
            </a:r>
            <a:r>
              <a:rPr lang="ru-RU" sz="1600" b="1" dirty="0" smtClean="0">
                <a:latin typeface="Times New Roman" pitchFamily="18" charset="0"/>
                <a:cs typeface="Times New Roman" pitchFamily="18" charset="0"/>
              </a:rPr>
              <a:t> </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Когда приходит вечер долгий,</a:t>
            </a:r>
          </a:p>
          <a:p>
            <a:r>
              <a:rPr lang="ru-RU" sz="1600" dirty="0" smtClean="0">
                <a:latin typeface="Times New Roman" pitchFamily="18" charset="0"/>
                <a:cs typeface="Times New Roman" pitchFamily="18" charset="0"/>
              </a:rPr>
              <a:t>Я слышу песни там и тут.</a:t>
            </a:r>
          </a:p>
          <a:p>
            <a:r>
              <a:rPr lang="ru-RU" sz="1600" dirty="0" smtClean="0">
                <a:latin typeface="Times New Roman" pitchFamily="18" charset="0"/>
                <a:cs typeface="Times New Roman" pitchFamily="18" charset="0"/>
              </a:rPr>
              <a:t>Но как поют у нас на Волге,</a:t>
            </a:r>
          </a:p>
          <a:p>
            <a:r>
              <a:rPr lang="ru-RU" sz="1600" dirty="0" smtClean="0">
                <a:latin typeface="Times New Roman" pitchFamily="18" charset="0"/>
                <a:cs typeface="Times New Roman" pitchFamily="18" charset="0"/>
              </a:rPr>
              <a:t>Нигде, пожалуй, не поют.</a:t>
            </a:r>
          </a:p>
          <a:p>
            <a:r>
              <a:rPr lang="ru-RU" sz="1600" dirty="0" smtClean="0">
                <a:latin typeface="Times New Roman" pitchFamily="18" charset="0"/>
                <a:cs typeface="Times New Roman" pitchFamily="18" charset="0"/>
              </a:rPr>
              <a:t>Вот кто-то первый начинает,</a:t>
            </a:r>
          </a:p>
          <a:p>
            <a:r>
              <a:rPr lang="ru-RU" sz="1600" dirty="0" smtClean="0">
                <a:latin typeface="Times New Roman" pitchFamily="18" charset="0"/>
                <a:cs typeface="Times New Roman" pitchFamily="18" charset="0"/>
              </a:rPr>
              <a:t>За ним старается другой,</a:t>
            </a:r>
          </a:p>
          <a:p>
            <a:r>
              <a:rPr lang="ru-RU" sz="1600" dirty="0" smtClean="0">
                <a:latin typeface="Times New Roman" pitchFamily="18" charset="0"/>
                <a:cs typeface="Times New Roman" pitchFamily="18" charset="0"/>
              </a:rPr>
              <a:t>И мчится тройка почтовая</a:t>
            </a:r>
          </a:p>
          <a:p>
            <a:r>
              <a:rPr lang="ru-RU" sz="1600" dirty="0" smtClean="0">
                <a:latin typeface="Times New Roman" pitchFamily="18" charset="0"/>
                <a:cs typeface="Times New Roman" pitchFamily="18" charset="0"/>
              </a:rPr>
              <a:t>По Волге-матушке зимой.</a:t>
            </a:r>
          </a:p>
          <a:p>
            <a:r>
              <a:rPr lang="ru-RU" sz="1600" dirty="0" smtClean="0">
                <a:latin typeface="Times New Roman" pitchFamily="18" charset="0"/>
                <a:cs typeface="Times New Roman" pitchFamily="18" charset="0"/>
              </a:rPr>
              <a:t>Иль заиграет в песне буря</a:t>
            </a:r>
          </a:p>
          <a:p>
            <a:r>
              <a:rPr lang="ru-RU" sz="1600" dirty="0" smtClean="0">
                <a:latin typeface="Times New Roman" pitchFamily="18" charset="0"/>
                <a:cs typeface="Times New Roman" pitchFamily="18" charset="0"/>
              </a:rPr>
              <a:t>Иль на луга падёт туман,</a:t>
            </a:r>
          </a:p>
          <a:p>
            <a:r>
              <a:rPr lang="ru-RU" sz="1600" dirty="0" smtClean="0">
                <a:latin typeface="Times New Roman" pitchFamily="18" charset="0"/>
                <a:cs typeface="Times New Roman" pitchFamily="18" charset="0"/>
              </a:rPr>
              <a:t>Иль брови чёрные нахмурит</a:t>
            </a:r>
          </a:p>
        </p:txBody>
      </p:sp>
      <p:sp>
        <p:nvSpPr>
          <p:cNvPr id="6" name="Содержимое 5"/>
          <p:cNvSpPr>
            <a:spLocks noGrp="1"/>
          </p:cNvSpPr>
          <p:nvPr>
            <p:ph sz="quarter" idx="4"/>
          </p:nvPr>
        </p:nvSpPr>
        <p:spPr>
          <a:xfrm>
            <a:off x="4644008" y="1196752"/>
            <a:ext cx="4041775" cy="4641379"/>
          </a:xfrm>
        </p:spPr>
        <p:txBody>
          <a:bodyPr/>
          <a:lstStyle/>
          <a:p>
            <a:r>
              <a:rPr lang="ru-RU" sz="1600" dirty="0" smtClean="0">
                <a:latin typeface="Times New Roman" pitchFamily="18" charset="0"/>
                <a:cs typeface="Times New Roman" pitchFamily="18" charset="0"/>
              </a:rPr>
              <a:t>Всё тот же грозный атаман.</a:t>
            </a:r>
          </a:p>
          <a:p>
            <a:r>
              <a:rPr lang="ru-RU" sz="1600" dirty="0" smtClean="0">
                <a:latin typeface="Times New Roman" pitchFamily="18" charset="0"/>
                <a:cs typeface="Times New Roman" pitchFamily="18" charset="0"/>
              </a:rPr>
              <a:t>Звучит то радость, то тревога,</a:t>
            </a:r>
          </a:p>
          <a:p>
            <a:r>
              <a:rPr lang="ru-RU" sz="1600" dirty="0" smtClean="0">
                <a:latin typeface="Times New Roman" pitchFamily="18" charset="0"/>
                <a:cs typeface="Times New Roman" pitchFamily="18" charset="0"/>
              </a:rPr>
              <a:t>То заклинанье, то мольба,</a:t>
            </a:r>
          </a:p>
          <a:p>
            <a:r>
              <a:rPr lang="ru-RU" sz="1600" dirty="0" smtClean="0">
                <a:latin typeface="Times New Roman" pitchFamily="18" charset="0"/>
                <a:cs typeface="Times New Roman" pitchFamily="18" charset="0"/>
              </a:rPr>
              <a:t>И песня льётся, как дорога,</a:t>
            </a:r>
          </a:p>
          <a:p>
            <a:r>
              <a:rPr lang="ru-RU" sz="1600" dirty="0" smtClean="0">
                <a:latin typeface="Times New Roman" pitchFamily="18" charset="0"/>
                <a:cs typeface="Times New Roman" pitchFamily="18" charset="0"/>
              </a:rPr>
              <a:t>И песня льётся, как судьба.</a:t>
            </a:r>
          </a:p>
          <a:p>
            <a:r>
              <a:rPr lang="ru-RU" sz="1600" dirty="0" smtClean="0">
                <a:latin typeface="Times New Roman" pitchFamily="18" charset="0"/>
                <a:cs typeface="Times New Roman" pitchFamily="18" charset="0"/>
              </a:rPr>
              <a:t>И чьё-то сердце всколыхнётся,</a:t>
            </a:r>
          </a:p>
          <a:p>
            <a:r>
              <a:rPr lang="ru-RU" sz="1600" dirty="0" smtClean="0">
                <a:latin typeface="Times New Roman" pitchFamily="18" charset="0"/>
                <a:cs typeface="Times New Roman" pitchFamily="18" charset="0"/>
              </a:rPr>
              <a:t>И повторит напев родной,</a:t>
            </a:r>
          </a:p>
          <a:p>
            <a:r>
              <a:rPr lang="ru-RU" sz="1600" dirty="0" smtClean="0">
                <a:latin typeface="Times New Roman" pitchFamily="18" charset="0"/>
                <a:cs typeface="Times New Roman" pitchFamily="18" charset="0"/>
              </a:rPr>
              <a:t>И непременно отзовётся</a:t>
            </a:r>
          </a:p>
          <a:p>
            <a:r>
              <a:rPr lang="ru-RU" sz="1600" dirty="0" smtClean="0">
                <a:latin typeface="Times New Roman" pitchFamily="18" charset="0"/>
                <a:cs typeface="Times New Roman" pitchFamily="18" charset="0"/>
              </a:rPr>
              <a:t>На песню чистою слезой.</a:t>
            </a:r>
          </a:p>
          <a:p>
            <a:r>
              <a:rPr lang="ru-RU" sz="1600" dirty="0" smtClean="0">
                <a:latin typeface="Times New Roman" pitchFamily="18" charset="0"/>
                <a:cs typeface="Times New Roman" pitchFamily="18" charset="0"/>
              </a:rPr>
              <a:t>Когда приходит вечер долгий,</a:t>
            </a:r>
          </a:p>
          <a:p>
            <a:r>
              <a:rPr lang="ru-RU" sz="1600" dirty="0" smtClean="0">
                <a:latin typeface="Times New Roman" pitchFamily="18" charset="0"/>
                <a:cs typeface="Times New Roman" pitchFamily="18" charset="0"/>
              </a:rPr>
              <a:t>Я песни слышу там и тут.</a:t>
            </a:r>
          </a:p>
          <a:p>
            <a:r>
              <a:rPr lang="ru-RU" sz="1600" dirty="0" smtClean="0">
                <a:latin typeface="Times New Roman" pitchFamily="18" charset="0"/>
                <a:cs typeface="Times New Roman" pitchFamily="18" charset="0"/>
              </a:rPr>
              <a:t>Но как поют у нас на Волге,</a:t>
            </a:r>
          </a:p>
          <a:p>
            <a:r>
              <a:rPr lang="ru-RU" sz="1600" dirty="0" smtClean="0">
                <a:latin typeface="Times New Roman" pitchFamily="18" charset="0"/>
                <a:cs typeface="Times New Roman" pitchFamily="18" charset="0"/>
              </a:rPr>
              <a:t>Нигде, пожалуй, не поют</a:t>
            </a:r>
            <a:r>
              <a:rPr lang="ru-RU" dirty="0" smtClean="0">
                <a:latin typeface="Times New Roman" pitchFamily="18" charset="0"/>
                <a:cs typeface="Times New Roman" pitchFamily="18" charset="0"/>
              </a:rPr>
              <a:t>.</a:t>
            </a:r>
          </a:p>
          <a:p>
            <a:endParaRPr lang="ru-RU" dirty="0" smtClean="0"/>
          </a:p>
          <a:p>
            <a:endParaRPr lang="ru-RU" dirty="0" smtClean="0"/>
          </a:p>
          <a:p>
            <a:endParaRPr lang="ru-RU" dirty="0"/>
          </a:p>
        </p:txBody>
      </p:sp>
      <p:pic>
        <p:nvPicPr>
          <p:cNvPr id="4099" name="Picture 3" descr="C:\Users\Татьян\Desktop\фот\Николай Палькин.jpg"/>
          <p:cNvPicPr>
            <a:picLocks noChangeAspect="1" noChangeArrowheads="1"/>
          </p:cNvPicPr>
          <p:nvPr/>
        </p:nvPicPr>
        <p:blipFill>
          <a:blip r:embed="rId2" cstate="print"/>
          <a:srcRect/>
          <a:stretch>
            <a:fillRect/>
          </a:stretch>
        </p:blipFill>
        <p:spPr bwMode="auto">
          <a:xfrm>
            <a:off x="1475656" y="4859470"/>
            <a:ext cx="2936587" cy="166587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Геннадий Васильевич Сарафанов</a:t>
            </a:r>
            <a:r>
              <a:rPr lang="ru-RU" dirty="0" smtClean="0"/>
              <a:t>.</a:t>
            </a:r>
            <a:endParaRPr lang="ru-RU" dirty="0"/>
          </a:p>
        </p:txBody>
      </p:sp>
      <p:sp>
        <p:nvSpPr>
          <p:cNvPr id="3" name="Содержимое 2"/>
          <p:cNvSpPr>
            <a:spLocks noGrp="1"/>
          </p:cNvSpPr>
          <p:nvPr>
            <p:ph idx="1"/>
          </p:nvPr>
        </p:nvSpPr>
        <p:spPr>
          <a:xfrm>
            <a:off x="4572000" y="1556792"/>
            <a:ext cx="4320480" cy="4824536"/>
          </a:xfrm>
        </p:spPr>
        <p:txBody>
          <a:bodyPr>
            <a:normAutofit lnSpcReduction="10000"/>
          </a:bodyPr>
          <a:lstStyle/>
          <a:p>
            <a:r>
              <a:rPr lang="ru-RU" sz="1900" dirty="0" smtClean="0">
                <a:latin typeface="Times New Roman" pitchFamily="18" charset="0"/>
                <a:cs typeface="Times New Roman" pitchFamily="18" charset="0"/>
              </a:rPr>
              <a:t>Космонавт Сарафанов родился в селе Синенькие Саратовской области. В областном музее краеведения хранится скафандр космонавта  Геннадия Васильевича </a:t>
            </a:r>
            <a:r>
              <a:rPr lang="ru-RU" sz="1900" dirty="0" err="1" smtClean="0">
                <a:latin typeface="Times New Roman" pitchFamily="18" charset="0"/>
                <a:cs typeface="Times New Roman" pitchFamily="18" charset="0"/>
              </a:rPr>
              <a:t>Сарафанова</a:t>
            </a:r>
            <a:r>
              <a:rPr lang="ru-RU" sz="1900" dirty="0" smtClean="0">
                <a:latin typeface="Times New Roman" pitchFamily="18" charset="0"/>
                <a:cs typeface="Times New Roman" pitchFamily="18" charset="0"/>
              </a:rPr>
              <a:t>. В августе 1974 года Сарафанов совершил полёт в космос в качестве командира космического корабля «Союз-15» (вместе со Львом Дёминым). Экипаж «Союза-15» досрочно вернулся на Землю, совершив первую в мире ночную посадку. Сарафанов работал в Центре управления полётами и Центре подготовки космонавтов имени Ю.А. Гагарина.</a:t>
            </a:r>
            <a:r>
              <a:rPr lang="ru-RU" dirty="0" smtClean="0"/>
              <a:t> </a:t>
            </a:r>
          </a:p>
          <a:p>
            <a:endParaRPr lang="ru-RU" dirty="0"/>
          </a:p>
        </p:txBody>
      </p:sp>
      <p:pic>
        <p:nvPicPr>
          <p:cNvPr id="9218" name="Picture 2" descr="C:\Users\Татьян\Desktop\фот\Геннадия Васильевича Сарафанова..jpg"/>
          <p:cNvPicPr>
            <a:picLocks noChangeAspect="1" noChangeArrowheads="1"/>
          </p:cNvPicPr>
          <p:nvPr/>
        </p:nvPicPr>
        <p:blipFill>
          <a:blip r:embed="rId2" cstate="print"/>
          <a:srcRect/>
          <a:stretch>
            <a:fillRect/>
          </a:stretch>
        </p:blipFill>
        <p:spPr bwMode="auto">
          <a:xfrm>
            <a:off x="755576" y="1700808"/>
            <a:ext cx="3330228" cy="4334940"/>
          </a:xfrm>
          <a:prstGeom prst="rect">
            <a:avLst/>
          </a:prstGeom>
          <a:noFill/>
        </p:spPr>
      </p:pic>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Василий Никитич Татищев</a:t>
            </a:r>
            <a:endParaRPr lang="ru-RU" dirty="0"/>
          </a:p>
        </p:txBody>
      </p:sp>
      <p:sp>
        <p:nvSpPr>
          <p:cNvPr id="3" name="Содержимое 2"/>
          <p:cNvSpPr>
            <a:spLocks noGrp="1"/>
          </p:cNvSpPr>
          <p:nvPr>
            <p:ph idx="1"/>
          </p:nvPr>
        </p:nvSpPr>
        <p:spPr>
          <a:xfrm>
            <a:off x="457200" y="1600200"/>
            <a:ext cx="4474840" cy="4525963"/>
          </a:xfrm>
        </p:spPr>
        <p:txBody>
          <a:bodyPr>
            <a:normAutofit fontScale="92500" lnSpcReduction="20000"/>
          </a:bodyPr>
          <a:lstStyle/>
          <a:p>
            <a:pPr>
              <a:buNone/>
            </a:pPr>
            <a:r>
              <a:rPr lang="ru-RU" sz="2100" dirty="0" smtClean="0">
                <a:latin typeface="Times New Roman" pitchFamily="18" charset="0"/>
                <a:cs typeface="Times New Roman" pitchFamily="18" charset="0"/>
              </a:rPr>
              <a:t>		В середине XVIII века Саратов входил в Астраханскую губернию, где  губернатором был Василий Никитич Татищев – первый русский историк. Он составил первую публикацию исторических источников, положил начало развитию в России этнографии, создал труд по отечественной истории, «Историю Российскую с самых древнейших времен», составил первый русский энциклопедический словарь. Его имя увековечено на карте нашей области: в 1904 году Мариинская станция </a:t>
            </a:r>
            <a:r>
              <a:rPr lang="ru-RU" sz="2100" dirty="0" err="1" smtClean="0">
                <a:latin typeface="Times New Roman" pitchFamily="18" charset="0"/>
                <a:cs typeface="Times New Roman" pitchFamily="18" charset="0"/>
              </a:rPr>
              <a:t>Рязано-Уральской</a:t>
            </a:r>
            <a:r>
              <a:rPr lang="ru-RU" sz="2100" dirty="0" smtClean="0">
                <a:latin typeface="Times New Roman" pitchFamily="18" charset="0"/>
                <a:cs typeface="Times New Roman" pitchFamily="18" charset="0"/>
              </a:rPr>
              <a:t> железной дороги переименована в станцию Татищево.</a:t>
            </a:r>
          </a:p>
          <a:p>
            <a:pPr>
              <a:buNone/>
            </a:pPr>
            <a:r>
              <a:rPr lang="ru-RU" dirty="0" smtClean="0"/>
              <a:t> </a:t>
            </a:r>
          </a:p>
          <a:p>
            <a:endParaRPr lang="ru-RU" dirty="0"/>
          </a:p>
        </p:txBody>
      </p:sp>
      <p:pic>
        <p:nvPicPr>
          <p:cNvPr id="1026" name="Picture 2" descr="C:\Users\Татьян\Desktop\фот\Василий Никитич Татищев.jpg"/>
          <p:cNvPicPr>
            <a:picLocks noChangeAspect="1" noChangeArrowheads="1"/>
          </p:cNvPicPr>
          <p:nvPr/>
        </p:nvPicPr>
        <p:blipFill>
          <a:blip r:embed="rId2" cstate="print"/>
          <a:srcRect/>
          <a:stretch>
            <a:fillRect/>
          </a:stretch>
        </p:blipFill>
        <p:spPr bwMode="auto">
          <a:xfrm>
            <a:off x="5292080" y="1268760"/>
            <a:ext cx="3343796" cy="4551834"/>
          </a:xfrm>
          <a:prstGeom prst="rect">
            <a:avLst/>
          </a:prstGeom>
          <a:noFill/>
        </p:spPr>
      </p:pic>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Николай Иванович Костомаров</a:t>
            </a:r>
            <a:r>
              <a:rPr lang="ru-RU" dirty="0" smtClean="0">
                <a:latin typeface="Times New Roman" pitchFamily="18" charset="0"/>
                <a:cs typeface="Times New Roman" pitchFamily="18" charset="0"/>
              </a:rPr>
              <a:t>.</a:t>
            </a:r>
            <a:endParaRPr lang="ru-RU" dirty="0"/>
          </a:p>
        </p:txBody>
      </p:sp>
      <p:sp>
        <p:nvSpPr>
          <p:cNvPr id="3" name="Содержимое 2"/>
          <p:cNvSpPr>
            <a:spLocks noGrp="1"/>
          </p:cNvSpPr>
          <p:nvPr>
            <p:ph idx="1"/>
          </p:nvPr>
        </p:nvSpPr>
        <p:spPr>
          <a:xfrm>
            <a:off x="457200" y="1600200"/>
            <a:ext cx="4471990" cy="4525963"/>
          </a:xfrm>
        </p:spPr>
        <p:txBody>
          <a:bodyPr>
            <a:normAutofit fontScale="92500" lnSpcReduction="10000"/>
          </a:bodyPr>
          <a:lstStyle/>
          <a:p>
            <a:r>
              <a:rPr lang="ru-RU" sz="2200" dirty="0" smtClean="0">
                <a:latin typeface="Times New Roman" pitchFamily="18" charset="0"/>
                <a:cs typeface="Times New Roman" pitchFamily="18" charset="0"/>
              </a:rPr>
              <a:t>10 лет жил в Саратове историк Николай Иванович Костомаров. Он попал в Саратов в ссылку: Костомаров организовал в Киеве Кирилло-Мефодиевское славянское общество, а император Николай I пресёк деятельность любителей славянской старины и сослал историка в Саратов. Именно здесь Николай Иванович сложился как оригинальный учёный. Он одним из первых среди историков в своих книгах обратил внимание не только на деяния царей и князей, а на жизнь народных масс.</a:t>
            </a:r>
          </a:p>
          <a:p>
            <a:endParaRPr lang="ru-RU" dirty="0"/>
          </a:p>
        </p:txBody>
      </p:sp>
      <p:pic>
        <p:nvPicPr>
          <p:cNvPr id="2050" name="Picture 2" descr="C:\Users\Татьян\Desktop\фот\Николай Иванович Костомаров.jpg"/>
          <p:cNvPicPr>
            <a:picLocks noChangeAspect="1" noChangeArrowheads="1"/>
          </p:cNvPicPr>
          <p:nvPr/>
        </p:nvPicPr>
        <p:blipFill>
          <a:blip r:embed="rId2" cstate="print"/>
          <a:srcRect/>
          <a:stretch>
            <a:fillRect/>
          </a:stretch>
        </p:blipFill>
        <p:spPr bwMode="auto">
          <a:xfrm>
            <a:off x="5652120" y="1556792"/>
            <a:ext cx="2870962" cy="4485878"/>
          </a:xfrm>
          <a:prstGeom prst="rect">
            <a:avLst/>
          </a:prstGeom>
          <a:noFill/>
        </p:spPr>
      </p:pic>
    </p:spTree>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latin typeface="Times New Roman" pitchFamily="18" charset="0"/>
                <a:cs typeface="Times New Roman" pitchFamily="18" charset="0"/>
              </a:rPr>
              <a:t>Мы гордимся </a:t>
            </a:r>
            <a:endParaRPr lang="ru-RU" dirty="0">
              <a:solidFill>
                <a:srgbClr val="FF0000"/>
              </a:solidFill>
            </a:endParaRPr>
          </a:p>
        </p:txBody>
      </p:sp>
      <p:sp>
        <p:nvSpPr>
          <p:cNvPr id="3" name="Содержимое 2"/>
          <p:cNvSpPr>
            <a:spLocks noGrp="1"/>
          </p:cNvSpPr>
          <p:nvPr>
            <p:ph idx="1"/>
          </p:nvPr>
        </p:nvSpPr>
        <p:spPr/>
        <p:txBody>
          <a:bodyPr/>
          <a:lstStyle/>
          <a:p>
            <a:pPr algn="ctr"/>
            <a:endParaRPr lang="ru-RU" b="1" dirty="0" smtClean="0"/>
          </a:p>
          <a:p>
            <a:pPr algn="ctr">
              <a:buNone/>
            </a:pPr>
            <a:r>
              <a:rPr lang="ru-RU" sz="3600" b="1" dirty="0" smtClean="0">
                <a:solidFill>
                  <a:srgbClr val="00B0F0"/>
                </a:solidFill>
                <a:latin typeface="Times New Roman" pitchFamily="18" charset="0"/>
                <a:cs typeface="Times New Roman" pitchFamily="18" charset="0"/>
              </a:rPr>
              <a:t>Мы гордимся тем, что среди столпов мировой науки есть и наши земляки!</a:t>
            </a:r>
            <a:endParaRPr lang="ru-RU" sz="3600" dirty="0">
              <a:solidFill>
                <a:srgbClr val="00B0F0"/>
              </a:solidFill>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a:srcRect/>
          <a:stretch>
            <a:fillRect/>
          </a:stretch>
        </p:blipFill>
        <p:spPr bwMode="auto">
          <a:xfrm>
            <a:off x="428596" y="3357562"/>
            <a:ext cx="3143240" cy="2427281"/>
          </a:xfrm>
          <a:prstGeom prst="rect">
            <a:avLst/>
          </a:prstGeom>
          <a:noFill/>
          <a:ln w="9525">
            <a:noFill/>
            <a:miter lim="800000"/>
            <a:headEnd/>
            <a:tailEnd/>
          </a:ln>
          <a:effectLst/>
        </p:spPr>
      </p:pic>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Порфирий Иванович Бахметьев</a:t>
            </a:r>
            <a:endParaRPr lang="ru-RU" dirty="0"/>
          </a:p>
        </p:txBody>
      </p:sp>
      <p:sp>
        <p:nvSpPr>
          <p:cNvPr id="3" name="Содержимое 2"/>
          <p:cNvSpPr>
            <a:spLocks noGrp="1"/>
          </p:cNvSpPr>
          <p:nvPr>
            <p:ph idx="1"/>
          </p:nvPr>
        </p:nvSpPr>
        <p:spPr>
          <a:xfrm>
            <a:off x="3851920" y="1484784"/>
            <a:ext cx="5040560" cy="4997152"/>
          </a:xfrm>
        </p:spPr>
        <p:txBody>
          <a:bodyPr>
            <a:normAutofit fontScale="70000" lnSpcReduction="20000"/>
          </a:bodyPr>
          <a:lstStyle/>
          <a:p>
            <a:r>
              <a:rPr lang="ru-RU" sz="2600" dirty="0" smtClean="0">
                <a:latin typeface="Times New Roman" pitchFamily="18" charset="0"/>
                <a:cs typeface="Times New Roman" pitchFamily="18" charset="0"/>
              </a:rPr>
              <a:t>В 1860 году в селе </a:t>
            </a:r>
            <a:r>
              <a:rPr lang="ru-RU" sz="2600" dirty="0" err="1" smtClean="0">
                <a:latin typeface="Times New Roman" pitchFamily="18" charset="0"/>
                <a:cs typeface="Times New Roman" pitchFamily="18" charset="0"/>
              </a:rPr>
              <a:t>Лопуховка</a:t>
            </a:r>
            <a:r>
              <a:rPr lang="ru-RU" sz="2600" dirty="0" smtClean="0">
                <a:latin typeface="Times New Roman" pitchFamily="18" charset="0"/>
                <a:cs typeface="Times New Roman" pitchFamily="18" charset="0"/>
              </a:rPr>
              <a:t> </a:t>
            </a:r>
            <a:r>
              <a:rPr lang="ru-RU" sz="2600" dirty="0" err="1" smtClean="0">
                <a:latin typeface="Times New Roman" pitchFamily="18" charset="0"/>
                <a:cs typeface="Times New Roman" pitchFamily="18" charset="0"/>
              </a:rPr>
              <a:t>Вольского</a:t>
            </a:r>
            <a:r>
              <a:rPr lang="ru-RU" sz="2600" dirty="0" smtClean="0">
                <a:latin typeface="Times New Roman" pitchFamily="18" charset="0"/>
                <a:cs typeface="Times New Roman" pitchFamily="18" charset="0"/>
              </a:rPr>
              <a:t> уезда Саратовской губернии родился Порфирий Иванович Бахметьев, русский физик и биолог-экспериментатор. Бахметьев открыл явление анабиоза, особого состояния организма между жизнью и смертью. Это открытие нашло применение в медицине при реанимации организма и пересадке органов. Порфирий Иванович первым в 1880 году предложил схему </a:t>
            </a:r>
            <a:r>
              <a:rPr lang="ru-RU" sz="2600" dirty="0" err="1" smtClean="0">
                <a:latin typeface="Times New Roman" pitchFamily="18" charset="0"/>
                <a:cs typeface="Times New Roman" pitchFamily="18" charset="0"/>
              </a:rPr>
              <a:t>теле-фотографа</a:t>
            </a:r>
            <a:r>
              <a:rPr lang="ru-RU" sz="2600" dirty="0" smtClean="0">
                <a:latin typeface="Times New Roman" pitchFamily="18" charset="0"/>
                <a:cs typeface="Times New Roman" pitchFamily="18" charset="0"/>
              </a:rPr>
              <a:t>, на принципе которого работает современное телевидение. Мы не представляем свой быт без холодильника – именно Бахметьев доказал, что люди сами могут накапливать холод безо льда в особых машинах-холодильниках. Он изготовил первый русский телефон, независимо от других учёных получил рентгеновский снимок. За свои выдающиеся работы Бахметьев получил международную премию имени академика Бэра. В его честь названа улица в городе Саратове – </a:t>
            </a:r>
            <a:r>
              <a:rPr lang="ru-RU" sz="2600" dirty="0" err="1" smtClean="0">
                <a:latin typeface="Times New Roman" pitchFamily="18" charset="0"/>
                <a:cs typeface="Times New Roman" pitchFamily="18" charset="0"/>
              </a:rPr>
              <a:t>Бахметьевская</a:t>
            </a:r>
            <a:r>
              <a:rPr lang="ru-RU" sz="2600" dirty="0" smtClean="0">
                <a:latin typeface="Times New Roman" pitchFamily="18" charset="0"/>
                <a:cs typeface="Times New Roman" pitchFamily="18" charset="0"/>
              </a:rPr>
              <a:t>.</a:t>
            </a:r>
          </a:p>
          <a:p>
            <a:endParaRPr lang="ru-RU" dirty="0"/>
          </a:p>
        </p:txBody>
      </p:sp>
      <p:pic>
        <p:nvPicPr>
          <p:cNvPr id="3074" name="Picture 2" descr="C:\Users\Татьян\Desktop\фот\Порфирий Иванович Бахметьев.jpg"/>
          <p:cNvPicPr>
            <a:picLocks noChangeAspect="1" noChangeArrowheads="1"/>
          </p:cNvPicPr>
          <p:nvPr/>
        </p:nvPicPr>
        <p:blipFill>
          <a:blip r:embed="rId2" cstate="print"/>
          <a:srcRect/>
          <a:stretch>
            <a:fillRect/>
          </a:stretch>
        </p:blipFill>
        <p:spPr bwMode="auto">
          <a:xfrm>
            <a:off x="573670" y="1602999"/>
            <a:ext cx="3175000" cy="4445000"/>
          </a:xfrm>
          <a:prstGeom prst="rect">
            <a:avLst/>
          </a:prstGeom>
          <a:noFill/>
        </p:spPr>
      </p:pic>
    </p:spTree>
  </p:cSld>
  <p:clrMapOvr>
    <a:masterClrMapping/>
  </p:clrMapOvr>
  <p:transition>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Сергей Гаврилович </a:t>
            </a:r>
            <a:r>
              <a:rPr lang="ru-RU" b="1" dirty="0" err="1" smtClean="0">
                <a:latin typeface="Times New Roman" pitchFamily="18" charset="0"/>
                <a:cs typeface="Times New Roman" pitchFamily="18" charset="0"/>
              </a:rPr>
              <a:t>Навашин</a:t>
            </a:r>
            <a:endParaRPr lang="ru-RU" dirty="0"/>
          </a:p>
        </p:txBody>
      </p:sp>
      <p:sp>
        <p:nvSpPr>
          <p:cNvPr id="3" name="Содержимое 2"/>
          <p:cNvSpPr>
            <a:spLocks noGrp="1"/>
          </p:cNvSpPr>
          <p:nvPr>
            <p:ph idx="1"/>
          </p:nvPr>
        </p:nvSpPr>
        <p:spPr>
          <a:xfrm>
            <a:off x="457200" y="1600200"/>
            <a:ext cx="4978896" cy="4925144"/>
          </a:xfrm>
        </p:spPr>
        <p:txBody>
          <a:bodyPr>
            <a:normAutofit/>
          </a:bodyPr>
          <a:lstStyle/>
          <a:p>
            <a:pPr algn="just">
              <a:buNone/>
            </a:pPr>
            <a:r>
              <a:rPr lang="ru-RU" sz="2000" dirty="0" smtClean="0">
                <a:latin typeface="Times New Roman" pitchFamily="18" charset="0"/>
                <a:cs typeface="Times New Roman" pitchFamily="18" charset="0"/>
              </a:rPr>
              <a:t>В селе </a:t>
            </a:r>
            <a:r>
              <a:rPr lang="ru-RU" sz="2000" dirty="0" err="1" smtClean="0">
                <a:latin typeface="Times New Roman" pitchFamily="18" charset="0"/>
                <a:cs typeface="Times New Roman" pitchFamily="18" charset="0"/>
              </a:rPr>
              <a:t>Царевщина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Вольского</a:t>
            </a:r>
            <a:r>
              <a:rPr lang="ru-RU" sz="2000" dirty="0" smtClean="0">
                <a:latin typeface="Times New Roman" pitchFamily="18" charset="0"/>
                <a:cs typeface="Times New Roman" pitchFamily="18" charset="0"/>
              </a:rPr>
              <a:t> уезда родился ботаник Сергей Гаврилович </a:t>
            </a:r>
            <a:r>
              <a:rPr lang="ru-RU" sz="2000" dirty="0" err="1" smtClean="0">
                <a:latin typeface="Times New Roman" pitchFamily="18" charset="0"/>
                <a:cs typeface="Times New Roman" pitchFamily="18" charset="0"/>
              </a:rPr>
              <a:t>Навашин</a:t>
            </a:r>
            <a:r>
              <a:rPr lang="ru-RU" sz="2000" dirty="0" smtClean="0">
                <a:latin typeface="Times New Roman" pitchFamily="18" charset="0"/>
                <a:cs typeface="Times New Roman" pitchFamily="18" charset="0"/>
              </a:rPr>
              <a:t>. Он учился в первой мужской гимназии в Саратове. Его открытия помогли людям лучше узнать жизнь растений, понять, по каким законам они растут. Российский и советский </a:t>
            </a:r>
            <a:r>
              <a:rPr lang="ru-RU" sz="2000" dirty="0" err="1" smtClean="0">
                <a:latin typeface="Times New Roman" pitchFamily="18" charset="0"/>
                <a:cs typeface="Times New Roman" pitchFamily="18" charset="0"/>
              </a:rPr>
              <a:t>цитолог</a:t>
            </a:r>
            <a:r>
              <a:rPr lang="ru-RU" sz="2000" dirty="0" smtClean="0">
                <a:latin typeface="Times New Roman" pitchFamily="18" charset="0"/>
                <a:cs typeface="Times New Roman" pitchFamily="18" charset="0"/>
              </a:rPr>
              <a:t> и эмбриолог растений. Профессор Киевского университета (с 1894 года), академик. Основатель научной школы. В 1898 году открыл двойное оплодотворение у покрытосеменных растений. Заложил основы морфологии хромосом и кариосистематики. </a:t>
            </a:r>
          </a:p>
          <a:p>
            <a:endParaRPr lang="ru-RU" dirty="0"/>
          </a:p>
        </p:txBody>
      </p:sp>
      <p:pic>
        <p:nvPicPr>
          <p:cNvPr id="4098" name="Picture 2" descr="C:\Users\Татьян\Desktop\фот\Сергей Гаврилович Навашин..jpg"/>
          <p:cNvPicPr>
            <a:picLocks noChangeAspect="1" noChangeArrowheads="1"/>
          </p:cNvPicPr>
          <p:nvPr/>
        </p:nvPicPr>
        <p:blipFill>
          <a:blip r:embed="rId2" cstate="print"/>
          <a:srcRect/>
          <a:stretch>
            <a:fillRect/>
          </a:stretch>
        </p:blipFill>
        <p:spPr bwMode="auto">
          <a:xfrm>
            <a:off x="5652120" y="1772816"/>
            <a:ext cx="3057128" cy="4325836"/>
          </a:xfrm>
          <a:prstGeom prst="rect">
            <a:avLst/>
          </a:prstGeom>
          <a:noFill/>
        </p:spPr>
      </p:pic>
    </p:spTree>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Николай Николаевич Семёнов</a:t>
            </a:r>
            <a:r>
              <a:rPr lang="ru-RU" dirty="0" smtClean="0">
                <a:latin typeface="Times New Roman" pitchFamily="18" charset="0"/>
                <a:cs typeface="Times New Roman" pitchFamily="18" charset="0"/>
              </a:rPr>
              <a:t>.</a:t>
            </a:r>
            <a:endParaRPr lang="ru-RU" dirty="0"/>
          </a:p>
        </p:txBody>
      </p:sp>
      <p:sp>
        <p:nvSpPr>
          <p:cNvPr id="3" name="Содержимое 2"/>
          <p:cNvSpPr>
            <a:spLocks noGrp="1"/>
          </p:cNvSpPr>
          <p:nvPr>
            <p:ph idx="1"/>
          </p:nvPr>
        </p:nvSpPr>
        <p:spPr>
          <a:xfrm>
            <a:off x="4286248" y="1628800"/>
            <a:ext cx="4616576" cy="4525963"/>
          </a:xfrm>
        </p:spPr>
        <p:txBody>
          <a:bodyPr>
            <a:normAutofit/>
          </a:bodyPr>
          <a:lstStyle/>
          <a:p>
            <a:pPr>
              <a:buNone/>
            </a:pPr>
            <a:r>
              <a:rPr lang="ru-RU" sz="2200" b="1" dirty="0" smtClean="0">
                <a:latin typeface="Times New Roman" pitchFamily="18" charset="0"/>
                <a:cs typeface="Times New Roman" pitchFamily="18" charset="0"/>
              </a:rPr>
              <a:t> 	В 1896 году в Саратове родился великий русский физик и химик, академик Николай Николаевич Семёнов. Он разъяснил механизм цепных реакций, что позволило овладеть и ядерной энергией, и научиться управлять процессами горения. За книгу «Цепные реакции» ему вручили высшую награду – Нобелевскую премию.</a:t>
            </a:r>
          </a:p>
          <a:p>
            <a:pPr>
              <a:buNone/>
            </a:pPr>
            <a:r>
              <a:rPr lang="ru-RU" sz="1800" dirty="0" smtClean="0">
                <a:latin typeface="Times New Roman" pitchFamily="18" charset="0"/>
                <a:cs typeface="Times New Roman" pitchFamily="18" charset="0"/>
              </a:rPr>
              <a:t> </a:t>
            </a:r>
          </a:p>
          <a:p>
            <a:endParaRPr lang="ru-RU" dirty="0"/>
          </a:p>
        </p:txBody>
      </p:sp>
      <p:pic>
        <p:nvPicPr>
          <p:cNvPr id="5122" name="Picture 2" descr="C:\Users\Татьян\Desktop\фот\Николай Николаевич Семёнов..jpg"/>
          <p:cNvPicPr>
            <a:picLocks noChangeAspect="1" noChangeArrowheads="1"/>
          </p:cNvPicPr>
          <p:nvPr/>
        </p:nvPicPr>
        <p:blipFill>
          <a:blip r:embed="rId2" cstate="print"/>
          <a:srcRect/>
          <a:stretch>
            <a:fillRect/>
          </a:stretch>
        </p:blipFill>
        <p:spPr bwMode="auto">
          <a:xfrm>
            <a:off x="1043608" y="1772816"/>
            <a:ext cx="2955032" cy="4179260"/>
          </a:xfrm>
          <a:prstGeom prst="rect">
            <a:avLst/>
          </a:prstGeom>
          <a:noFill/>
        </p:spPr>
      </p:pic>
    </p:spTree>
  </p:cSld>
  <p:clrMapOvr>
    <a:masterClrMapping/>
  </p:clrMapOvr>
  <p:transition>
    <p:pull dir="rd"/>
  </p:transition>
  <p:timing>
    <p:tnLst>
      <p:par>
        <p:cTn id="1" dur="indefinite" restart="never" nodeType="tmRoot"/>
      </p:par>
    </p:tnLst>
  </p:timing>
</p:sld>
</file>

<file path=ppt/theme/theme1.xml><?xml version="1.0" encoding="utf-8"?>
<a:theme xmlns:a="http://schemas.openxmlformats.org/drawingml/2006/main" name="Тема10">
  <a:themeElements>
    <a:clrScheme name="4-17 2">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990033"/>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17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4-17 2">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990033"/>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Тема10</Template>
  <TotalTime>57</TotalTime>
  <Words>299</Words>
  <Application>Microsoft Office PowerPoint</Application>
  <PresentationFormat>Экран (4:3)</PresentationFormat>
  <Paragraphs>81</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Тема10</vt:lpstr>
      <vt:lpstr>Наши  знаменитые  земляки </vt:lpstr>
      <vt:lpstr>Юрий Алексеевич Гагарин</vt:lpstr>
      <vt:lpstr>Геннадий Васильевич Сарафанов.</vt:lpstr>
      <vt:lpstr>Василий Никитич Татищев</vt:lpstr>
      <vt:lpstr>Николай Иванович Костомаров.</vt:lpstr>
      <vt:lpstr>Мы гордимся </vt:lpstr>
      <vt:lpstr>Порфирий Иванович Бахметьев</vt:lpstr>
      <vt:lpstr>Сергей Гаврилович Навашин</vt:lpstr>
      <vt:lpstr>Николай Николаевич Семёнов.</vt:lpstr>
      <vt:lpstr>Павел Николаевич Яблочков.</vt:lpstr>
      <vt:lpstr>Николай Иванович Вавилов.</vt:lpstr>
      <vt:lpstr>Иван Петрович Ларионов</vt:lpstr>
      <vt:lpstr>Лидия Андреевна Русланова.</vt:lpstr>
      <vt:lpstr>Лидия Андреевна Русланова.</vt:lpstr>
      <vt:lpstr>Алексей Петрович Боголюбов </vt:lpstr>
      <vt:lpstr>Кузьма Сергеевич Петров-Водкин.</vt:lpstr>
      <vt:lpstr>В. Э. Борисов-Мусатов</vt:lpstr>
      <vt:lpstr>Валентина Мухина-Петринская –</vt:lpstr>
      <vt:lpstr>Валерия </vt:lpstr>
      <vt:lpstr>Евгений Миронов </vt:lpstr>
      <vt:lpstr>Поэт Н.Е.Палькин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Татьян</dc:creator>
  <cp:lastModifiedBy>user</cp:lastModifiedBy>
  <cp:revision>11</cp:revision>
  <dcterms:created xsi:type="dcterms:W3CDTF">2016-12-04T19:53:18Z</dcterms:created>
  <dcterms:modified xsi:type="dcterms:W3CDTF">2016-12-05T13:39:19Z</dcterms:modified>
</cp:coreProperties>
</file>