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74" r:id="rId9"/>
    <p:sldId id="265" r:id="rId10"/>
    <p:sldId id="267" r:id="rId11"/>
    <p:sldId id="268" r:id="rId12"/>
    <p:sldId id="269" r:id="rId13"/>
    <p:sldId id="270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828C23-F095-4F14-B6F5-2B40AA956864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E342DE-CB85-4EA3-80FF-2626E82743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2708920"/>
            <a:ext cx="8280920" cy="3206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tt-RU" sz="3600" b="1" i="1" dirty="0" smtClean="0">
              <a:solidFill>
                <a:srgbClr val="FF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tt-RU" sz="4800" b="1" i="1" dirty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48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Ачык дәресебез күңелле үтсен</a:t>
            </a:r>
            <a:r>
              <a:rPr lang="tt-RU" sz="4800" i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!</a:t>
            </a:r>
            <a:endParaRPr lang="ru-RU" sz="4800" dirty="0">
              <a:ea typeface="Calibri"/>
              <a:cs typeface="Times New Roman"/>
            </a:endParaRPr>
          </a:p>
        </p:txBody>
      </p:sp>
      <p:pic>
        <p:nvPicPr>
          <p:cNvPr id="3" name="Picture 2" descr="C:\Users\1\Desktop\Фото Җияш Хуҗиннар\i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344816" cy="393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43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710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3600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Число</a:t>
            </a:r>
            <a:endParaRPr lang="ru-RU" sz="36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514600" algn="l"/>
              </a:tabLst>
            </a:pPr>
            <a:r>
              <a:rPr lang="tt-RU" sz="36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 Аныклагычлар янында тыныш билгеләре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tt-RU" sz="36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138 нче күнегү</a:t>
            </a:r>
          </a:p>
          <a:p>
            <a:pPr lvl="0">
              <a:lnSpc>
                <a:spcPct val="115000"/>
              </a:lnSpc>
            </a:pPr>
            <a:r>
              <a:rPr lang="tt-RU" sz="3600" i="1" u="sng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Бөек Тукай теле______________________ ________________________________________________________________________________________________________________________________________________________________________________________________________________________ </a:t>
            </a:r>
            <a:endParaRPr lang="ru-RU" sz="3600" u="sng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tt-RU" sz="3600" i="1" dirty="0" smtClean="0">
              <a:solidFill>
                <a:schemeClr val="accent1">
                  <a:lumMod val="75000"/>
                </a:schemeClr>
              </a:solidFill>
              <a:effectLst/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76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6967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6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140 нчы күнегү</a:t>
            </a:r>
            <a:endParaRPr lang="ru-RU" sz="6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7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836712"/>
            <a:ext cx="404345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1. а</a:t>
            </a:r>
          </a:p>
          <a:p>
            <a:r>
              <a:rPr lang="tt-RU" sz="60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2. б</a:t>
            </a:r>
          </a:p>
          <a:p>
            <a:r>
              <a:rPr lang="tt-RU" sz="60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3. б </a:t>
            </a:r>
          </a:p>
          <a:p>
            <a:r>
              <a:rPr lang="tt-RU" sz="60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4. ә</a:t>
            </a:r>
          </a:p>
          <a:p>
            <a:r>
              <a:rPr lang="tt-RU" sz="6000" b="1" i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5. б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14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34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64" y="628183"/>
            <a:ext cx="857387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8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5"/>
            <a:ext cx="69127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4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1, 2, 3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күтәрә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яра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ике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25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7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12, 15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14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5</a:t>
            </a:r>
          </a:p>
        </p:txBody>
      </p:sp>
    </p:spTree>
    <p:extLst>
      <p:ext uri="{BB962C8B-B14F-4D97-AF65-F5344CB8AC3E}">
        <p14:creationId xmlns:p14="http://schemas.microsoft.com/office/powerpoint/2010/main" val="3937929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1</a:t>
            </a:r>
            <a:r>
              <a:rPr lang="tt-RU" sz="4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. Дәрестә </a:t>
            </a:r>
            <a:r>
              <a:rPr lang="tt-RU" sz="4000" b="1" dirty="0">
                <a:solidFill>
                  <a:srgbClr val="0070C0"/>
                </a:solidFill>
                <a:latin typeface="Times New Roman"/>
                <a:ea typeface="Times New Roman"/>
              </a:rPr>
              <a:t>нинди  </a:t>
            </a:r>
            <a:r>
              <a:rPr lang="tt-RU" sz="4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уку мәсьәләсен </a:t>
            </a:r>
            <a:r>
              <a:rPr lang="tt-RU" sz="4000" b="1" dirty="0">
                <a:solidFill>
                  <a:srgbClr val="0070C0"/>
                </a:solidFill>
                <a:latin typeface="Times New Roman"/>
                <a:ea typeface="Times New Roman"/>
              </a:rPr>
              <a:t>тикшердек</a:t>
            </a:r>
            <a:r>
              <a:rPr lang="tt-RU" sz="40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?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05835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Билге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кую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141 – 143 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күнегүләр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777686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Татарларда иң кадерле кунакларга чәй янына таба ашы</a:t>
            </a: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– белен 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(</a:t>
            </a:r>
            <a:r>
              <a:rPr lang="tt-RU" sz="2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коймак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)</a:t>
            </a: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пешергәннәр.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Аның бит алмалары</a:t>
            </a: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алланган: </a:t>
            </a:r>
            <a:r>
              <a:rPr lang="tt-RU" sz="2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әнис алма кебек булган</a:t>
            </a: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Шигырьләрем 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- </a:t>
            </a:r>
            <a:r>
              <a:rPr lang="tt-RU" sz="2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җан җимешем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,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Алыштырмам бернигә дә.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Бер шигыр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ь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дә язма имеш,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Яшә дә син шушы җирдә.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1600" i="1" dirty="0" smtClean="0">
                <a:effectLst/>
                <a:latin typeface="Times New Roman"/>
                <a:ea typeface="Calibri"/>
                <a:cs typeface="Times New Roman"/>
              </a:rPr>
              <a:t>                                         (“Минем бәхет”. Диләрә Хуҗина.)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000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6152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Бик сагындым сине, бик сагындым,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4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Бәләкәчем</a:t>
            </a: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- </a:t>
            </a:r>
            <a:r>
              <a:rPr lang="tt-RU" sz="24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сары кошчыгым</a:t>
            </a: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Бик сагындым сине, бик сагындым,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Сары чәчле нәни кызчыгым.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16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    (“Кызыма хат”. Диләрә Хуҗина.)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Сагынып кайтам,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Киткән идем...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Әйтерсең лә кичә генә,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Балачагым яши </a:t>
            </a:r>
            <a:r>
              <a:rPr lang="tt-RU" sz="28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монда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,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8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Биек тау итәгендә</a:t>
            </a:r>
            <a:r>
              <a:rPr lang="tt-RU" sz="28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1600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    (“Туган авыл”. Диләрә Хуҗина.)</a:t>
            </a:r>
            <a:r>
              <a:rPr lang="tt-RU" i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78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57183" y="897589"/>
            <a:ext cx="6016805" cy="1418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dirty="0" smtClean="0"/>
              <a:t>Җөмлә кисәкләре</a:t>
            </a:r>
            <a:endParaRPr lang="ru-RU" sz="4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2783" y="3653299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63688" y="3617167"/>
            <a:ext cx="1063570" cy="9525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Хәбәр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50223" y="3655285"/>
            <a:ext cx="151536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Тәмамлык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3297" y="362235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Хәл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4128" y="3636226"/>
            <a:ext cx="116144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dirty="0" smtClean="0"/>
              <a:t>Аергыч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3622285"/>
            <a:ext cx="1008112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400" dirty="0" smtClean="0"/>
              <a:t>?</a:t>
            </a:r>
            <a:endParaRPr lang="ru-RU" sz="4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339008" y="2216014"/>
            <a:ext cx="1152872" cy="15141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169350" y="2308049"/>
            <a:ext cx="1487016" cy="1345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944144" y="2276218"/>
            <a:ext cx="339824" cy="1345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6" idx="0"/>
          </p:cNvCxnSpPr>
          <p:nvPr/>
        </p:nvCxnSpPr>
        <p:spPr>
          <a:xfrm>
            <a:off x="4673297" y="2300481"/>
            <a:ext cx="457200" cy="13218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08104" y="2300481"/>
            <a:ext cx="855040" cy="1296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63144" y="2300481"/>
            <a:ext cx="1044851" cy="1333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54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57183" y="882025"/>
            <a:ext cx="6016805" cy="14184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5400" dirty="0" smtClean="0">
                <a:solidFill>
                  <a:srgbClr val="FFFF00"/>
                </a:solidFill>
              </a:rPr>
              <a:t>Җөмлә кисәкләре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3284984"/>
            <a:ext cx="1058416" cy="144015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dirty="0" smtClean="0">
                <a:solidFill>
                  <a:srgbClr val="C00000"/>
                </a:solidFill>
              </a:rPr>
              <a:t>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37928" y="3296914"/>
            <a:ext cx="1558280" cy="142822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solidFill>
                  <a:srgbClr val="C00000"/>
                </a:solidFill>
              </a:rPr>
              <a:t>Хәбәр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96208" y="3645731"/>
            <a:ext cx="1846892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solidFill>
                  <a:srgbClr val="C00000"/>
                </a:solidFill>
              </a:rPr>
              <a:t>Тәмам-лык</a:t>
            </a:r>
            <a:r>
              <a:rPr lang="tt-RU" sz="3200" dirty="0" smtClean="0">
                <a:solidFill>
                  <a:srgbClr val="FFFF00"/>
                </a:solidFill>
              </a:rPr>
              <a:t>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099" y="3622358"/>
            <a:ext cx="1046505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dirty="0" smtClean="0">
                <a:solidFill>
                  <a:srgbClr val="C00000"/>
                </a:solidFill>
              </a:rPr>
              <a:t>Хәл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57500" y="3622358"/>
            <a:ext cx="153478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solidFill>
                  <a:srgbClr val="C00000"/>
                </a:solidFill>
              </a:rPr>
              <a:t>Аер-гыч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77178" y="3622358"/>
            <a:ext cx="1671286" cy="95044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Анык-лагыч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027268" y="2276218"/>
            <a:ext cx="629098" cy="1008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899592" y="2308049"/>
            <a:ext cx="1756774" cy="9769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0"/>
          </p:cNvCxnSpPr>
          <p:nvPr/>
        </p:nvCxnSpPr>
        <p:spPr>
          <a:xfrm flipH="1">
            <a:off x="3719654" y="2321477"/>
            <a:ext cx="1296412" cy="13242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016066" y="2323854"/>
            <a:ext cx="156417" cy="1298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16066" y="2323854"/>
            <a:ext cx="1347078" cy="1273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16066" y="2321477"/>
            <a:ext cx="2849129" cy="13358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52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7776864" cy="4248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1. Нәрсә ул а н ы к л а г ы ч?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2. Нәрсә ул а н ы к л а н м ы ш?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3. Аныклагыч аныкланмышка  нинди чаралар ярдәмендә бәйләнә?</a:t>
            </a:r>
            <a:endParaRPr lang="tt-RU" sz="3600" dirty="0" smtClean="0">
              <a:solidFill>
                <a:srgbClr val="FF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4. Аныклагыч </a:t>
            </a:r>
            <a:r>
              <a:rPr lang="tt-RU" sz="36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башка иярчен кисәкләрдән </a:t>
            </a:r>
            <a:r>
              <a:rPr lang="tt-RU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кайсы ягы </a:t>
            </a:r>
            <a:r>
              <a:rPr lang="tt-RU" sz="36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белән </a:t>
            </a:r>
            <a:r>
              <a:rPr lang="tt-RU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аерыла?</a:t>
            </a:r>
            <a:endParaRPr lang="tt-RU" sz="3600" dirty="0" smtClean="0">
              <a:solidFill>
                <a:srgbClr val="FF0000"/>
              </a:solidFill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16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85332" cy="2073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tt-RU" sz="20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1</a:t>
            </a:r>
            <a:r>
              <a:rPr lang="tt-RU" sz="2400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. Җөмләдә ияртүче кисәктән соң килеп, аның мәгънәсенә өстәмә ачыклык, төгәллек кертә торган сүзләр -  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аныклагыч.</a:t>
            </a:r>
            <a:endParaRPr lang="tt-RU" sz="2400" dirty="0" smtClean="0">
              <a:solidFill>
                <a:srgbClr val="7030A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tt-RU" sz="2400" dirty="0" smtClean="0">
                <a:effectLst/>
                <a:latin typeface="Times New Roman"/>
                <a:ea typeface="Calibri"/>
                <a:cs typeface="Times New Roman"/>
              </a:rPr>
              <a:t>2</a:t>
            </a:r>
            <a:r>
              <a:rPr lang="tt-RU" sz="2400" dirty="0" smtClean="0">
                <a:solidFill>
                  <a:srgbClr val="7030A0"/>
                </a:solidFill>
                <a:effectLst/>
                <a:latin typeface="Times New Roman"/>
                <a:ea typeface="Calibri"/>
                <a:cs typeface="Times New Roman"/>
              </a:rPr>
              <a:t>. Аныклагыч белән ачыкланып килә торган җөмлә кисәге -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аныкланмыш.</a:t>
            </a:r>
            <a:endParaRPr lang="ru-RU" sz="24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88840"/>
            <a:ext cx="8280920" cy="475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tt-RU" sz="2400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3. Аныклагыч аныкланмышка түбәндәге сүзләр белән бәйләнә:</a:t>
            </a:r>
            <a:endParaRPr lang="ru-RU" sz="2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Times New Roman"/>
              <a:buChar char="-"/>
            </a:pPr>
            <a:r>
              <a:rPr lang="ru-RU" sz="2400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аныклау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интонациясе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.</a:t>
            </a:r>
            <a:endParaRPr lang="ru-RU" sz="2400" dirty="0" smtClean="0">
              <a:solidFill>
                <a:srgbClr val="FF0000"/>
              </a:solidFill>
              <a:effectLst/>
              <a:latin typeface="Courier New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Times New Roman"/>
              <a:buChar char="-"/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тер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кәгеч вазифасындагы сүзләр:</a:t>
            </a:r>
            <a:endParaRPr lang="ru-RU" sz="2400" dirty="0" smtClean="0">
              <a:solidFill>
                <a:srgbClr val="FF0000"/>
              </a:solidFill>
              <a:effectLst/>
              <a:latin typeface="Courier New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2400" dirty="0" smtClean="0">
                <a:solidFill>
                  <a:srgbClr val="0070C0"/>
                </a:solidFill>
                <a:effectLst/>
                <a:latin typeface="Times New Roman"/>
                <a:ea typeface="Calibri"/>
                <a:cs typeface="Times New Roman"/>
              </a:rPr>
              <a:t>ягъни, икенче төрле әйткәндә, аеруча,җитмәсә, аерым алганда, шул исәптән, атап әйткәндә, бигрәк тә һ.б.</a:t>
            </a:r>
          </a:p>
          <a:p>
            <a:pPr>
              <a:spcAft>
                <a:spcPts val="1000"/>
              </a:spcAft>
            </a:pPr>
            <a:r>
              <a:rPr lang="tt-RU" sz="2400" dirty="0" smtClean="0">
                <a:solidFill>
                  <a:srgbClr val="00B0F0"/>
                </a:solidFill>
                <a:effectLst/>
                <a:latin typeface="Times New Roman"/>
                <a:ea typeface="Calibri"/>
                <a:cs typeface="Times New Roman"/>
              </a:rPr>
              <a:t>4. Аныклагыч башка иярчен кисәкләрдән ике ягы белән аерыла:</a:t>
            </a:r>
            <a:endParaRPr lang="ru-RU" sz="2400" dirty="0">
              <a:solidFill>
                <a:srgbClr val="00B0F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tt-RU" sz="2400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t-RU" sz="2400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tt-RU" sz="2400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t-RU" sz="2400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ул</a:t>
            </a:r>
            <a:r>
              <a:rPr lang="tt-RU" sz="2400" dirty="0" smtClean="0">
                <a:solidFill>
                  <a:srgbClr val="00B0F0"/>
                </a:solidFill>
                <a:effectLst/>
                <a:latin typeface="Times New Roman"/>
                <a:ea typeface="Calibri"/>
                <a:cs typeface="Times New Roman"/>
              </a:rPr>
              <a:t> һәрвакыт 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ияртүче сүздән соң килә.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tt-RU" sz="2400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-  </a:t>
            </a:r>
            <a:r>
              <a:rPr lang="tt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яртүче</a:t>
            </a:r>
            <a:r>
              <a:rPr lang="tt-RU" sz="2400" dirty="0" smtClean="0">
                <a:solidFill>
                  <a:srgbClr val="00B0F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сүзнең</a:t>
            </a:r>
            <a:r>
              <a:rPr lang="tt-RU" sz="2400" dirty="0" smtClean="0">
                <a:solidFill>
                  <a:srgbClr val="00B0F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tt-RU" sz="240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мәгънәсенә аныклык, төгәллек өсти.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7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625594"/>
            <a:ext cx="717550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1691680" y="2348880"/>
            <a:ext cx="360040" cy="1770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427472" y="2393104"/>
            <a:ext cx="340616" cy="1726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076056" y="2348880"/>
            <a:ext cx="340616" cy="1726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76256" y="2416621"/>
            <a:ext cx="340616" cy="17262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14500" y="44371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140580" y="44371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89164" y="439920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589364" y="439920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062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1600" y="1340768"/>
            <a:ext cx="7128792" cy="13681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000"/>
              </a:spcAft>
              <a:tabLst>
                <a:tab pos="2514600" algn="l"/>
              </a:tabLst>
            </a:pPr>
            <a:r>
              <a:rPr lang="tt-RU" sz="3600" b="1" i="1" dirty="0" smtClean="0">
                <a:effectLst/>
                <a:latin typeface="Times New Roman"/>
                <a:ea typeface="Times New Roman"/>
                <a:cs typeface="Times New Roman"/>
              </a:rPr>
              <a:t>           </a:t>
            </a:r>
            <a:r>
              <a:rPr lang="tt-RU" sz="36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Аныклагычлар</a:t>
            </a:r>
            <a:r>
              <a:rPr lang="tt-RU" sz="3600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янында тыныш билгеләре</a:t>
            </a:r>
            <a:endParaRPr lang="ru-RU" sz="36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3906661"/>
            <a:ext cx="1224136" cy="91440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5816" y="3789040"/>
            <a:ext cx="1224136" cy="20162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3912559"/>
            <a:ext cx="1296144" cy="95539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3933056"/>
            <a:ext cx="1512168" cy="187220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     )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72498" y="28106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285568" y="279283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220072" y="276690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101992" y="28106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624898" y="296303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0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328</TotalTime>
  <Words>389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23</cp:revision>
  <dcterms:created xsi:type="dcterms:W3CDTF">2015-11-22T09:24:55Z</dcterms:created>
  <dcterms:modified xsi:type="dcterms:W3CDTF">2016-10-11T16:18:28Z</dcterms:modified>
</cp:coreProperties>
</file>