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</p:sldMasterIdLst>
  <p:sldIdLst>
    <p:sldId id="256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59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5" d="100"/>
          <a:sy n="85" d="100"/>
        </p:scale>
        <p:origin x="-72" y="-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91AE8C96-2956-4131-A832-20A4203672E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A1EDE6-05AA-4C08-AEDF-69FA29A56C1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32559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642C3E-CBBC-4940-9B2E-8210A6DC854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18045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12F193-B21F-4DB3-9BCE-55A8AD0E279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01182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0C71A5-C82B-4C2F-AE2F-1AB238EB511F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25740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F9D815-BD7B-493C-8572-BE8FABF68F1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00458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2330ED-5EA3-42D7-97DF-E1FE5540D1E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30882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139C20-1C72-4F0D-AA9D-6EC03678008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15403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01ACAD-93EC-4E15-83BA-BA1EEDE2CD75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01979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41B395-CDE3-4730-917C-926EF5A828E1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99357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5EAE2B-2F13-4567-83F8-FAEBF8F0E55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0905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B3C2B3-5F19-4E19-8D5F-38C62C26FBFE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462312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99216D-8C4C-4A47-852C-3859A810D6A1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10683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26C850-288C-43DC-961F-44B89829CA6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66127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F0AAD3-FD69-45DC-98DC-6E95BD525DD7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45592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ECCD86-AA36-4801-8ABF-20D95660B93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75615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15F48E-A69D-4B1A-BCF9-0218AFD3EBC5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22976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067C2F-034A-450B-9F6A-7F67CC19F97F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1088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7A1E20-2B4A-49BA-A663-2C57048AAAC1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98295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1EA1FB-0DA2-4314-8B54-68B5B329AA75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066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96F6AA-D641-41EC-8AE7-64F977D54A27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29505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FF2748-BC67-4096-9BF9-93173A99090E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03845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3399FF">
                  <a:alpha val="80000"/>
                </a:srgbClr>
              </a:gs>
            </a:gsLst>
            <a:lin ang="2700000" scaled="1"/>
          </a:gradFill>
          <a:ln w="9525">
            <a:solidFill>
              <a:srgbClr val="33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solidFill>
            <a:srgbClr val="CCFFFF">
              <a:alpha val="80000"/>
            </a:srgbClr>
          </a:solidFill>
          <a:ln w="19050">
            <a:solidFill>
              <a:srgbClr val="CC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FF">
                    <a:alpha val="7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CC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FF">
                    <a:alpha val="7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CC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FF">
                    <a:alpha val="7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CC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DF576FD-9497-46F9-A4D3-527577BE2E9D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19050">
            <a:solidFill>
              <a:srgbClr val="3399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12700">
            <a:solidFill>
              <a:srgbClr val="3399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solidFill>
              <a:srgbClr val="3399FF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solidFill>
              <a:srgbClr val="3399FF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solidFill>
              <a:srgbClr val="3399FF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EB4016F-12BA-447E-ABD1-A348BA254B52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13319" name="plant"/>
          <p:cNvSpPr>
            <a:spLocks noEditPoints="1" noChangeArrowheads="1"/>
          </p:cNvSpPr>
          <p:nvPr/>
        </p:nvSpPr>
        <p:spPr bwMode="auto">
          <a:xfrm>
            <a:off x="0" y="0"/>
            <a:ext cx="1558925" cy="1557338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gradFill rotWithShape="1">
            <a:gsLst>
              <a:gs pos="0">
                <a:srgbClr val="FFFFFF"/>
              </a:gs>
              <a:gs pos="50000">
                <a:srgbClr val="3399FF"/>
              </a:gs>
              <a:gs pos="100000">
                <a:srgbClr val="FFFFFF"/>
              </a:gs>
            </a:gsLst>
            <a:lin ang="18900000" scaled="1"/>
          </a:gradFill>
          <a:ln w="9525">
            <a:solidFill>
              <a:srgbClr val="3399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sldNum="0" hdr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bp21.org.by/p/wall1/lepid_pap2.jpg" TargetMode="External"/><Relationship Id="rId3" Type="http://schemas.openxmlformats.org/officeDocument/2006/relationships/hyperlink" Target="http://i002.radikal.ru/0809/ed/d283fabc5f37.jpg" TargetMode="External"/><Relationship Id="rId7" Type="http://schemas.openxmlformats.org/officeDocument/2006/relationships/hyperlink" Target="http://stat16.privet.ru/lr/0b056fca29fa267b259bb43c15f10d26" TargetMode="External"/><Relationship Id="rId2" Type="http://schemas.openxmlformats.org/officeDocument/2006/relationships/hyperlink" Target="http://miranimashek.com/photo/9-0-672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du.zelenogorsk.ru/projs/eko/nasek/188.jpg" TargetMode="External"/><Relationship Id="rId5" Type="http://schemas.openxmlformats.org/officeDocument/2006/relationships/hyperlink" Target="http://900igr.net/data/o-zhivotnykh/Kakie-byvajut.files/0005-016-Babochka-pavlinij-glaz.jpg" TargetMode="External"/><Relationship Id="rId10" Type="http://schemas.openxmlformats.org/officeDocument/2006/relationships/hyperlink" Target="http://images.samogo.net/images/79768035_world_smallest_buterfly_3.jpg" TargetMode="External"/><Relationship Id="rId4" Type="http://schemas.openxmlformats.org/officeDocument/2006/relationships/hyperlink" Target="http://pics.livejournal.com/sovietdetstvo/pic/000f1d9z/s640x480" TargetMode="External"/><Relationship Id="rId9" Type="http://schemas.openxmlformats.org/officeDocument/2006/relationships/hyperlink" Target="http://panama.ru/upload/iblock/1ff/thysania.jp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576" y="1196752"/>
            <a:ext cx="7772400" cy="3024336"/>
          </a:xfrm>
          <a:ln/>
        </p:spPr>
        <p:txBody>
          <a:bodyPr/>
          <a:lstStyle/>
          <a:p>
            <a:r>
              <a:rPr lang="ru-RU" sz="3600" dirty="0" smtClean="0"/>
              <a:t>Изобразительное искусство</a:t>
            </a:r>
            <a:br>
              <a:rPr lang="ru-RU" sz="3600" dirty="0" smtClean="0"/>
            </a:br>
            <a:r>
              <a:rPr lang="ru-RU" sz="3600" dirty="0" smtClean="0"/>
              <a:t> 1 класс</a:t>
            </a:r>
            <a:br>
              <a:rPr lang="ru-RU" sz="3600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Тема: Узоры на крыльях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6246118"/>
            <a:ext cx="9108504" cy="504055"/>
          </a:xfrm>
        </p:spPr>
        <p:txBody>
          <a:bodyPr/>
          <a:lstStyle/>
          <a:p>
            <a:pPr marL="0" indent="0" algn="ctr">
              <a:buNone/>
            </a:pPr>
            <a:r>
              <a:rPr lang="ru-RU" sz="3000" dirty="0" smtClean="0"/>
              <a:t>Украсьте свою бабочку красивым узором.</a:t>
            </a:r>
            <a:endParaRPr lang="ru-RU" sz="30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-31290"/>
            <a:ext cx="6192688" cy="6340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01859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764704"/>
            <a:ext cx="8784976" cy="3298378"/>
          </a:xfrm>
        </p:spPr>
        <p:txBody>
          <a:bodyPr/>
          <a:lstStyle/>
          <a:p>
            <a:pPr algn="just"/>
            <a:r>
              <a:rPr lang="ru-RU" dirty="0" smtClean="0"/>
              <a:t>Что вы узнали нового на уроке?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Чему научились?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0992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276872"/>
            <a:ext cx="8229600" cy="1872208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r>
              <a:rPr lang="ru-RU" dirty="0" smtClean="0"/>
              <a:t>Нарисовать бабочку, которая обитает в наших краях.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6357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/>
              <a:t>Список использованных ресурсов: 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41168"/>
          </a:xfrm>
        </p:spPr>
        <p:txBody>
          <a:bodyPr/>
          <a:lstStyle/>
          <a:p>
            <a:r>
              <a:rPr lang="en-US" sz="2000" dirty="0">
                <a:hlinkClick r:id="rId2"/>
              </a:rPr>
              <a:t>http://deti-online.com/zagadki/zagadki-pro-nasekomyh/zagadki-pro-babochku/</a:t>
            </a:r>
            <a:endParaRPr lang="ru-RU" sz="2000" dirty="0" smtClean="0">
              <a:hlinkClick r:id="rId2"/>
            </a:endParaRPr>
          </a:p>
          <a:p>
            <a:r>
              <a:rPr lang="en-US" sz="2000" dirty="0" smtClean="0">
                <a:hlinkClick r:id="rId2"/>
              </a:rPr>
              <a:t>http</a:t>
            </a:r>
            <a:r>
              <a:rPr lang="en-US" sz="2000" dirty="0">
                <a:hlinkClick r:id="rId2"/>
              </a:rPr>
              <a:t>://</a:t>
            </a:r>
            <a:r>
              <a:rPr lang="en-US" sz="2000" dirty="0" smtClean="0">
                <a:hlinkClick r:id="rId2"/>
              </a:rPr>
              <a:t>miranimashek.com/photo/9-0-672</a:t>
            </a:r>
            <a:endParaRPr lang="ru-RU" sz="2000" dirty="0" smtClean="0"/>
          </a:p>
          <a:p>
            <a:r>
              <a:rPr lang="en-US" sz="2000" dirty="0">
                <a:hlinkClick r:id="rId3"/>
              </a:rPr>
              <a:t>http://</a:t>
            </a:r>
            <a:r>
              <a:rPr lang="en-US" sz="2000" dirty="0" smtClean="0">
                <a:hlinkClick r:id="rId3"/>
              </a:rPr>
              <a:t>i002.radikal.ru/0809/ed/d283fabc5f37.jpg</a:t>
            </a:r>
            <a:endParaRPr lang="ru-RU" sz="2000" dirty="0" smtClean="0"/>
          </a:p>
          <a:p>
            <a:r>
              <a:rPr lang="en-US" sz="2000" dirty="0">
                <a:hlinkClick r:id="rId4"/>
              </a:rPr>
              <a:t>http://</a:t>
            </a:r>
            <a:r>
              <a:rPr lang="en-US" sz="2000" dirty="0" smtClean="0">
                <a:hlinkClick r:id="rId4"/>
              </a:rPr>
              <a:t>pics.livejournal.com/sovietdetstvo/pic/000f1d9z/s640x480</a:t>
            </a:r>
            <a:endParaRPr lang="ru-RU" sz="2000" dirty="0" smtClean="0"/>
          </a:p>
          <a:p>
            <a:r>
              <a:rPr lang="en-US" sz="2000" dirty="0">
                <a:hlinkClick r:id="rId5"/>
              </a:rPr>
              <a:t>http://</a:t>
            </a:r>
            <a:r>
              <a:rPr lang="en-US" sz="2000" dirty="0" smtClean="0">
                <a:hlinkClick r:id="rId5"/>
              </a:rPr>
              <a:t>900igr.net/data/o-zhivotnykh/Kakie-byvajut.files/0005-016-Babochka-pavlinij-glaz.jpg</a:t>
            </a:r>
            <a:endParaRPr lang="ru-RU" sz="2000" dirty="0" smtClean="0"/>
          </a:p>
          <a:p>
            <a:r>
              <a:rPr lang="en-US" sz="2000" dirty="0">
                <a:hlinkClick r:id="rId6"/>
              </a:rPr>
              <a:t>http://</a:t>
            </a:r>
            <a:r>
              <a:rPr lang="en-US" sz="2000" dirty="0" smtClean="0">
                <a:hlinkClick r:id="rId6"/>
              </a:rPr>
              <a:t>edu.zelenogorsk.ru/projs/eko/nasek/188.jpg</a:t>
            </a:r>
            <a:endParaRPr lang="ru-RU" sz="2000" dirty="0" smtClean="0"/>
          </a:p>
          <a:p>
            <a:r>
              <a:rPr lang="en-US" sz="1800" dirty="0">
                <a:hlinkClick r:id="rId7"/>
              </a:rPr>
              <a:t>http://</a:t>
            </a:r>
            <a:r>
              <a:rPr lang="en-US" sz="1800" dirty="0" smtClean="0">
                <a:hlinkClick r:id="rId7"/>
              </a:rPr>
              <a:t>stat16.privet.ru/lr/0b056fca29fa267b259bb43c15f10d26</a:t>
            </a:r>
            <a:endParaRPr lang="ru-RU" sz="1800" dirty="0" smtClean="0"/>
          </a:p>
          <a:p>
            <a:r>
              <a:rPr lang="en-US" sz="1800" dirty="0">
                <a:hlinkClick r:id="rId8"/>
              </a:rPr>
              <a:t>http://</a:t>
            </a:r>
            <a:r>
              <a:rPr lang="en-US" sz="1800" dirty="0" smtClean="0">
                <a:hlinkClick r:id="rId8"/>
              </a:rPr>
              <a:t>bp21.org.by/p/wall1/lepid_pap2.jpg</a:t>
            </a:r>
            <a:endParaRPr lang="ru-RU" sz="1800" dirty="0" smtClean="0"/>
          </a:p>
          <a:p>
            <a:r>
              <a:rPr lang="en-US" sz="1800" dirty="0">
                <a:hlinkClick r:id="rId9"/>
              </a:rPr>
              <a:t>http://</a:t>
            </a:r>
            <a:r>
              <a:rPr lang="en-US" sz="1800" dirty="0" smtClean="0">
                <a:hlinkClick r:id="rId9"/>
              </a:rPr>
              <a:t>panama.ru/upload/iblock/1ff/thysania.jpg</a:t>
            </a:r>
            <a:endParaRPr lang="ru-RU" sz="1800" dirty="0" smtClean="0"/>
          </a:p>
          <a:p>
            <a:r>
              <a:rPr lang="en-US" sz="1800" dirty="0">
                <a:hlinkClick r:id="rId10"/>
              </a:rPr>
              <a:t>http://</a:t>
            </a:r>
            <a:r>
              <a:rPr lang="en-US" sz="1800" dirty="0" smtClean="0">
                <a:hlinkClick r:id="rId10"/>
              </a:rPr>
              <a:t>images.samogo.net/images/79768035_world_smallest_buterfly_3.jpg</a:t>
            </a:r>
            <a:endParaRPr lang="ru-RU" sz="1800" dirty="0" smtClean="0"/>
          </a:p>
          <a:p>
            <a:r>
              <a:rPr lang="en-US" sz="1800" dirty="0"/>
              <a:t>http://ceolte.com/img/255.files/image002.jpg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3908760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Отгадайте загадку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916832"/>
            <a:ext cx="5050904" cy="3744416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Шевелились у цветка</a:t>
            </a:r>
          </a:p>
          <a:p>
            <a:pPr marL="0" indent="0">
              <a:buNone/>
            </a:pPr>
            <a:r>
              <a:rPr lang="ru-RU" dirty="0"/>
              <a:t>Все четыре лепестка.</a:t>
            </a:r>
          </a:p>
          <a:p>
            <a:pPr marL="0" indent="0">
              <a:buNone/>
            </a:pPr>
            <a:r>
              <a:rPr lang="ru-RU" dirty="0"/>
              <a:t>Я сорвать его хотел -</a:t>
            </a:r>
          </a:p>
          <a:p>
            <a:pPr marL="0" indent="0">
              <a:buNone/>
            </a:pPr>
            <a:r>
              <a:rPr lang="ru-RU" dirty="0"/>
              <a:t>Он вспорхнул и улетел.</a:t>
            </a:r>
          </a:p>
        </p:txBody>
      </p:sp>
      <p:pic>
        <p:nvPicPr>
          <p:cNvPr id="6" name="Picture 14" descr="7a1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639112"/>
            <a:ext cx="1930400" cy="2205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0806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44624"/>
            <a:ext cx="8928992" cy="936104"/>
          </a:xfrm>
        </p:spPr>
        <p:txBody>
          <a:bodyPr/>
          <a:lstStyle/>
          <a:p>
            <a:r>
              <a:rPr lang="ru-RU" sz="4000" b="1" dirty="0" smtClean="0"/>
              <a:t>Существует более 156 000 видов</a:t>
            </a:r>
            <a:endParaRPr lang="ru-RU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836712"/>
            <a:ext cx="8352928" cy="6105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86388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Павлиний глаз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79622" y="1600200"/>
            <a:ext cx="4256874" cy="165579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00" y="1556792"/>
            <a:ext cx="4712924" cy="36724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204576"/>
            <a:ext cx="4375413" cy="35367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53849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Зорька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19432" y="4509120"/>
            <a:ext cx="4037056" cy="1905075"/>
          </a:xfrm>
        </p:spPr>
        <p:txBody>
          <a:bodyPr/>
          <a:lstStyle/>
          <a:p>
            <a:r>
              <a:rPr lang="ru-RU" sz="4000" dirty="0" smtClean="0"/>
              <a:t>Почему её так назвали?</a:t>
            </a:r>
            <a:endParaRPr lang="ru-RU" sz="4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5400" y="1340768"/>
            <a:ext cx="4221088" cy="29899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240" y="2865934"/>
            <a:ext cx="4622160" cy="38595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05959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Махаон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9168" y="1556792"/>
            <a:ext cx="3466728" cy="3845023"/>
          </a:xfrm>
        </p:spPr>
        <p:txBody>
          <a:bodyPr/>
          <a:lstStyle/>
          <a:p>
            <a:r>
              <a:rPr lang="ru-RU" dirty="0" smtClean="0"/>
              <a:t>Сколько различных цветов присутствует в окраске?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0873" y="1556792"/>
            <a:ext cx="5763127" cy="45365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Объект 2"/>
          <p:cNvSpPr txBox="1">
            <a:spLocks/>
          </p:cNvSpPr>
          <p:nvPr/>
        </p:nvSpPr>
        <p:spPr bwMode="auto">
          <a:xfrm>
            <a:off x="179512" y="4146784"/>
            <a:ext cx="3168352" cy="2304256"/>
          </a:xfrm>
          <a:prstGeom prst="rect">
            <a:avLst/>
          </a:prstGeom>
          <a:solidFill>
            <a:srgbClr val="CCFFFF">
              <a:alpha val="80000"/>
            </a:srgbClr>
          </a:solidFill>
          <a:ln w="19050">
            <a:solidFill>
              <a:srgbClr val="CC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ru-RU" dirty="0" smtClean="0"/>
              <a:t>Из чего состоит узор на крыльях?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06856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</p:spPr>
        <p:txBody>
          <a:bodyPr/>
          <a:lstStyle/>
          <a:p>
            <a:r>
              <a:rPr lang="ru-RU" b="1" dirty="0" err="1"/>
              <a:t>Тизания</a:t>
            </a:r>
            <a:r>
              <a:rPr lang="ru-RU" b="1" dirty="0"/>
              <a:t> </a:t>
            </a:r>
            <a:r>
              <a:rPr lang="ru-RU" b="1" dirty="0" err="1" smtClean="0"/>
              <a:t>агриппина</a:t>
            </a:r>
            <a:r>
              <a:rPr lang="ru-RU" dirty="0" smtClean="0"/>
              <a:t>-самая крупная бабочка  в мире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83968" y="1772816"/>
            <a:ext cx="4860032" cy="5040560"/>
          </a:xfrm>
        </p:spPr>
        <p:txBody>
          <a:bodyPr/>
          <a:lstStyle/>
          <a:p>
            <a:pPr marL="0" indent="0">
              <a:buNone/>
            </a:pPr>
            <a:r>
              <a:rPr lang="ru-RU" sz="3500" dirty="0"/>
              <a:t>Встречается в тропиках Центральной и Южной Америки</a:t>
            </a:r>
            <a:r>
              <a:rPr lang="ru-RU" sz="3500" dirty="0" smtClean="0"/>
              <a:t>.</a:t>
            </a:r>
          </a:p>
          <a:p>
            <a:pPr marL="0" indent="0">
              <a:buNone/>
            </a:pPr>
            <a:r>
              <a:rPr lang="ru-RU" sz="3500" dirty="0" smtClean="0"/>
              <a:t>В Бразилии </a:t>
            </a:r>
            <a:r>
              <a:rPr lang="ru-RU" sz="3500" dirty="0"/>
              <a:t>была поймана </a:t>
            </a:r>
            <a:r>
              <a:rPr lang="ru-RU" sz="3500" dirty="0" smtClean="0"/>
              <a:t>бабочка с </a:t>
            </a:r>
            <a:r>
              <a:rPr lang="ru-RU" sz="3500" dirty="0"/>
              <a:t>размахом крыльев </a:t>
            </a:r>
            <a:r>
              <a:rPr lang="ru-RU" sz="3500" dirty="0" smtClean="0"/>
              <a:t>– </a:t>
            </a:r>
            <a:r>
              <a:rPr lang="ru-RU" sz="3500" b="1" dirty="0" smtClean="0"/>
              <a:t>30,8 </a:t>
            </a:r>
            <a:r>
              <a:rPr lang="ru-RU" sz="3500" b="1" dirty="0"/>
              <a:t>см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52" y="1916832"/>
            <a:ext cx="4329314" cy="35283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3410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/>
              <a:t>Ацетозея</a:t>
            </a:r>
            <a:r>
              <a:rPr lang="ru-RU" dirty="0" smtClean="0"/>
              <a:t>-самая маленькая бабочка в мире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772816"/>
            <a:ext cx="4114800" cy="4421088"/>
          </a:xfrm>
        </p:spPr>
        <p:txBody>
          <a:bodyPr/>
          <a:lstStyle/>
          <a:p>
            <a:r>
              <a:rPr lang="ru-RU" dirty="0" smtClean="0"/>
              <a:t>Обитает в Великобритании. </a:t>
            </a:r>
            <a:r>
              <a:rPr lang="ru-RU" dirty="0"/>
              <a:t>Размах ее крыльев, как и общая длина тела, составляет всего </a:t>
            </a:r>
            <a:r>
              <a:rPr lang="ru-RU" b="1" dirty="0"/>
              <a:t>2 мм. 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1046" y="1871546"/>
            <a:ext cx="4895450" cy="357367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73115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Урания-</a:t>
            </a:r>
            <a:r>
              <a:rPr lang="ru-RU" dirty="0"/>
              <a:t> </a:t>
            </a:r>
            <a:r>
              <a:rPr lang="ru-RU" dirty="0" smtClean="0"/>
              <a:t>самая </a:t>
            </a:r>
            <a:r>
              <a:rPr lang="ru-RU" dirty="0"/>
              <a:t>красивая бабочка </a:t>
            </a:r>
            <a:r>
              <a:rPr lang="ru-RU" dirty="0" smtClean="0"/>
              <a:t>в мире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17120" y="1628800"/>
            <a:ext cx="4402832" cy="4525963"/>
          </a:xfrm>
        </p:spPr>
        <p:txBody>
          <a:bodyPr/>
          <a:lstStyle/>
          <a:p>
            <a:r>
              <a:rPr lang="ru-RU" dirty="0" smtClean="0"/>
              <a:t>Обитает на </a:t>
            </a:r>
            <a:r>
              <a:rPr lang="ru-RU" dirty="0"/>
              <a:t>Мадагаскаре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/>
              <a:t>Самой красивой </a:t>
            </a:r>
            <a:r>
              <a:rPr lang="ru-RU" dirty="0" smtClean="0"/>
              <a:t>её </a:t>
            </a:r>
            <a:r>
              <a:rPr lang="ru-RU" dirty="0"/>
              <a:t>признал международный научный конгресс.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52" y="2186030"/>
            <a:ext cx="4675296" cy="39072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27578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8_Light-blue_flow">
  <a:themeElements>
    <a:clrScheme name="Light-blue_flower 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99CCFF"/>
      </a:accent1>
      <a:accent2>
        <a:srgbClr val="CCCC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B9B9E7"/>
      </a:accent6>
      <a:hlink>
        <a:srgbClr val="3333CC"/>
      </a:hlink>
      <a:folHlink>
        <a:srgbClr val="AF67FF"/>
      </a:folHlink>
    </a:clrScheme>
    <a:fontScheme name="Light-blue_flower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ight-blue_flow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ight-blue_flow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ight-blue_flow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ight-blue_flow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ight-blue_flow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ight-blue_flow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ight-blue_flow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ight-blue_flow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ight-blue_flow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ight-blue_flow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ight-blue_flow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ight-blue_flow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Специальное оформление">
  <a:themeElements>
    <a:clrScheme name="Специальное оформление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пециальное оформление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пециальное оформление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8_Light-blue_flow</Template>
  <TotalTime>93</TotalTime>
  <Words>180</Words>
  <Application>Microsoft Office PowerPoint</Application>
  <PresentationFormat>Экран (4:3)</PresentationFormat>
  <Paragraphs>39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13</vt:i4>
      </vt:variant>
    </vt:vector>
  </HeadingPairs>
  <TitlesOfParts>
    <vt:vector size="15" baseType="lpstr">
      <vt:lpstr>8_Light-blue_flow</vt:lpstr>
      <vt:lpstr>Специальное оформление</vt:lpstr>
      <vt:lpstr>Изобразительное искусство  1 класс  Тема: Узоры на крыльях</vt:lpstr>
      <vt:lpstr>Отгадайте загадку</vt:lpstr>
      <vt:lpstr>Существует более 156 000 видов</vt:lpstr>
      <vt:lpstr>Павлиний глаз</vt:lpstr>
      <vt:lpstr>Зорька</vt:lpstr>
      <vt:lpstr>Махаон</vt:lpstr>
      <vt:lpstr>Тизания агриппина-самая крупная бабочка  в мире</vt:lpstr>
      <vt:lpstr>Ацетозея-самая маленькая бабочка в мире</vt:lpstr>
      <vt:lpstr>Урания- самая красивая бабочка в мире</vt:lpstr>
      <vt:lpstr>Презентация PowerPoint</vt:lpstr>
      <vt:lpstr>Что вы узнали нового на уроке?  Чему научились?</vt:lpstr>
      <vt:lpstr>Домашнее задание:</vt:lpstr>
      <vt:lpstr>Список использованных ресурсов: 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Учитель</cp:lastModifiedBy>
  <cp:revision>13</cp:revision>
  <dcterms:created xsi:type="dcterms:W3CDTF">2011-09-26T17:10:55Z</dcterms:created>
  <dcterms:modified xsi:type="dcterms:W3CDTF">2016-12-05T09:48:32Z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425017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