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26"/>
  </p:notesMasterIdLst>
  <p:sldIdLst>
    <p:sldId id="256" r:id="rId2"/>
    <p:sldId id="281" r:id="rId3"/>
    <p:sldId id="280" r:id="rId4"/>
    <p:sldId id="278" r:id="rId5"/>
    <p:sldId id="279" r:id="rId6"/>
    <p:sldId id="303" r:id="rId7"/>
    <p:sldId id="305" r:id="rId8"/>
    <p:sldId id="306" r:id="rId9"/>
    <p:sldId id="307" r:id="rId10"/>
    <p:sldId id="282" r:id="rId11"/>
    <p:sldId id="283" r:id="rId12"/>
    <p:sldId id="284" r:id="rId13"/>
    <p:sldId id="285" r:id="rId14"/>
    <p:sldId id="286" r:id="rId15"/>
    <p:sldId id="287" r:id="rId16"/>
    <p:sldId id="298" r:id="rId17"/>
    <p:sldId id="267" r:id="rId18"/>
    <p:sldId id="272" r:id="rId19"/>
    <p:sldId id="276" r:id="rId20"/>
    <p:sldId id="288" r:id="rId21"/>
    <p:sldId id="273" r:id="rId22"/>
    <p:sldId id="300" r:id="rId23"/>
    <p:sldId id="299" r:id="rId24"/>
    <p:sldId id="30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0236A-B9BE-4953-903B-58068AEC59A3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79B70-E5AD-4997-9A2E-511A4B324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089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49249C-B919-48CC-9672-CAA062AE531C}" type="slidenum">
              <a:rPr lang="ru-RU"/>
              <a:pPr/>
              <a:t>7</a:t>
            </a:fld>
            <a:endParaRPr lang="ru-RU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фронтально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24F7-FB4F-4FBB-B855-FFEA6EA0FA3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9866-F3CD-4357-ADB8-ACEC3BE7A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634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24F7-FB4F-4FBB-B855-FFEA6EA0FA3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9866-F3CD-4357-ADB8-ACEC3BE7A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98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24F7-FB4F-4FBB-B855-FFEA6EA0FA3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9866-F3CD-4357-ADB8-ACEC3BE7A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370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76C110C-77D2-4B1A-950E-3A840304BBD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376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481138"/>
            <a:ext cx="4038600" cy="21859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819525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6A7B42-1A55-4EC2-93B1-8FE7B33D4C9F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647113" y="6408738"/>
            <a:ext cx="366712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BF061A7-7E1C-4E70-BD4B-88EE27D08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045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24F7-FB4F-4FBB-B855-FFEA6EA0FA3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9866-F3CD-4357-ADB8-ACEC3BE7A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978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24F7-FB4F-4FBB-B855-FFEA6EA0FA3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9866-F3CD-4357-ADB8-ACEC3BE7A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419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24F7-FB4F-4FBB-B855-FFEA6EA0FA3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9866-F3CD-4357-ADB8-ACEC3BE7A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598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24F7-FB4F-4FBB-B855-FFEA6EA0FA3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9866-F3CD-4357-ADB8-ACEC3BE7A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534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24F7-FB4F-4FBB-B855-FFEA6EA0FA3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9866-F3CD-4357-ADB8-ACEC3BE7A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686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24F7-FB4F-4FBB-B855-FFEA6EA0FA3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9866-F3CD-4357-ADB8-ACEC3BE7A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355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24F7-FB4F-4FBB-B855-FFEA6EA0FA3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9866-F3CD-4357-ADB8-ACEC3BE7A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997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24F7-FB4F-4FBB-B855-FFEA6EA0FA3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9866-F3CD-4357-ADB8-ACEC3BE7A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654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224F7-FB4F-4FBB-B855-FFEA6EA0FA31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19866-F3CD-4357-ADB8-ACEC3BE7A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395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21.bin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2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2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5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872207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+mn-cs"/>
              </a:rPr>
              <a:t>Урок – рефлексия</a:t>
            </a:r>
            <a:b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+mn-cs"/>
              </a:rPr>
              <a:t>Взаимное </a:t>
            </a:r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+mn-cs"/>
              </a:rPr>
              <a:t>расположение графиков линейной функции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5911258"/>
              </p:ext>
            </p:extLst>
          </p:nvPr>
        </p:nvGraphicFramePr>
        <p:xfrm>
          <a:off x="2195736" y="3140968"/>
          <a:ext cx="3313113" cy="314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2" name="GraphC" r:id="rId3" imgW="4248150" imgH="3867150" progId="">
                  <p:embed/>
                </p:oleObj>
              </mc:Choice>
              <mc:Fallback>
                <p:oleObj name="GraphC" r:id="rId3" imgW="4248150" imgH="386715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3140968"/>
                        <a:ext cx="3313113" cy="3148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4592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ru-RU" u="sng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</a:rPr>
              <a:t>Задание №1</a:t>
            </a:r>
            <a:r>
              <a:rPr lang="ru-RU" altLang="ru-RU" dirty="0" smtClean="0">
                <a:solidFill>
                  <a:schemeClr val="accent2"/>
                </a:solidFill>
                <a:effectLst/>
                <a:latin typeface="Times New Roman" pitchFamily="18" charset="0"/>
              </a:rPr>
              <a:t> Заполните таблицу</a:t>
            </a:r>
          </a:p>
        </p:txBody>
      </p:sp>
      <p:graphicFrame>
        <p:nvGraphicFramePr>
          <p:cNvPr id="69666" name="Group 34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706098928"/>
              </p:ext>
            </p:extLst>
          </p:nvPr>
        </p:nvGraphicFramePr>
        <p:xfrm>
          <a:off x="179388" y="1484313"/>
          <a:ext cx="8713787" cy="4464967"/>
        </p:xfrm>
        <a:graphic>
          <a:graphicData uri="http://schemas.openxmlformats.org/drawingml/2006/table">
            <a:tbl>
              <a:tblPr/>
              <a:tblGrid>
                <a:gridCol w="2097087"/>
                <a:gridCol w="3159125"/>
                <a:gridCol w="3457575"/>
              </a:tblGrid>
              <a:tr h="952500"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Линейные функции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Алгебраическое условие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Геометрический вывод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6203"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у= к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х+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=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 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ahoma" pitchFamily="34" charset="0"/>
                        </a:rPr>
                        <a:t>≠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ahoma" pitchFamily="34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+mn-cs"/>
                        </a:rPr>
                        <a:t>b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alt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3995"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у= к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х+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ahoma" pitchFamily="34" charset="0"/>
                        </a:rPr>
                        <a:t>≠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к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en-US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  <a:r>
                        <a:rPr kumimoji="0" lang="en-US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ahoma" pitchFamily="34" charset="0"/>
                        </a:rPr>
                        <a:t>≠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8387"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ahoma" pitchFamily="34" charset="0"/>
                        </a:rPr>
                        <a:t>≠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к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 </a:t>
                      </a:r>
                      <a:r>
                        <a:rPr kumimoji="0" lang="en-US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25649"/>
              </p:ext>
            </p:extLst>
          </p:nvPr>
        </p:nvGraphicFramePr>
        <p:xfrm>
          <a:off x="2274277" y="5145752"/>
          <a:ext cx="6623538" cy="803528"/>
        </p:xfrm>
        <a:graphic>
          <a:graphicData uri="http://schemas.openxmlformats.org/drawingml/2006/table">
            <a:tbl>
              <a:tblPr/>
              <a:tblGrid>
                <a:gridCol w="6623538"/>
              </a:tblGrid>
              <a:tr h="8035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ahoma" pitchFamily="34" charset="0"/>
                        </a:rPr>
                        <a:t>=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к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 </a:t>
                      </a:r>
                      <a:r>
                        <a:rPr kumimoji="0" lang="en-US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</a:t>
                      </a:r>
                      <a:r>
                        <a:rPr kumimoji="0" lang="en-US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altLang="ru-RU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65729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ru-RU" sz="5400" dirty="0" smtClean="0">
                <a:solidFill>
                  <a:schemeClr val="accent2"/>
                </a:solidFill>
                <a:effectLst/>
                <a:latin typeface="Times New Roman" pitchFamily="18" charset="0"/>
              </a:rPr>
              <a:t>Проверь </a:t>
            </a:r>
            <a:r>
              <a:rPr lang="ru-RU" altLang="ru-RU" sz="5400" dirty="0" smtClean="0">
                <a:solidFill>
                  <a:schemeClr val="accent2"/>
                </a:solidFill>
                <a:latin typeface="Times New Roman" pitchFamily="18" charset="0"/>
              </a:rPr>
              <a:t>себя</a:t>
            </a:r>
            <a:r>
              <a:rPr lang="ru-RU" altLang="ru-RU" sz="5400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altLang="ru-RU" sz="5400" dirty="0" smtClean="0">
                <a:solidFill>
                  <a:schemeClr val="accent2"/>
                </a:solidFill>
                <a:latin typeface="Times New Roman" pitchFamily="18" charset="0"/>
              </a:rPr>
              <a:t>:</a:t>
            </a:r>
            <a:endParaRPr lang="ru-RU" altLang="ru-RU" sz="5400" dirty="0" smtClean="0">
              <a:solidFill>
                <a:schemeClr val="accent2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70716" name="Group 60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761490582"/>
              </p:ext>
            </p:extLst>
          </p:nvPr>
        </p:nvGraphicFramePr>
        <p:xfrm>
          <a:off x="34925" y="1484313"/>
          <a:ext cx="8785225" cy="5436236"/>
        </p:xfrm>
        <a:graphic>
          <a:graphicData uri="http://schemas.openxmlformats.org/drawingml/2006/table">
            <a:tbl>
              <a:tblPr/>
              <a:tblGrid>
                <a:gridCol w="2089150"/>
                <a:gridCol w="2808288"/>
                <a:gridCol w="3887787"/>
              </a:tblGrid>
              <a:tr h="1081088"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Линейные функции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Алгебраическое условие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Геометрический вывод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3963"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у= к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х+</a:t>
                      </a:r>
                      <a:r>
                        <a:rPr kumimoji="0" lang="en-US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alt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=к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 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</a:t>
                      </a:r>
                      <a:r>
                        <a:rPr kumimoji="0" lang="en-US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ahoma" pitchFamily="34" charset="0"/>
                        </a:rPr>
                        <a:t>≠</a:t>
                      </a:r>
                      <a:r>
                        <a:rPr kumimoji="0" lang="en-US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ahoma" pitchFamily="34" charset="0"/>
                        </a:rPr>
                        <a:t> </a:t>
                      </a:r>
                      <a:r>
                        <a:rPr kumimoji="0" lang="en-US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+mn-cs"/>
                        </a:rPr>
                        <a:t>b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alt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прямые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параллельны</a:t>
                      </a: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3788"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у= к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х+</a:t>
                      </a:r>
                      <a:r>
                        <a:rPr kumimoji="0" lang="en-US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alt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ahoma" pitchFamily="34" charset="0"/>
                        </a:rPr>
                        <a:t>≠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к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 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en-US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ahoma" pitchFamily="34" charset="0"/>
                        </a:rPr>
                        <a:t>≠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en-US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alt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прямые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пересекаются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269">
                <a:tc rowSpan="2"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ahoma" pitchFamily="34" charset="0"/>
                        </a:rPr>
                        <a:t>≠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к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 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en-US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</a:t>
                      </a:r>
                      <a:r>
                        <a:rPr kumimoji="0" lang="en-US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    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23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defRPr sz="23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1pPr>
                      <a:lvl2pPr algn="l" eaLnBrk="0" hangingPunct="0">
                        <a:spcBef>
                          <a:spcPts val="325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1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2pPr>
                      <a:lvl3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SzPct val="100000"/>
                        <a:buFont typeface="Wingdings 2" pitchFamily="18" charset="2"/>
                        <a:defRPr sz="19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3pPr>
                      <a:lvl4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7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4pPr>
                      <a:lvl5pPr algn="l" eaLnBrk="0" hangingPunct="0">
                        <a:spcBef>
                          <a:spcPts val="35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5pPr>
                      <a:lvl6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6pPr>
                      <a:lvl7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7pPr>
                      <a:lvl8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8pPr>
                      <a:lvl9pPr eaLnBrk="0" fontAlgn="base" hangingPunct="0">
                        <a:spcBef>
                          <a:spcPts val="35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 2" pitchFamily="18" charset="2"/>
                        <a:defRPr sz="1600">
                          <a:solidFill>
                            <a:schemeClr val="tx1"/>
                          </a:solidFill>
                          <a:latin typeface="Lucida Sans Unicode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прямые пересекаются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в точке (0; </a:t>
                      </a:r>
                      <a:r>
                        <a:rPr kumimoji="0" lang="en-US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b)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  <a:defRPr/>
                      </a:pP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en-US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ahoma" pitchFamily="34" charset="0"/>
                        </a:rPr>
                        <a:t>=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к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 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en-US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</a:t>
                      </a:r>
                      <a:r>
                        <a:rPr kumimoji="0" lang="en-US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ru-RU" altLang="ru-RU" sz="23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ru-RU" altLang="ru-RU" sz="2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    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23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  <a:defRPr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прямые совпадают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0683" name="Line 27"/>
          <p:cNvSpPr>
            <a:spLocks noChangeShapeType="1"/>
          </p:cNvSpPr>
          <p:nvPr/>
        </p:nvSpPr>
        <p:spPr bwMode="auto">
          <a:xfrm flipV="1">
            <a:off x="7956550" y="2852738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0684" name="Line 28"/>
          <p:cNvSpPr>
            <a:spLocks noChangeShapeType="1"/>
          </p:cNvSpPr>
          <p:nvPr/>
        </p:nvSpPr>
        <p:spPr bwMode="auto">
          <a:xfrm>
            <a:off x="7596188" y="3500438"/>
            <a:ext cx="1042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0685" name="Line 29"/>
          <p:cNvSpPr>
            <a:spLocks noChangeShapeType="1"/>
          </p:cNvSpPr>
          <p:nvPr/>
        </p:nvSpPr>
        <p:spPr bwMode="auto">
          <a:xfrm flipH="1">
            <a:off x="7524750" y="2997200"/>
            <a:ext cx="1152525" cy="288925"/>
          </a:xfrm>
          <a:prstGeom prst="line">
            <a:avLst/>
          </a:prstGeom>
          <a:noFill/>
          <a:ln w="9525">
            <a:solidFill>
              <a:srgbClr val="FC211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0686" name="Line 30"/>
          <p:cNvSpPr>
            <a:spLocks noChangeShapeType="1"/>
          </p:cNvSpPr>
          <p:nvPr/>
        </p:nvSpPr>
        <p:spPr bwMode="auto">
          <a:xfrm flipH="1">
            <a:off x="7524750" y="3357563"/>
            <a:ext cx="1152525" cy="288925"/>
          </a:xfrm>
          <a:prstGeom prst="line">
            <a:avLst/>
          </a:prstGeom>
          <a:noFill/>
          <a:ln w="9525">
            <a:solidFill>
              <a:srgbClr val="FC211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0687" name="Line 31"/>
          <p:cNvSpPr>
            <a:spLocks noChangeShapeType="1"/>
          </p:cNvSpPr>
          <p:nvPr/>
        </p:nvSpPr>
        <p:spPr bwMode="auto">
          <a:xfrm flipV="1">
            <a:off x="7812088" y="4149725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0688" name="Line 32"/>
          <p:cNvSpPr>
            <a:spLocks noChangeShapeType="1"/>
          </p:cNvSpPr>
          <p:nvPr/>
        </p:nvSpPr>
        <p:spPr bwMode="auto">
          <a:xfrm flipV="1">
            <a:off x="8316913" y="5229225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0689" name="Line 33"/>
          <p:cNvSpPr>
            <a:spLocks noChangeShapeType="1"/>
          </p:cNvSpPr>
          <p:nvPr/>
        </p:nvSpPr>
        <p:spPr bwMode="auto">
          <a:xfrm>
            <a:off x="7451725" y="4797425"/>
            <a:ext cx="10429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0690" name="Line 34"/>
          <p:cNvSpPr>
            <a:spLocks noChangeShapeType="1"/>
          </p:cNvSpPr>
          <p:nvPr/>
        </p:nvSpPr>
        <p:spPr bwMode="auto">
          <a:xfrm>
            <a:off x="7885113" y="5876925"/>
            <a:ext cx="1042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0691" name="Line 35"/>
          <p:cNvSpPr>
            <a:spLocks noChangeShapeType="1"/>
          </p:cNvSpPr>
          <p:nvPr/>
        </p:nvSpPr>
        <p:spPr bwMode="auto">
          <a:xfrm flipH="1">
            <a:off x="7667625" y="4221163"/>
            <a:ext cx="935038" cy="576262"/>
          </a:xfrm>
          <a:prstGeom prst="line">
            <a:avLst/>
          </a:prstGeom>
          <a:noFill/>
          <a:ln w="9525">
            <a:solidFill>
              <a:srgbClr val="FC211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0692" name="Line 36"/>
          <p:cNvSpPr>
            <a:spLocks noChangeShapeType="1"/>
          </p:cNvSpPr>
          <p:nvPr/>
        </p:nvSpPr>
        <p:spPr bwMode="auto">
          <a:xfrm>
            <a:off x="7740650" y="4221163"/>
            <a:ext cx="287338" cy="792162"/>
          </a:xfrm>
          <a:prstGeom prst="line">
            <a:avLst/>
          </a:prstGeom>
          <a:noFill/>
          <a:ln w="9525">
            <a:solidFill>
              <a:srgbClr val="FC211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0693" name="Line 37"/>
          <p:cNvSpPr>
            <a:spLocks noChangeShapeType="1"/>
          </p:cNvSpPr>
          <p:nvPr/>
        </p:nvSpPr>
        <p:spPr bwMode="auto">
          <a:xfrm flipH="1">
            <a:off x="8064500" y="5229225"/>
            <a:ext cx="1079500" cy="431800"/>
          </a:xfrm>
          <a:prstGeom prst="line">
            <a:avLst/>
          </a:prstGeom>
          <a:noFill/>
          <a:ln w="9525">
            <a:solidFill>
              <a:srgbClr val="FC211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0694" name="Line 38"/>
          <p:cNvSpPr>
            <a:spLocks noChangeShapeType="1"/>
          </p:cNvSpPr>
          <p:nvPr/>
        </p:nvSpPr>
        <p:spPr bwMode="auto">
          <a:xfrm>
            <a:off x="8172450" y="5229225"/>
            <a:ext cx="287338" cy="647700"/>
          </a:xfrm>
          <a:prstGeom prst="line">
            <a:avLst/>
          </a:prstGeom>
          <a:noFill/>
          <a:ln w="9525">
            <a:solidFill>
              <a:srgbClr val="FC211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6929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altLang="ru-RU" sz="3100" u="sng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</a:rPr>
              <a:t>Задание №2</a:t>
            </a:r>
            <a:r>
              <a:rPr lang="ru-RU" altLang="ru-RU" sz="310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</a:rPr>
              <a:t> </a:t>
            </a:r>
            <a:r>
              <a:rPr lang="ru-RU" altLang="ru-RU" sz="3100" dirty="0" smtClean="0">
                <a:solidFill>
                  <a:schemeClr val="accent2"/>
                </a:solidFill>
                <a:effectLst/>
                <a:latin typeface="Times New Roman" pitchFamily="18" charset="0"/>
              </a:rPr>
              <a:t>Не выполняя построения, установите взаимное расположение графиков линейных функций</a:t>
            </a:r>
            <a:r>
              <a:rPr lang="ru-RU" altLang="ru-RU" sz="2900" dirty="0" smtClean="0">
                <a:solidFill>
                  <a:srgbClr val="FC2110"/>
                </a:solidFill>
                <a:effectLst/>
                <a:latin typeface="Times New Roman" pitchFamily="18" charset="0"/>
              </a:rPr>
              <a:t>:</a:t>
            </a:r>
          </a:p>
        </p:txBody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>
          <a:xfrm>
            <a:off x="179388" y="1484313"/>
            <a:ext cx="8507412" cy="4525962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 smtClean="0">
                <a:latin typeface="Times New Roman" pitchFamily="18" charset="0"/>
              </a:rPr>
              <a:t>у = 2х  и у = 2х – 4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 smtClean="0">
                <a:latin typeface="Times New Roman" pitchFamily="18" charset="0"/>
              </a:rPr>
              <a:t>у = х +3  и у = 2х – 1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 smtClean="0">
                <a:latin typeface="Times New Roman" pitchFamily="18" charset="0"/>
              </a:rPr>
              <a:t>у =4х + 6  и у = 4х + 6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 smtClean="0">
                <a:latin typeface="Times New Roman" pitchFamily="18" charset="0"/>
              </a:rPr>
              <a:t>у =12х – 6  и у = 13х – 6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 smtClean="0">
                <a:latin typeface="Times New Roman" pitchFamily="18" charset="0"/>
              </a:rPr>
              <a:t>у =0,5 х + 7  и у = 1</a:t>
            </a:r>
            <a:r>
              <a:rPr lang="en-US" altLang="ru-RU" dirty="0" smtClean="0">
                <a:latin typeface="Times New Roman" pitchFamily="18" charset="0"/>
                <a:cs typeface="Tahoma" pitchFamily="34" charset="0"/>
              </a:rPr>
              <a:t>/</a:t>
            </a:r>
            <a:r>
              <a:rPr lang="ru-RU" altLang="ru-RU" dirty="0" smtClean="0">
                <a:latin typeface="Times New Roman" pitchFamily="18" charset="0"/>
                <a:cs typeface="Tahoma" pitchFamily="34" charset="0"/>
              </a:rPr>
              <a:t>2 х – 7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 smtClean="0">
                <a:latin typeface="Times New Roman" pitchFamily="18" charset="0"/>
              </a:rPr>
              <a:t>у =5х + 8  и у = 15</a:t>
            </a:r>
            <a:r>
              <a:rPr lang="en-US" altLang="ru-RU" dirty="0" smtClean="0">
                <a:latin typeface="Times New Roman" pitchFamily="18" charset="0"/>
                <a:cs typeface="Tahoma" pitchFamily="34" charset="0"/>
              </a:rPr>
              <a:t>/</a:t>
            </a:r>
            <a:r>
              <a:rPr lang="ru-RU" altLang="ru-RU" dirty="0" smtClean="0">
                <a:latin typeface="Times New Roman" pitchFamily="18" charset="0"/>
                <a:cs typeface="Tahoma" pitchFamily="34" charset="0"/>
              </a:rPr>
              <a:t>3х + 4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 smtClean="0">
                <a:latin typeface="Times New Roman" pitchFamily="18" charset="0"/>
              </a:rPr>
              <a:t>у = 12</a:t>
            </a:r>
            <a:r>
              <a:rPr lang="en-US" altLang="ru-RU" dirty="0" smtClean="0">
                <a:latin typeface="Times New Roman" pitchFamily="18" charset="0"/>
                <a:cs typeface="Tahoma" pitchFamily="34" charset="0"/>
              </a:rPr>
              <a:t>/</a:t>
            </a:r>
            <a:r>
              <a:rPr lang="ru-RU" altLang="ru-RU" dirty="0" smtClean="0">
                <a:latin typeface="Times New Roman" pitchFamily="18" charset="0"/>
                <a:cs typeface="Tahoma" pitchFamily="34" charset="0"/>
              </a:rPr>
              <a:t>16х – 4  и </a:t>
            </a:r>
            <a:r>
              <a:rPr lang="ru-RU" altLang="ru-RU" dirty="0" smtClean="0">
                <a:latin typeface="Times New Roman" pitchFamily="18" charset="0"/>
              </a:rPr>
              <a:t>у = 15 </a:t>
            </a:r>
            <a:r>
              <a:rPr lang="en-US" altLang="ru-RU" dirty="0" smtClean="0">
                <a:latin typeface="Times New Roman" pitchFamily="18" charset="0"/>
                <a:cs typeface="Tahoma" pitchFamily="34" charset="0"/>
              </a:rPr>
              <a:t>/</a:t>
            </a:r>
            <a:r>
              <a:rPr lang="ru-RU" altLang="ru-RU" dirty="0" smtClean="0">
                <a:latin typeface="Times New Roman" pitchFamily="18" charset="0"/>
                <a:cs typeface="Tahoma" pitchFamily="34" charset="0"/>
              </a:rPr>
              <a:t>16х +3</a:t>
            </a:r>
            <a:endParaRPr lang="en-US" altLang="ru-RU" dirty="0" smtClean="0">
              <a:latin typeface="Times New Roman" pitchFamily="18" charset="0"/>
              <a:cs typeface="Tahoma" pitchFamily="34" charset="0"/>
            </a:endParaRPr>
          </a:p>
        </p:txBody>
      </p:sp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263" y="1844675"/>
            <a:ext cx="2471737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43083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ru-RU" altLang="ru-RU" sz="4000" dirty="0">
                <a:solidFill>
                  <a:schemeClr val="accent2"/>
                </a:solidFill>
                <a:latin typeface="Times New Roman" pitchFamily="18" charset="0"/>
              </a:rPr>
              <a:t>Проверь </a:t>
            </a:r>
            <a:r>
              <a:rPr lang="ru-RU" altLang="ru-RU" sz="4000" dirty="0" smtClean="0">
                <a:solidFill>
                  <a:schemeClr val="accent2"/>
                </a:solidFill>
                <a:latin typeface="Times New Roman" pitchFamily="18" charset="0"/>
              </a:rPr>
              <a:t>себя:</a:t>
            </a:r>
            <a:endParaRPr lang="ru-RU" altLang="ru-RU" sz="4000" dirty="0" smtClean="0">
              <a:solidFill>
                <a:srgbClr val="FC2110"/>
              </a:solidFill>
              <a:effectLst/>
              <a:latin typeface="Times New Roman" pitchFamily="18" charset="0"/>
            </a:endParaRPr>
          </a:p>
        </p:txBody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>
          <a:xfrm>
            <a:off x="179388" y="1484313"/>
            <a:ext cx="8507412" cy="4525962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 smtClean="0">
                <a:latin typeface="Times New Roman" pitchFamily="18" charset="0"/>
              </a:rPr>
              <a:t>Графики параллельны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 smtClean="0">
                <a:latin typeface="Times New Roman" pitchFamily="18" charset="0"/>
              </a:rPr>
              <a:t>Графики пересекаются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 smtClean="0">
                <a:latin typeface="Times New Roman" pitchFamily="18" charset="0"/>
              </a:rPr>
              <a:t>Графики совпадают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 smtClean="0">
                <a:latin typeface="Times New Roman" pitchFamily="18" charset="0"/>
              </a:rPr>
              <a:t>Графики пересекаются в точке (0;-6)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>
                <a:latin typeface="Times New Roman" pitchFamily="18" charset="0"/>
              </a:rPr>
              <a:t>Графики параллельны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>
                <a:latin typeface="Times New Roman" pitchFamily="18" charset="0"/>
              </a:rPr>
              <a:t>Графики пересекаются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>
                <a:latin typeface="Times New Roman" pitchFamily="18" charset="0"/>
              </a:rPr>
              <a:t>Графики пересекаются</a:t>
            </a:r>
          </a:p>
        </p:txBody>
      </p:sp>
    </p:spTree>
    <p:extLst>
      <p:ext uri="{BB962C8B-B14F-4D97-AF65-F5344CB8AC3E}">
        <p14:creationId xmlns:p14="http://schemas.microsoft.com/office/powerpoint/2010/main" val="2669226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algn="l"/>
            <a:r>
              <a:rPr lang="ru-RU" altLang="ru-RU" u="sng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Задание </a:t>
            </a:r>
            <a:r>
              <a:rPr lang="ru-RU" altLang="ru-RU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№3</a:t>
            </a:r>
            <a:r>
              <a:rPr lang="ru-RU" altLang="ru-RU" dirty="0" smtClean="0">
                <a:solidFill>
                  <a:schemeClr val="accent2"/>
                </a:solidFill>
                <a:latin typeface="Times New Roman" pitchFamily="18" charset="0"/>
              </a:rPr>
              <a:t> Тест</a:t>
            </a:r>
            <a:endParaRPr lang="ru-RU" dirty="0" smtClean="0">
              <a:solidFill>
                <a:schemeClr val="accent6"/>
              </a:solidFill>
              <a:latin typeface="Franklin Gothic Heavy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63"/>
            <a:ext cx="9144000" cy="5643562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1.</a:t>
            </a:r>
            <a:r>
              <a:rPr lang="ru-RU" sz="3800" dirty="0">
                <a:latin typeface="Times New Roman" pitchFamily="18" charset="0"/>
              </a:rPr>
              <a:t>Не выполняя построений, найдите координаты точки пересечения графика функции</a:t>
            </a:r>
            <a:r>
              <a:rPr lang="en-US" sz="3800" dirty="0">
                <a:latin typeface="Times New Roman" pitchFamily="18" charset="0"/>
              </a:rPr>
              <a:t> y=8-10x </a:t>
            </a:r>
            <a:r>
              <a:rPr lang="ru-RU" sz="3800" dirty="0">
                <a:latin typeface="Times New Roman" pitchFamily="18" charset="0"/>
              </a:rPr>
              <a:t>с осью</a:t>
            </a:r>
            <a:r>
              <a:rPr lang="en-US" sz="3800" dirty="0">
                <a:latin typeface="Times New Roman" pitchFamily="18" charset="0"/>
              </a:rPr>
              <a:t> Y.</a:t>
            </a:r>
            <a:endParaRPr lang="ru-RU" sz="3800" dirty="0">
              <a:latin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>
                <a:latin typeface="Times New Roman" pitchFamily="18" charset="0"/>
              </a:rPr>
              <a:t>                              </a:t>
            </a:r>
            <a:endParaRPr lang="ru-RU" sz="3800" dirty="0">
              <a:solidFill>
                <a:srgbClr val="FF0000"/>
              </a:solidFill>
              <a:latin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>
                <a:latin typeface="Times New Roman" pitchFamily="18" charset="0"/>
              </a:rPr>
              <a:t>2. Задайте формулой линейную функцию, график которой параллелен графику функции</a:t>
            </a:r>
            <a:r>
              <a:rPr lang="en-US" sz="3800" dirty="0">
                <a:latin typeface="Times New Roman" pitchFamily="18" charset="0"/>
              </a:rPr>
              <a:t> </a:t>
            </a:r>
            <a:r>
              <a:rPr lang="en-US" sz="3800" dirty="0" smtClean="0">
                <a:latin typeface="Times New Roman" pitchFamily="18" charset="0"/>
              </a:rPr>
              <a:t>y=1</a:t>
            </a:r>
            <a:r>
              <a:rPr lang="ru-RU" sz="3800" dirty="0" smtClean="0">
                <a:latin typeface="Times New Roman" pitchFamily="18" charset="0"/>
              </a:rPr>
              <a:t>,</a:t>
            </a:r>
            <a:r>
              <a:rPr lang="en-US" sz="3800" dirty="0" smtClean="0">
                <a:latin typeface="Times New Roman" pitchFamily="18" charset="0"/>
              </a:rPr>
              <a:t>3x-7</a:t>
            </a:r>
            <a:r>
              <a:rPr lang="ru-RU" sz="3800" dirty="0">
                <a:latin typeface="Times New Roman" pitchFamily="18" charset="0"/>
              </a:rPr>
              <a:t>, и проходит через начало координат.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dirty="0">
                <a:latin typeface="Times New Roman" pitchFamily="18" charset="0"/>
              </a:rPr>
              <a:t>                              </a:t>
            </a:r>
            <a:endParaRPr lang="ru-RU" sz="3800" dirty="0">
              <a:solidFill>
                <a:srgbClr val="FF0000"/>
              </a:solidFill>
              <a:latin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>
                <a:latin typeface="Times New Roman" pitchFamily="18" charset="0"/>
              </a:rPr>
              <a:t>3. Укажите координаты точки пересечения графиков функций </a:t>
            </a:r>
            <a:r>
              <a:rPr lang="ru-RU" sz="3800" dirty="0" err="1">
                <a:latin typeface="Times New Roman" pitchFamily="18" charset="0"/>
              </a:rPr>
              <a:t>y</a:t>
            </a:r>
            <a:r>
              <a:rPr lang="ru-RU" sz="3800" dirty="0">
                <a:latin typeface="Times New Roman" pitchFamily="18" charset="0"/>
              </a:rPr>
              <a:t> = 1,5x – 2 и </a:t>
            </a:r>
            <a:r>
              <a:rPr lang="ru-RU" sz="3800" dirty="0" err="1">
                <a:latin typeface="Times New Roman" pitchFamily="18" charset="0"/>
              </a:rPr>
              <a:t>y</a:t>
            </a:r>
            <a:r>
              <a:rPr lang="ru-RU" sz="3800" dirty="0">
                <a:latin typeface="Times New Roman" pitchFamily="18" charset="0"/>
              </a:rPr>
              <a:t> = 4 – 0,5x.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>
                <a:latin typeface="Times New Roman" pitchFamily="18" charset="0"/>
              </a:rPr>
              <a:t>                             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</a:rPr>
              <a:t>    </a:t>
            </a:r>
            <a:endParaRPr lang="ru-RU" sz="3800" dirty="0">
              <a:solidFill>
                <a:srgbClr val="FF0000"/>
              </a:solidFill>
              <a:latin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>
                <a:latin typeface="Times New Roman" pitchFamily="18" charset="0"/>
              </a:rPr>
              <a:t>4.График функции </a:t>
            </a:r>
            <a:r>
              <a:rPr lang="ru-RU" sz="3800" dirty="0" err="1">
                <a:latin typeface="Times New Roman" pitchFamily="18" charset="0"/>
              </a:rPr>
              <a:t>y</a:t>
            </a:r>
            <a:r>
              <a:rPr lang="ru-RU" sz="3800" dirty="0">
                <a:latin typeface="Times New Roman" pitchFamily="18" charset="0"/>
              </a:rPr>
              <a:t> = </a:t>
            </a:r>
            <a:r>
              <a:rPr lang="ru-RU" sz="3800" dirty="0" err="1">
                <a:latin typeface="Times New Roman" pitchFamily="18" charset="0"/>
              </a:rPr>
              <a:t>k</a:t>
            </a:r>
            <a:r>
              <a:rPr lang="ru-RU" sz="3800" dirty="0">
                <a:latin typeface="Times New Roman" pitchFamily="18" charset="0"/>
              </a:rPr>
              <a:t> x+5 проходит через точку      М(-7;12). Найдите </a:t>
            </a:r>
            <a:r>
              <a:rPr lang="ru-RU" sz="3800" dirty="0" err="1">
                <a:latin typeface="Times New Roman" pitchFamily="18" charset="0"/>
              </a:rPr>
              <a:t>k</a:t>
            </a:r>
            <a:r>
              <a:rPr lang="ru-RU" sz="3800" dirty="0">
                <a:latin typeface="Times New Roman" pitchFamily="18" charset="0"/>
              </a:rPr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>
                <a:solidFill>
                  <a:srgbClr val="FF0000"/>
                </a:solidFill>
                <a:latin typeface="Times New Roman" pitchFamily="18" charset="0"/>
              </a:rPr>
              <a:t>                             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</a:rPr>
              <a:t>         </a:t>
            </a:r>
            <a:endParaRPr lang="ru-RU" sz="3800" dirty="0">
              <a:solidFill>
                <a:srgbClr val="FF0000"/>
              </a:solidFill>
              <a:latin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800" dirty="0">
              <a:latin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387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r>
              <a:rPr lang="ru-RU" altLang="ru-RU" dirty="0" smtClean="0">
                <a:solidFill>
                  <a:schemeClr val="accent2"/>
                </a:solidFill>
                <a:latin typeface="Times New Roman" pitchFamily="18" charset="0"/>
              </a:rPr>
              <a:t>Проверь себя</a:t>
            </a:r>
            <a:r>
              <a:rPr lang="ru-RU" altLang="ru-RU" dirty="0">
                <a:solidFill>
                  <a:schemeClr val="accent2"/>
                </a:solidFill>
                <a:latin typeface="Times New Roman" pitchFamily="18" charset="0"/>
              </a:rPr>
              <a:t>:</a:t>
            </a:r>
            <a:endParaRPr lang="ru-RU" dirty="0" smtClean="0">
              <a:solidFill>
                <a:srgbClr val="3333FF"/>
              </a:solidFill>
              <a:latin typeface="Franklin Gothic Heavy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63"/>
            <a:ext cx="9144000" cy="5643562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1.</a:t>
            </a:r>
            <a:r>
              <a:rPr lang="ru-RU" sz="3800" dirty="0">
                <a:latin typeface="Times New Roman" pitchFamily="18" charset="0"/>
              </a:rPr>
              <a:t>Не выполняя построений, найдите координаты точки пересечения графика функции</a:t>
            </a:r>
            <a:r>
              <a:rPr lang="en-US" sz="3800" dirty="0">
                <a:latin typeface="Times New Roman" pitchFamily="18" charset="0"/>
              </a:rPr>
              <a:t> y=8-10x </a:t>
            </a:r>
            <a:r>
              <a:rPr lang="ru-RU" sz="3800" dirty="0">
                <a:latin typeface="Times New Roman" pitchFamily="18" charset="0"/>
              </a:rPr>
              <a:t>с осью</a:t>
            </a:r>
            <a:r>
              <a:rPr lang="en-US" sz="3800" dirty="0">
                <a:latin typeface="Times New Roman" pitchFamily="18" charset="0"/>
              </a:rPr>
              <a:t> Y.</a:t>
            </a:r>
            <a:endParaRPr lang="ru-RU" sz="3800" dirty="0">
              <a:latin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>
                <a:latin typeface="Times New Roman" pitchFamily="18" charset="0"/>
              </a:rPr>
              <a:t>                              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</a:rPr>
              <a:t>(0;8</a:t>
            </a:r>
            <a:r>
              <a:rPr lang="ru-RU" sz="3800" dirty="0">
                <a:solidFill>
                  <a:srgbClr val="FF0000"/>
                </a:solidFill>
                <a:latin typeface="Times New Roman" pitchFamily="18" charset="0"/>
              </a:rPr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>
                <a:latin typeface="Times New Roman" pitchFamily="18" charset="0"/>
              </a:rPr>
              <a:t>2. Задайте формулой линейную функцию, график которой параллелен графику функции</a:t>
            </a:r>
            <a:r>
              <a:rPr lang="en-US" sz="3800" dirty="0">
                <a:latin typeface="Times New Roman" pitchFamily="18" charset="0"/>
              </a:rPr>
              <a:t> </a:t>
            </a:r>
            <a:r>
              <a:rPr lang="en-US" sz="3800" dirty="0" smtClean="0">
                <a:latin typeface="Times New Roman" pitchFamily="18" charset="0"/>
              </a:rPr>
              <a:t>y=1</a:t>
            </a:r>
            <a:r>
              <a:rPr lang="ru-RU" sz="3800" dirty="0" smtClean="0">
                <a:latin typeface="Times New Roman" pitchFamily="18" charset="0"/>
              </a:rPr>
              <a:t>,</a:t>
            </a:r>
            <a:r>
              <a:rPr lang="en-US" sz="3800" dirty="0" smtClean="0">
                <a:latin typeface="Times New Roman" pitchFamily="18" charset="0"/>
              </a:rPr>
              <a:t>3x-7</a:t>
            </a:r>
            <a:r>
              <a:rPr lang="ru-RU" sz="3800" dirty="0">
                <a:latin typeface="Times New Roman" pitchFamily="18" charset="0"/>
              </a:rPr>
              <a:t>, и проходит через начало координат.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dirty="0">
                <a:latin typeface="Times New Roman" pitchFamily="18" charset="0"/>
              </a:rPr>
              <a:t>                              </a:t>
            </a:r>
            <a:r>
              <a:rPr lang="ru-RU" sz="3800" dirty="0">
                <a:latin typeface="Times New Roman" pitchFamily="18" charset="0"/>
              </a:rPr>
              <a:t> </a:t>
            </a:r>
            <a:r>
              <a:rPr lang="en-US" sz="3800" dirty="0" smtClean="0">
                <a:solidFill>
                  <a:srgbClr val="FF0000"/>
                </a:solidFill>
                <a:latin typeface="Times New Roman" pitchFamily="18" charset="0"/>
              </a:rPr>
              <a:t>y=1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</a:rPr>
              <a:t>,</a:t>
            </a:r>
            <a:r>
              <a:rPr lang="en-US" sz="3800" dirty="0" smtClean="0">
                <a:solidFill>
                  <a:srgbClr val="FF0000"/>
                </a:solidFill>
                <a:latin typeface="Times New Roman" pitchFamily="18" charset="0"/>
              </a:rPr>
              <a:t>3x</a:t>
            </a:r>
            <a:endParaRPr lang="ru-RU" sz="3800" dirty="0">
              <a:solidFill>
                <a:srgbClr val="FF0000"/>
              </a:solidFill>
              <a:latin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>
                <a:latin typeface="Times New Roman" pitchFamily="18" charset="0"/>
              </a:rPr>
              <a:t>3. Укажите координаты точки пересечения графиков функций </a:t>
            </a:r>
            <a:r>
              <a:rPr lang="ru-RU" sz="3800" dirty="0" err="1">
                <a:latin typeface="Times New Roman" pitchFamily="18" charset="0"/>
              </a:rPr>
              <a:t>y</a:t>
            </a:r>
            <a:r>
              <a:rPr lang="ru-RU" sz="3800" dirty="0">
                <a:latin typeface="Times New Roman" pitchFamily="18" charset="0"/>
              </a:rPr>
              <a:t> = 1,5x – 2 и </a:t>
            </a:r>
            <a:r>
              <a:rPr lang="ru-RU" sz="3800" dirty="0" err="1">
                <a:latin typeface="Times New Roman" pitchFamily="18" charset="0"/>
              </a:rPr>
              <a:t>y</a:t>
            </a:r>
            <a:r>
              <a:rPr lang="ru-RU" sz="3800" dirty="0">
                <a:latin typeface="Times New Roman" pitchFamily="18" charset="0"/>
              </a:rPr>
              <a:t> = 4 – 0,5x.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>
                <a:latin typeface="Times New Roman" pitchFamily="18" charset="0"/>
              </a:rPr>
              <a:t>                              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</a:rPr>
              <a:t>(3</a:t>
            </a:r>
            <a:r>
              <a:rPr lang="ru-RU" sz="3800" dirty="0">
                <a:solidFill>
                  <a:srgbClr val="FF0000"/>
                </a:solidFill>
                <a:latin typeface="Times New Roman" pitchFamily="18" charset="0"/>
              </a:rPr>
              <a:t>; 2,5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</a:rPr>
              <a:t>)     </a:t>
            </a:r>
            <a:endParaRPr lang="ru-RU" sz="3800" dirty="0">
              <a:solidFill>
                <a:srgbClr val="FF0000"/>
              </a:solidFill>
              <a:latin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>
                <a:latin typeface="Times New Roman" pitchFamily="18" charset="0"/>
              </a:rPr>
              <a:t>4.График функции </a:t>
            </a:r>
            <a:r>
              <a:rPr lang="ru-RU" sz="3800" dirty="0" err="1">
                <a:latin typeface="Times New Roman" pitchFamily="18" charset="0"/>
              </a:rPr>
              <a:t>y</a:t>
            </a:r>
            <a:r>
              <a:rPr lang="ru-RU" sz="3800" dirty="0">
                <a:latin typeface="Times New Roman" pitchFamily="18" charset="0"/>
              </a:rPr>
              <a:t> = </a:t>
            </a:r>
            <a:r>
              <a:rPr lang="ru-RU" sz="3800" dirty="0" err="1">
                <a:latin typeface="Times New Roman" pitchFamily="18" charset="0"/>
              </a:rPr>
              <a:t>k</a:t>
            </a:r>
            <a:r>
              <a:rPr lang="ru-RU" sz="3800" dirty="0">
                <a:latin typeface="Times New Roman" pitchFamily="18" charset="0"/>
              </a:rPr>
              <a:t> x+5 проходит через точку      М(-7;12). Найдите </a:t>
            </a:r>
            <a:r>
              <a:rPr lang="ru-RU" sz="3800" dirty="0" err="1">
                <a:latin typeface="Times New Roman" pitchFamily="18" charset="0"/>
              </a:rPr>
              <a:t>k</a:t>
            </a:r>
            <a:r>
              <a:rPr lang="ru-RU" sz="3800" dirty="0">
                <a:latin typeface="Times New Roman" pitchFamily="18" charset="0"/>
              </a:rPr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>
                <a:solidFill>
                  <a:srgbClr val="FF0000"/>
                </a:solidFill>
                <a:latin typeface="Times New Roman" pitchFamily="18" charset="0"/>
              </a:rPr>
              <a:t>                             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</a:rPr>
              <a:t>    -1      </a:t>
            </a:r>
            <a:endParaRPr lang="ru-RU" sz="3800" dirty="0">
              <a:solidFill>
                <a:srgbClr val="FF0000"/>
              </a:solidFill>
              <a:latin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800" dirty="0">
              <a:latin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387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Оцени себя:</a:t>
            </a:r>
          </a:p>
        </p:txBody>
      </p:sp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2268538" y="1341438"/>
            <a:ext cx="5813425" cy="481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«5»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14-15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правильных ответов,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0-1 ошибка.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«4»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11-13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правильных ответов,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2-4 ошибки.</a:t>
            </a:r>
            <a:endParaRPr lang="ru-RU" sz="2800" b="1" dirty="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«3»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8-10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правильных ответов, 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5-7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ошибок.</a:t>
            </a:r>
            <a:endParaRPr lang="ru-RU" sz="2800" b="1" dirty="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«2»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 Менее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правильных ответов,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      более 7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ошибок. </a:t>
            </a:r>
            <a:endParaRPr lang="ru-RU" sz="2800" b="1" dirty="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18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u="sng" dirty="0" smtClean="0">
                <a:latin typeface="Times New Roman" pitchFamily="18" charset="0"/>
              </a:rPr>
              <a:t>Задание №4</a:t>
            </a:r>
            <a:r>
              <a:rPr lang="ru-RU" altLang="ru-RU" dirty="0" smtClean="0">
                <a:solidFill>
                  <a:schemeClr val="accent2"/>
                </a:solidFill>
                <a:latin typeface="Times New Roman" pitchFamily="18" charset="0"/>
              </a:rPr>
              <a:t> Практическая </a:t>
            </a:r>
            <a:r>
              <a:rPr lang="ru-RU" altLang="ru-RU" dirty="0" smtClean="0">
                <a:solidFill>
                  <a:schemeClr val="accent2"/>
                </a:solidFill>
                <a:latin typeface="Times New Roman" pitchFamily="18" charset="0"/>
              </a:rPr>
              <a:t>работа: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Построить графики функций:</a:t>
            </a:r>
          </a:p>
          <a:p>
            <a:pPr marL="514350" indent="-514350">
              <a:buAutoNum type="arabicParenR"/>
            </a:pPr>
            <a:r>
              <a:rPr lang="ru-RU" dirty="0" smtClean="0"/>
              <a:t>                                                      </a:t>
            </a:r>
          </a:p>
          <a:p>
            <a:pPr marL="514350" indent="-514350">
              <a:buAutoNum type="arabicParenR"/>
            </a:pPr>
            <a:endParaRPr lang="ru-RU" dirty="0"/>
          </a:p>
          <a:p>
            <a:pPr marL="514350" indent="-514350">
              <a:buAutoNum type="arabicParenR"/>
            </a:pPr>
            <a:r>
              <a:rPr lang="ru-RU" dirty="0" smtClean="0"/>
              <a:t>                                                       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3)                                       </a:t>
            </a:r>
          </a:p>
          <a:p>
            <a:pPr marL="0" indent="0">
              <a:buNone/>
            </a:pPr>
            <a:r>
              <a:rPr lang="ru-RU" dirty="0" smtClean="0"/>
              <a:t>   </a:t>
            </a:r>
          </a:p>
          <a:p>
            <a:pPr marL="0" indent="0">
              <a:buNone/>
            </a:pPr>
            <a:r>
              <a:rPr lang="ru-RU" dirty="0" smtClean="0"/>
              <a:t>Определить взаимное расположение графиков данных функций. Сделать вывод. Вывести формулу                      </a:t>
            </a:r>
          </a:p>
          <a:p>
            <a:pPr marL="514350" indent="-514350">
              <a:buAutoNum type="arabicParenR"/>
            </a:pPr>
            <a:endParaRPr lang="ru-RU" dirty="0"/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641879"/>
              </p:ext>
            </p:extLst>
          </p:nvPr>
        </p:nvGraphicFramePr>
        <p:xfrm>
          <a:off x="1150938" y="2205038"/>
          <a:ext cx="1933575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8" name="Формула" r:id="rId3" imgW="647640" imgH="203040" progId="Equation.3">
                  <p:embed/>
                </p:oleObj>
              </mc:Choice>
              <mc:Fallback>
                <p:oleObj name="Формула" r:id="rId3" imgW="6476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0938" y="2205038"/>
                        <a:ext cx="1933575" cy="57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4601472"/>
              </p:ext>
            </p:extLst>
          </p:nvPr>
        </p:nvGraphicFramePr>
        <p:xfrm>
          <a:off x="4716016" y="1772816"/>
          <a:ext cx="2390775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9" name="Формула" r:id="rId5" imgW="799920" imgH="393480" progId="Equation.3">
                  <p:embed/>
                </p:oleObj>
              </mc:Choice>
              <mc:Fallback>
                <p:oleObj name="Формула" r:id="rId5" imgW="7999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1772816"/>
                        <a:ext cx="2390775" cy="1114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9915571"/>
              </p:ext>
            </p:extLst>
          </p:nvPr>
        </p:nvGraphicFramePr>
        <p:xfrm>
          <a:off x="1187624" y="2996952"/>
          <a:ext cx="1973263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0" name="Формула" r:id="rId7" imgW="660240" imgH="203040" progId="Equation.3">
                  <p:embed/>
                </p:oleObj>
              </mc:Choice>
              <mc:Fallback>
                <p:oleObj name="Формула" r:id="rId7" imgW="6602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2996952"/>
                        <a:ext cx="1973263" cy="57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6011783"/>
              </p:ext>
            </p:extLst>
          </p:nvPr>
        </p:nvGraphicFramePr>
        <p:xfrm>
          <a:off x="4788024" y="2708920"/>
          <a:ext cx="2390775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1" name="Формула" r:id="rId9" imgW="799920" imgH="393480" progId="Equation.3">
                  <p:embed/>
                </p:oleObj>
              </mc:Choice>
              <mc:Fallback>
                <p:oleObj name="Формула" r:id="rId9" imgW="799920" imgH="3934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2708920"/>
                        <a:ext cx="2390775" cy="1114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286625"/>
              </p:ext>
            </p:extLst>
          </p:nvPr>
        </p:nvGraphicFramePr>
        <p:xfrm>
          <a:off x="1115616" y="4437112"/>
          <a:ext cx="1897062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2" name="Формула" r:id="rId11" imgW="634680" imgH="203040" progId="Equation.3">
                  <p:embed/>
                </p:oleObj>
              </mc:Choice>
              <mc:Fallback>
                <p:oleObj name="Формула" r:id="rId11" imgW="634680" imgH="2030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4437112"/>
                        <a:ext cx="1897062" cy="57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4062074"/>
              </p:ext>
            </p:extLst>
          </p:nvPr>
        </p:nvGraphicFramePr>
        <p:xfrm>
          <a:off x="4644008" y="4077072"/>
          <a:ext cx="2390775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3" name="Формула" r:id="rId13" imgW="799920" imgH="393480" progId="Equation.3">
                  <p:embed/>
                </p:oleObj>
              </mc:Choice>
              <mc:Fallback>
                <p:oleObj name="Формула" r:id="rId13" imgW="799920" imgH="393480" progId="Equation.3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4077072"/>
                        <a:ext cx="2390775" cy="1114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926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9973010"/>
              </p:ext>
            </p:extLst>
          </p:nvPr>
        </p:nvGraphicFramePr>
        <p:xfrm>
          <a:off x="500034" y="1000108"/>
          <a:ext cx="8215369" cy="4626864"/>
        </p:xfrm>
        <a:graphic>
          <a:graphicData uri="http://schemas.openxmlformats.org/drawingml/2006/table">
            <a:tbl>
              <a:tblPr/>
              <a:tblGrid>
                <a:gridCol w="1796549"/>
                <a:gridCol w="2418293"/>
                <a:gridCol w="4000527"/>
              </a:tblGrid>
              <a:tr h="5357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Линейные функции</a:t>
                      </a:r>
                      <a:endParaRPr lang="ru-RU" sz="2400" b="1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Алгебраическое условие</a:t>
                      </a:r>
                      <a:endParaRPr lang="ru-RU" sz="2400" b="1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Геометрический вывод</a:t>
                      </a:r>
                      <a:endParaRPr lang="ru-RU" sz="2400" b="1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04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 =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k</a:t>
                      </a:r>
                      <a:r>
                        <a:rPr lang="en-US" sz="2400" b="0" i="0" baseline="-25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 + </a:t>
                      </a: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en-US" sz="2400" b="0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 b="0" i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 = k</a:t>
                      </a:r>
                      <a:r>
                        <a:rPr lang="en-US" sz="2400" b="0" i="0" baseline="-25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 + </a:t>
                      </a: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en-US" sz="2400" b="0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b="0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en-US" sz="2400" b="0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= k</a:t>
                      </a:r>
                      <a:r>
                        <a:rPr lang="en-US" sz="2400" b="0" i="0" baseline="-25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 </a:t>
                      </a:r>
                      <a:endParaRPr lang="en-US" sz="2400" b="0" i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b</a:t>
                      </a:r>
                      <a:r>
                        <a:rPr lang="en-US" sz="2400" b="0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≠ </a:t>
                      </a: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en-US" sz="2400" b="0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b="0" i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arenR" startAt="2"/>
                      </a:pP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en-US" sz="2400" b="0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= k</a:t>
                      </a:r>
                      <a:r>
                        <a:rPr lang="en-US" sz="2400" b="0" i="0" baseline="-25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en-US" sz="2400" b="0" i="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b</a:t>
                      </a:r>
                      <a:r>
                        <a:rPr lang="en-US" sz="2400" b="0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= </a:t>
                      </a: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en-US" sz="2400" b="0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b="0" i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arenR" startAt="3"/>
                      </a:pP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en-US" sz="2400" b="0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≠ k</a:t>
                      </a:r>
                      <a:r>
                        <a:rPr lang="en-US" sz="2400" b="0" i="0" baseline="-25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endParaRPr lang="en-US" sz="1200" b="0" i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endParaRPr lang="en-US" sz="400" b="0" i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endParaRPr lang="en-US" sz="400" b="0" i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endParaRPr lang="ru-RU" sz="400" b="0" i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arenR" startAt="4"/>
                      </a:pPr>
                      <a:r>
                        <a:rPr lang="en-US" sz="2400" b="1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en-US" sz="2400" b="1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= </a:t>
                      </a:r>
                      <a:r>
                        <a:rPr lang="ru-RU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</a:t>
                      </a: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endParaRPr lang="ru-RU" sz="2400" b="0" i="0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400" b="1" i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или  </a:t>
                      </a:r>
                      <a:r>
                        <a:rPr lang="en-US" sz="2400" b="1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en-US" sz="2400" b="1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400" b="1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r>
                        <a:rPr lang="en-US" sz="2400" b="1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ru-RU" sz="2400" b="1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400" b="1" i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= -1</a:t>
                      </a:r>
                      <a:endParaRPr lang="ru-RU" sz="2400" b="1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1) Прямые </a:t>
                      </a:r>
                      <a:r>
                        <a:rPr lang="ru-RU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y = k</a:t>
                      </a:r>
                      <a:r>
                        <a:rPr lang="ru-RU" sz="2400" b="0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ru-RU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+ </a:t>
                      </a: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2400" b="0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  </a:t>
                      </a:r>
                      <a:r>
                        <a:rPr lang="ru-RU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параллельны</a:t>
                      </a:r>
                      <a:endParaRPr lang="ru-RU" sz="2400" b="0" i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2) Прямые  у = 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ru-RU" sz="2400" b="0" i="0" baseline="-25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ru-RU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+ </a:t>
                      </a: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2400" b="0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  <a:r>
                        <a:rPr lang="ru-RU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0" i="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r>
                        <a:rPr lang="ru-RU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= k</a:t>
                      </a:r>
                      <a:r>
                        <a:rPr lang="ru-RU" sz="2400" b="0" i="0" baseline="-25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ru-RU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+ </a:t>
                      </a: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2400" b="0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  </a:t>
                      </a:r>
                      <a:r>
                        <a:rPr lang="ru-RU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совпадают</a:t>
                      </a:r>
                      <a:endParaRPr lang="ru-RU" sz="2400" b="0" i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3) Прямые  у = 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ru-RU" sz="2400" b="0" i="0" baseline="-25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ru-RU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+ </a:t>
                      </a: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2400" b="0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</a:t>
                      </a:r>
                      <a:r>
                        <a:rPr lang="ru-RU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0" i="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r>
                        <a:rPr lang="ru-RU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= k</a:t>
                      </a:r>
                      <a:r>
                        <a:rPr lang="ru-RU" sz="2400" b="0" i="0" baseline="-25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ru-RU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+ </a:t>
                      </a:r>
                      <a:r>
                        <a:rPr lang="en-US" sz="2400" b="0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2400" b="0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  </a:t>
                      </a:r>
                      <a:r>
                        <a:rPr lang="ru-RU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пересекаются</a:t>
                      </a:r>
                      <a:endParaRPr lang="ru-RU" sz="2400" b="0" i="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400" b="0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r>
                        <a:rPr lang="ru-RU" sz="2400" b="1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Прямые  у = </a:t>
                      </a:r>
                      <a:r>
                        <a:rPr lang="en-US" sz="2400" b="1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r>
                        <a:rPr lang="ru-RU" sz="2400" b="1" i="0" baseline="-25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2400" b="1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ru-RU" sz="2400" b="1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+ </a:t>
                      </a:r>
                      <a:r>
                        <a:rPr lang="en-US" sz="2400" b="1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2400" b="1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2400" b="1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en-US" sz="2400" b="1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</a:t>
                      </a:r>
                      <a:r>
                        <a:rPr lang="ru-RU" sz="2400" b="1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i="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r>
                        <a:rPr lang="ru-RU" sz="2400" b="1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= k</a:t>
                      </a:r>
                      <a:r>
                        <a:rPr lang="ru-RU" sz="2400" b="1" i="0" baseline="-25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400" b="1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ru-RU" sz="2400" b="1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+ </a:t>
                      </a:r>
                      <a:r>
                        <a:rPr lang="en-US" sz="2400" b="1" i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2400" b="1" i="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  </a:t>
                      </a:r>
                      <a:r>
                        <a:rPr lang="ru-RU" sz="2400" b="1" i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перпендикулярны</a:t>
                      </a:r>
                      <a:endParaRPr lang="ru-RU" sz="2400" b="1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74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7827055"/>
              </p:ext>
            </p:extLst>
          </p:nvPr>
        </p:nvGraphicFramePr>
        <p:xfrm>
          <a:off x="3416300" y="4071938"/>
          <a:ext cx="741363" cy="99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0" name="Формула" r:id="rId3" imgW="355320" imgH="431640" progId="Equation.3">
                  <p:embed/>
                </p:oleObj>
              </mc:Choice>
              <mc:Fallback>
                <p:oleObj name="Формула" r:id="rId3" imgW="3553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6300" y="4071938"/>
                        <a:ext cx="741363" cy="998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9144280"/>
              </p:ext>
            </p:extLst>
          </p:nvPr>
        </p:nvGraphicFramePr>
        <p:xfrm>
          <a:off x="3656013" y="4325938"/>
          <a:ext cx="239712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1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6013" y="4325938"/>
                        <a:ext cx="239712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339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785950"/>
          </a:xfrm>
        </p:spPr>
        <p:txBody>
          <a:bodyPr>
            <a:noAutofit/>
          </a:bodyPr>
          <a:lstStyle/>
          <a:p>
            <a:pPr algn="l"/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Задание №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Подставьте вместо знаков * такие числа, чтобы графики линейных функций были: параллельными, пересекались, перпендикулярными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3561259"/>
          </a:xfrm>
        </p:spPr>
        <p:txBody>
          <a:bodyPr>
            <a:normAutofit/>
          </a:bodyPr>
          <a:lstStyle/>
          <a:p>
            <a:pPr marL="0" indent="0">
              <a:buClr>
                <a:srgbClr val="C00000"/>
              </a:buClr>
              <a:buNone/>
            </a:pPr>
            <a:endParaRPr lang="ru-RU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indent="0">
              <a:buClr>
                <a:srgbClr val="C00000"/>
              </a:buClr>
              <a:buNone/>
            </a:pPr>
            <a:endParaRPr lang="ru-RU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indent="0">
              <a:buClr>
                <a:srgbClr val="C00000"/>
              </a:buClr>
              <a:buNone/>
            </a:pPr>
            <a:r>
              <a:rPr lang="ru-RU" sz="2800" dirty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              </a:t>
            </a:r>
            <a:r>
              <a:rPr lang="ru-RU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ru-RU" sz="3600" dirty="0">
                <a:latin typeface="Times New Roman" pitchFamily="18" charset="0"/>
                <a:ea typeface="+mj-ea"/>
                <a:cs typeface="Times New Roman" pitchFamily="18" charset="0"/>
              </a:rPr>
              <a:t>) у = 3х + 11   и   у = *х –5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ru-RU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             2</a:t>
            </a:r>
            <a:r>
              <a:rPr lang="ru-RU" sz="3600" dirty="0">
                <a:latin typeface="Times New Roman" pitchFamily="18" charset="0"/>
                <a:ea typeface="+mj-ea"/>
                <a:cs typeface="Times New Roman" pitchFamily="18" charset="0"/>
              </a:rPr>
              <a:t>) у = 0,5х – 1  и   у = *х +</a:t>
            </a:r>
            <a:r>
              <a:rPr lang="ru-RU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4</a:t>
            </a:r>
            <a:endParaRPr lang="ru-RU" sz="36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51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350" y="2276475"/>
            <a:ext cx="6858000" cy="3154363"/>
          </a:xfrm>
          <a:ln w="57150">
            <a:solidFill>
              <a:srgbClr val="C00000"/>
            </a:solidFill>
          </a:ln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4000" b="1" dirty="0" smtClean="0">
                <a:solidFill>
                  <a:srgbClr val="8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не количество знаний, а качество их. Можно знать очень многое, не зная самого нужного.</a:t>
            </a:r>
          </a:p>
          <a:p>
            <a:pPr marL="0" indent="0" algn="r" eaLnBrk="1" hangingPunct="1">
              <a:buFontTx/>
              <a:buNone/>
              <a:defRPr/>
            </a:pPr>
            <a:r>
              <a:rPr lang="ru-RU" dirty="0" smtClean="0">
                <a:solidFill>
                  <a:srgbClr val="8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Л.Н. Толстой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eaLnBrk="1" hangingPunct="1">
              <a:defRPr/>
            </a:pPr>
            <a:endParaRPr lang="ru-RU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6732240" y="620688"/>
            <a:ext cx="1947672" cy="2743200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1384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u="sng" dirty="0" smtClean="0">
                <a:latin typeface="Times New Roman" pitchFamily="18" charset="0"/>
              </a:rPr>
              <a:t>№6</a:t>
            </a:r>
            <a:r>
              <a:rPr lang="ru-RU" altLang="ru-RU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altLang="ru-RU" dirty="0" smtClean="0">
                <a:solidFill>
                  <a:schemeClr val="accent2"/>
                </a:solidFill>
                <a:latin typeface="Times New Roman" pitchFamily="18" charset="0"/>
              </a:rPr>
              <a:t>Творческое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Постройте графики функций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y=ax-3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 </a:t>
            </a:r>
          </a:p>
          <a:p>
            <a:pPr>
              <a:buNone/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y=(2a-1)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x+a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если эти графики параллельны</a:t>
            </a:r>
            <a:endParaRPr lang="en-US" sz="3600" dirty="0" smtClean="0"/>
          </a:p>
          <a:p>
            <a:pPr marL="0" indent="0">
              <a:buClr>
                <a:srgbClr val="C00000"/>
              </a:buCl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91954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Подведение итогов урока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Рефлексия деятельности на уроке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Домашнее </a:t>
            </a:r>
            <a:r>
              <a:rPr lang="ru-RU" sz="2800" dirty="0">
                <a:latin typeface="Times New Roman" pitchFamily="18" charset="0"/>
                <a:ea typeface="+mj-ea"/>
                <a:cs typeface="Times New Roman" pitchFamily="18" charset="0"/>
              </a:rPr>
              <a:t>задание</a:t>
            </a: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: </a:t>
            </a:r>
          </a:p>
          <a:p>
            <a:pPr marL="514350" indent="-514350">
              <a:buAutoNum type="arabicParenR"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Закончить выполнение задания </a:t>
            </a: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№5,№6</a:t>
            </a:r>
          </a:p>
          <a:p>
            <a:pPr marL="514350" lvl="0" indent="-514350">
              <a:buFont typeface="Arial" pitchFamily="34" charset="0"/>
              <a:buAutoNum type="arabicParenR"/>
            </a:pPr>
            <a:r>
              <a:rPr lang="ru-RU" sz="2800" dirty="0">
                <a:latin typeface="Times New Roman" pitchFamily="18" charset="0"/>
                <a:ea typeface="+mj-ea"/>
                <a:cs typeface="Times New Roman" pitchFamily="18" charset="0"/>
              </a:rPr>
              <a:t>№</a:t>
            </a:r>
            <a:r>
              <a:rPr lang="ru-RU" sz="2800" dirty="0">
                <a:latin typeface="Times New Roman" pitchFamily="18" charset="0"/>
                <a:ea typeface="+mj-ea"/>
                <a:cs typeface="Times New Roman" pitchFamily="18" charset="0"/>
              </a:rPr>
              <a:t>369,370</a:t>
            </a:r>
          </a:p>
          <a:p>
            <a:pPr marL="514350" indent="-514350">
              <a:buAutoNum type="arabicParenR"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Найти </a:t>
            </a:r>
            <a:r>
              <a:rPr lang="ru-RU" sz="2800" dirty="0">
                <a:latin typeface="Times New Roman" pitchFamily="18" charset="0"/>
                <a:ea typeface="+mj-ea"/>
                <a:cs typeface="Times New Roman" pitchFamily="18" charset="0"/>
              </a:rPr>
              <a:t>пословицы, поговорки, описывающие линейную функцию. Привести примеры процессов, протекающих в природе, происходящих в различных областях производства по линейной зависимости, представить эти зависимости аналитически и графически</a:t>
            </a:r>
          </a:p>
          <a:p>
            <a:pPr marL="514350" indent="-514350">
              <a:buAutoNum type="arabicParenR"/>
            </a:pPr>
            <a:endParaRPr lang="ru-RU" sz="28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935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</a:rPr>
              <a:t>Рефлексия деятельности на уроке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уроке я узнал (узнала)_______________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уроке я научился (научилась)__________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Было интересно_______________________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Было трудно__________________________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Больше всего мне понравилось___________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меня было важным_________________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меня было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открытием_______________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3312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0"/>
            <a:ext cx="8229600" cy="19288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В любом гениальном открытии 99% труда и 1% таланта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</a:t>
            </a:r>
            <a:r>
              <a:rPr lang="ru-RU" sz="2800" dirty="0" smtClean="0">
                <a:latin typeface="Garamond" pitchFamily="18" charset="0"/>
              </a:rPr>
              <a:t>Томас Эдисон</a:t>
            </a:r>
            <a:endParaRPr lang="ru-RU" sz="2800" dirty="0">
              <a:latin typeface="Garamond" pitchFamily="18" charset="0"/>
            </a:endParaRPr>
          </a:p>
        </p:txBody>
      </p:sp>
      <p:graphicFrame>
        <p:nvGraphicFramePr>
          <p:cNvPr id="15363" name="Диаграмма 3"/>
          <p:cNvGraphicFramePr>
            <a:graphicFrameLocks/>
          </p:cNvGraphicFramePr>
          <p:nvPr/>
        </p:nvGraphicFramePr>
        <p:xfrm>
          <a:off x="1928813" y="-214313"/>
          <a:ext cx="6096000" cy="4064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6" r:id="rId3" imgW="6096528" imgH="4066384" progId="Excel.Sheet.8">
                  <p:embed/>
                </p:oleObj>
              </mc:Choice>
              <mc:Fallback>
                <p:oleObj r:id="rId3" imgW="6096528" imgH="4066384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8813" y="-214313"/>
                        <a:ext cx="6096000" cy="4064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4500563" y="500063"/>
            <a:ext cx="2500312" cy="3571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6500813" y="785813"/>
            <a:ext cx="16621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alibri" pitchFamily="34" charset="0"/>
              </a:rPr>
              <a:t>Талант</a:t>
            </a:r>
          </a:p>
        </p:txBody>
      </p:sp>
    </p:spTree>
    <p:extLst>
      <p:ext uri="{BB962C8B-B14F-4D97-AF65-F5344CB8AC3E}">
        <p14:creationId xmlns:p14="http://schemas.microsoft.com/office/powerpoint/2010/main" val="338217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>
            <a:normAutofit fontScale="90000"/>
          </a:bodyPr>
          <a:lstStyle/>
          <a:p>
            <a:r>
              <a:rPr lang="ru-RU" sz="6600" b="1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971600" y="1417638"/>
            <a:ext cx="6882738" cy="5035698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0216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28625" y="692150"/>
            <a:ext cx="8185150" cy="1143000"/>
          </a:xfrm>
        </p:spPr>
        <p:txBody>
          <a:bodyPr/>
          <a:lstStyle/>
          <a:p>
            <a:r>
              <a:rPr lang="ru-RU" b="1" u="sng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ЭТАПЫ РАБОТЫ НА УРОКЕ:</a:t>
            </a: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1000125" y="1916113"/>
            <a:ext cx="8143875" cy="3214687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1 этап – </a:t>
            </a:r>
            <a:r>
              <a:rPr lang="ru-RU" sz="4400" b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ЗНАЮ</a:t>
            </a:r>
          </a:p>
          <a:p>
            <a:pPr>
              <a:buFontTx/>
              <a:buNone/>
            </a:pPr>
            <a:r>
              <a:rPr lang="ru-RU" sz="4400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2 этап – </a:t>
            </a:r>
            <a:r>
              <a:rPr lang="ru-RU" sz="4400" b="1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УЧУСЬ </a:t>
            </a:r>
            <a:r>
              <a:rPr lang="ru-RU" sz="4400" b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ПРИМЕНЯТЬ</a:t>
            </a:r>
          </a:p>
          <a:p>
            <a:pPr>
              <a:buNone/>
            </a:pPr>
            <a:r>
              <a:rPr lang="ru-RU" sz="4400" dirty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2 этап – </a:t>
            </a:r>
            <a:r>
              <a:rPr lang="ru-RU" sz="4400" b="1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ПОЗНАЮ НОВОЕ</a:t>
            </a:r>
            <a:endParaRPr lang="ru-RU" sz="4400" b="1" dirty="0">
              <a:solidFill>
                <a:srgbClr val="86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sz="4400" b="1" dirty="0">
              <a:solidFill>
                <a:srgbClr val="86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sz="4400" b="1" dirty="0">
              <a:solidFill>
                <a:srgbClr val="8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67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u="sng" dirty="0" smtClean="0">
                <a:solidFill>
                  <a:srgbClr val="860000"/>
                </a:solidFill>
                <a:latin typeface="Times New Roman" pitchFamily="18" charset="0"/>
                <a:cs typeface="Times New Roman" pitchFamily="18" charset="0"/>
              </a:rPr>
              <a:t>ЧТО МЫ ЗНАЕМ О ЛИНЕЙНОЙ ФУНКЦИИ?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ru-RU" dirty="0">
                <a:latin typeface="Times New Roman" pitchFamily="18" charset="0"/>
              </a:rPr>
              <a:t>Какую функцию называют линейной?         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dirty="0">
                <a:solidFill>
                  <a:srgbClr val="FF0000"/>
                </a:solidFill>
                <a:latin typeface="Times New Roman" pitchFamily="18" charset="0"/>
              </a:rPr>
              <a:t>y = </a:t>
            </a:r>
            <a:r>
              <a:rPr lang="en-US" dirty="0" err="1">
                <a:solidFill>
                  <a:srgbClr val="FF0000"/>
                </a:solidFill>
                <a:latin typeface="Times New Roman" pitchFamily="18" charset="0"/>
              </a:rPr>
              <a:t>kx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</a:rPr>
              <a:t> +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b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ru-RU" dirty="0">
                <a:latin typeface="Times New Roman" pitchFamily="18" charset="0"/>
              </a:rPr>
              <a:t>Что является графиком линейной функции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Прямая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dirty="0">
                <a:latin typeface="Times New Roman" pitchFamily="18" charset="0"/>
              </a:rPr>
              <a:t>Сколько нужно отметить точек на плоскости , чтобы построить прямую?   </a:t>
            </a:r>
            <a:endParaRPr lang="ru-RU" dirty="0" smtClean="0">
              <a:latin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Две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dirty="0">
                <a:latin typeface="Times New Roman" pitchFamily="18" charset="0"/>
              </a:rPr>
              <a:t>Как построить график линейной функции?  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</a:rPr>
              <a:t>Отметить две точки в прямоугольной системе координат и провести прямую</a:t>
            </a:r>
          </a:p>
          <a:p>
            <a:pPr marL="0" indent="0">
              <a:spcBef>
                <a:spcPct val="0"/>
              </a:spcBef>
              <a:buNone/>
            </a:pPr>
            <a:endParaRPr lang="ru-RU" dirty="0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endParaRPr lang="ru-RU" dirty="0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endParaRPr lang="ru-RU" dirty="0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328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ru-RU" sz="9600" dirty="0">
                <a:latin typeface="Times New Roman" pitchFamily="18" charset="0"/>
              </a:rPr>
              <a:t>Какую функцию называют прямой пропорциональностью?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9600" dirty="0">
                <a:solidFill>
                  <a:srgbClr val="FF0000"/>
                </a:solidFill>
                <a:latin typeface="Times New Roman" pitchFamily="18" charset="0"/>
              </a:rPr>
              <a:t>y = </a:t>
            </a:r>
            <a:r>
              <a:rPr lang="en-US" sz="9600" dirty="0" err="1">
                <a:solidFill>
                  <a:srgbClr val="FF0000"/>
                </a:solidFill>
                <a:latin typeface="Times New Roman" pitchFamily="18" charset="0"/>
              </a:rPr>
              <a:t>kx</a:t>
            </a:r>
            <a:r>
              <a:rPr lang="ru-RU" sz="9600" dirty="0">
                <a:solidFill>
                  <a:srgbClr val="FF0000"/>
                </a:solidFill>
                <a:latin typeface="Times New Roman" pitchFamily="18" charset="0"/>
              </a:rPr>
              <a:t>,</a:t>
            </a:r>
            <a:r>
              <a:rPr lang="en-US" sz="96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96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9600" dirty="0">
                <a:solidFill>
                  <a:srgbClr val="FF0000"/>
                </a:solidFill>
                <a:latin typeface="Times New Roman" pitchFamily="18" charset="0"/>
              </a:rPr>
              <a:t>k ≠ </a:t>
            </a:r>
            <a:r>
              <a:rPr lang="en-US" sz="9600" dirty="0" smtClean="0">
                <a:solidFill>
                  <a:srgbClr val="FF0000"/>
                </a:solidFill>
                <a:latin typeface="Times New Roman" pitchFamily="18" charset="0"/>
              </a:rPr>
              <a:t>0</a:t>
            </a:r>
            <a:endParaRPr lang="ru-RU" sz="96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ru-RU" sz="9600" dirty="0">
                <a:latin typeface="Times New Roman" pitchFamily="18" charset="0"/>
              </a:rPr>
              <a:t>Что является графиком прямой пропорциональности?</a:t>
            </a:r>
            <a:r>
              <a:rPr lang="en-US" sz="9600" dirty="0">
                <a:latin typeface="Times New Roman" pitchFamily="18" charset="0"/>
              </a:rPr>
              <a:t> </a:t>
            </a:r>
            <a:endParaRPr lang="ru-RU" sz="9600" dirty="0">
              <a:latin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ru-RU" sz="9600" dirty="0">
                <a:solidFill>
                  <a:srgbClr val="FF0000"/>
                </a:solidFill>
                <a:latin typeface="Times New Roman" pitchFamily="18" charset="0"/>
              </a:rPr>
              <a:t>Прямая, проходящая через начало </a:t>
            </a:r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</a:rPr>
              <a:t>координат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sz="9600" dirty="0">
                <a:latin typeface="Times New Roman" pitchFamily="18" charset="0"/>
              </a:rPr>
              <a:t>В каких координатных четвертях  расположен график функции </a:t>
            </a:r>
            <a:r>
              <a:rPr lang="en-US" sz="9600" dirty="0">
                <a:latin typeface="Times New Roman" pitchFamily="18" charset="0"/>
              </a:rPr>
              <a:t>y=</a:t>
            </a:r>
            <a:r>
              <a:rPr lang="en-US" sz="9600" dirty="0" err="1">
                <a:latin typeface="Times New Roman" pitchFamily="18" charset="0"/>
              </a:rPr>
              <a:t>kx</a:t>
            </a:r>
            <a:r>
              <a:rPr lang="ru-RU" sz="9600" dirty="0">
                <a:latin typeface="Times New Roman" pitchFamily="18" charset="0"/>
              </a:rPr>
              <a:t> при </a:t>
            </a:r>
            <a:r>
              <a:rPr lang="en-US" sz="9600" dirty="0">
                <a:latin typeface="Times New Roman" pitchFamily="18" charset="0"/>
              </a:rPr>
              <a:t>k&gt;0‚</a:t>
            </a:r>
            <a:r>
              <a:rPr lang="ru-RU" sz="9600" dirty="0">
                <a:latin typeface="Times New Roman" pitchFamily="18" charset="0"/>
              </a:rPr>
              <a:t> </a:t>
            </a:r>
            <a:r>
              <a:rPr lang="en-US" sz="9600" dirty="0">
                <a:latin typeface="Times New Roman" pitchFamily="18" charset="0"/>
              </a:rPr>
              <a:t>k&lt;0?</a:t>
            </a:r>
            <a:r>
              <a:rPr lang="ru-RU" sz="9600" dirty="0">
                <a:latin typeface="Times New Roman" pitchFamily="18" charset="0"/>
              </a:rPr>
              <a:t>                    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sz="9600" dirty="0">
                <a:latin typeface="Times New Roman" pitchFamily="18" charset="0"/>
              </a:rPr>
              <a:t> </a:t>
            </a:r>
            <a:r>
              <a:rPr lang="en-US" sz="9600" dirty="0">
                <a:solidFill>
                  <a:srgbClr val="FF0000"/>
                </a:solidFill>
                <a:latin typeface="Times New Roman" pitchFamily="18" charset="0"/>
              </a:rPr>
              <a:t>k&gt;0</a:t>
            </a:r>
            <a:r>
              <a:rPr lang="ru-RU" sz="9600" dirty="0">
                <a:solidFill>
                  <a:srgbClr val="FF0000"/>
                </a:solidFill>
                <a:latin typeface="Times New Roman" pitchFamily="18" charset="0"/>
              </a:rPr>
              <a:t> – </a:t>
            </a:r>
            <a:r>
              <a:rPr lang="en-US" sz="9600" dirty="0">
                <a:solidFill>
                  <a:srgbClr val="FF0000"/>
                </a:solidFill>
                <a:latin typeface="Times New Roman" pitchFamily="18" charset="0"/>
              </a:rPr>
              <a:t>I </a:t>
            </a:r>
            <a:r>
              <a:rPr lang="ru-RU" sz="9600" dirty="0">
                <a:solidFill>
                  <a:srgbClr val="FF0000"/>
                </a:solidFill>
                <a:latin typeface="Times New Roman" pitchFamily="18" charset="0"/>
              </a:rPr>
              <a:t>и </a:t>
            </a:r>
            <a:r>
              <a:rPr lang="en-US" sz="9600" dirty="0" smtClean="0">
                <a:solidFill>
                  <a:srgbClr val="FF0000"/>
                </a:solidFill>
                <a:latin typeface="Times New Roman" pitchFamily="18" charset="0"/>
              </a:rPr>
              <a:t>III </a:t>
            </a:r>
            <a:r>
              <a:rPr lang="ru-RU" sz="9600" dirty="0">
                <a:solidFill>
                  <a:srgbClr val="FF0000"/>
                </a:solidFill>
                <a:latin typeface="Times New Roman" pitchFamily="18" charset="0"/>
              </a:rPr>
              <a:t>четверти;      </a:t>
            </a:r>
            <a:r>
              <a:rPr lang="en-US" sz="9600" dirty="0">
                <a:solidFill>
                  <a:srgbClr val="FF0000"/>
                </a:solidFill>
                <a:latin typeface="Times New Roman" pitchFamily="18" charset="0"/>
              </a:rPr>
              <a:t>k&lt;0</a:t>
            </a:r>
            <a:r>
              <a:rPr lang="ru-RU" sz="9600" dirty="0">
                <a:solidFill>
                  <a:srgbClr val="FF0000"/>
                </a:solidFill>
                <a:latin typeface="Times New Roman" pitchFamily="18" charset="0"/>
              </a:rPr>
              <a:t> – </a:t>
            </a:r>
            <a:r>
              <a:rPr lang="en-US" sz="9600" dirty="0" smtClean="0">
                <a:solidFill>
                  <a:srgbClr val="FF0000"/>
                </a:solidFill>
                <a:latin typeface="Times New Roman" pitchFamily="18" charset="0"/>
              </a:rPr>
              <a:t>II </a:t>
            </a:r>
            <a:r>
              <a:rPr lang="ru-RU" sz="9600" dirty="0">
                <a:solidFill>
                  <a:srgbClr val="FF0000"/>
                </a:solidFill>
                <a:latin typeface="Times New Roman" pitchFamily="18" charset="0"/>
              </a:rPr>
              <a:t>и </a:t>
            </a:r>
            <a:r>
              <a:rPr lang="en-US" sz="9600" dirty="0">
                <a:solidFill>
                  <a:srgbClr val="FF0000"/>
                </a:solidFill>
                <a:latin typeface="Times New Roman" pitchFamily="18" charset="0"/>
              </a:rPr>
              <a:t>IV</a:t>
            </a:r>
            <a:r>
              <a:rPr lang="ru-RU" sz="96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</a:rPr>
              <a:t>четверти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sz="9600" dirty="0">
                <a:latin typeface="Times New Roman" pitchFamily="18" charset="0"/>
              </a:rPr>
              <a:t>Как называется </a:t>
            </a:r>
            <a:r>
              <a:rPr lang="en-US" sz="9600" dirty="0">
                <a:latin typeface="Times New Roman" pitchFamily="18" charset="0"/>
              </a:rPr>
              <a:t>k</a:t>
            </a:r>
            <a:r>
              <a:rPr lang="ru-RU" sz="9600" dirty="0">
                <a:latin typeface="Times New Roman" pitchFamily="18" charset="0"/>
              </a:rPr>
              <a:t>?  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sz="9600" dirty="0">
                <a:solidFill>
                  <a:srgbClr val="FF0000"/>
                </a:solidFill>
                <a:latin typeface="Times New Roman" pitchFamily="18" charset="0"/>
              </a:rPr>
              <a:t>Угловой коэффициент </a:t>
            </a:r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</a:rPr>
              <a:t>прямой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sz="9600" dirty="0">
                <a:latin typeface="Times New Roman" pitchFamily="18" charset="0"/>
              </a:rPr>
              <a:t>Что зависит на графике от </a:t>
            </a:r>
            <a:r>
              <a:rPr lang="en-US" sz="9600" dirty="0">
                <a:latin typeface="Times New Roman" pitchFamily="18" charset="0"/>
              </a:rPr>
              <a:t>k</a:t>
            </a:r>
            <a:r>
              <a:rPr lang="ru-RU" sz="9600" dirty="0">
                <a:latin typeface="Times New Roman" pitchFamily="18" charset="0"/>
              </a:rPr>
              <a:t>?  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sz="9600" dirty="0">
                <a:solidFill>
                  <a:srgbClr val="FF0000"/>
                </a:solidFill>
                <a:latin typeface="Times New Roman" pitchFamily="18" charset="0"/>
              </a:rPr>
              <a:t>Свойства  функций: возрастание и убывание </a:t>
            </a:r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</a:rPr>
              <a:t>функций; взаимное расположение графиков </a:t>
            </a:r>
            <a:endParaRPr lang="ru-RU" sz="9600" dirty="0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ru-RU" sz="9600" dirty="0" smtClean="0">
                <a:latin typeface="Times New Roman" pitchFamily="18" charset="0"/>
              </a:rPr>
              <a:t>Каким </a:t>
            </a:r>
            <a:r>
              <a:rPr lang="ru-RU" sz="9600" dirty="0">
                <a:latin typeface="Times New Roman" pitchFamily="18" charset="0"/>
              </a:rPr>
              <a:t>может быть взаимное расположение двух прямых на плоскости? 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sz="9600" dirty="0">
                <a:solidFill>
                  <a:srgbClr val="FF0000"/>
                </a:solidFill>
                <a:latin typeface="Times New Roman" pitchFamily="18" charset="0"/>
              </a:rPr>
              <a:t>Прямые пересекаются, параллельные и совпадают</a:t>
            </a:r>
          </a:p>
          <a:p>
            <a:pPr marL="0" indent="0">
              <a:spcBef>
                <a:spcPct val="0"/>
              </a:spcBef>
              <a:buNone/>
            </a:pPr>
            <a:endParaRPr lang="ru-RU" sz="9600" dirty="0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endParaRPr lang="ru-RU" sz="96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endParaRPr lang="ru-RU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endParaRPr lang="ru-RU" dirty="0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  </a:t>
            </a:r>
            <a:endParaRPr lang="ru-RU" dirty="0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endParaRPr lang="ru-RU" dirty="0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2557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60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0" indent="0" algn="ctr">
              <a:buNone/>
            </a:pPr>
            <a:r>
              <a:rPr lang="ru-RU" sz="8800" dirty="0" smtClean="0">
                <a:solidFill>
                  <a:schemeClr val="accent2"/>
                </a:solidFill>
                <a:latin typeface="Times New Roman" pitchFamily="18" charset="0"/>
              </a:rPr>
              <a:t>Разминка</a:t>
            </a:r>
            <a:endParaRPr lang="ru-RU" sz="8800" dirty="0"/>
          </a:p>
        </p:txBody>
      </p:sp>
      <p:pic>
        <p:nvPicPr>
          <p:cNvPr id="4" name="Picture 6" descr="CRCTR1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2590800"/>
            <a:ext cx="1752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31"/>
          <p:cNvSpPr>
            <a:spLocks noChangeArrowheads="1"/>
          </p:cNvSpPr>
          <p:nvPr/>
        </p:nvSpPr>
        <p:spPr bwMode="auto">
          <a:xfrm>
            <a:off x="4355976" y="4328319"/>
            <a:ext cx="1368425" cy="792162"/>
          </a:xfrm>
          <a:prstGeom prst="wedgeRoundRectCallout">
            <a:avLst>
              <a:gd name="adj1" fmla="val -33181"/>
              <a:gd name="adj2" fmla="val 99296"/>
              <a:gd name="adj3" fmla="val 16667"/>
            </a:avLst>
          </a:prstGeom>
          <a:solidFill>
            <a:srgbClr val="FFFF99">
              <a:alpha val="50999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89263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dirty="0">
                <a:latin typeface="Times New Roman" pitchFamily="18" charset="0"/>
              </a:rPr>
              <a:t>На рисунке  изображены  графики </a:t>
            </a:r>
          </a:p>
          <a:p>
            <a:pPr algn="ctr"/>
            <a:r>
              <a:rPr lang="ru-RU" sz="3200" dirty="0">
                <a:latin typeface="Times New Roman" pitchFamily="18" charset="0"/>
              </a:rPr>
              <a:t>функций. Укажите, какая формула </a:t>
            </a:r>
          </a:p>
          <a:p>
            <a:pPr algn="ctr"/>
            <a:r>
              <a:rPr lang="ru-RU" sz="3200" dirty="0">
                <a:latin typeface="Times New Roman" pitchFamily="18" charset="0"/>
              </a:rPr>
              <a:t>соответствует каждому  из  </a:t>
            </a:r>
            <a:r>
              <a:rPr lang="ru-RU" sz="3200" dirty="0" smtClean="0">
                <a:latin typeface="Times New Roman" pitchFamily="18" charset="0"/>
              </a:rPr>
              <a:t>них</a:t>
            </a:r>
            <a:endParaRPr lang="ru-RU" sz="3200" dirty="0">
              <a:latin typeface="Times New Roman" pitchFamily="18" charset="0"/>
            </a:endParaRPr>
          </a:p>
        </p:txBody>
      </p:sp>
      <p:grpSp>
        <p:nvGrpSpPr>
          <p:cNvPr id="29702" name="Group 6"/>
          <p:cNvGrpSpPr>
            <a:grpSpLocks/>
          </p:cNvGrpSpPr>
          <p:nvPr/>
        </p:nvGrpSpPr>
        <p:grpSpPr bwMode="auto">
          <a:xfrm>
            <a:off x="5867400" y="2349500"/>
            <a:ext cx="2089150" cy="614363"/>
            <a:chOff x="1111" y="1047"/>
            <a:chExt cx="1316" cy="387"/>
          </a:xfrm>
        </p:grpSpPr>
        <p:sp>
          <p:nvSpPr>
            <p:cNvPr id="29703" name="Rectangle 7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9704" name="Object 8"/>
            <p:cNvGraphicFramePr>
              <a:graphicFrameLocks noChangeAspect="1"/>
            </p:cNvGraphicFramePr>
            <p:nvPr/>
          </p:nvGraphicFramePr>
          <p:xfrm>
            <a:off x="1378" y="1071"/>
            <a:ext cx="812" cy="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62" name="Формула" r:id="rId4" imgW="431640" imgH="203040" progId="Equation.3">
                    <p:embed/>
                  </p:oleObj>
                </mc:Choice>
                <mc:Fallback>
                  <p:oleObj name="Формула" r:id="rId4" imgW="43164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8" y="1071"/>
                          <a:ext cx="812" cy="3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9705" name="Group 9"/>
          <p:cNvGrpSpPr>
            <a:grpSpLocks/>
          </p:cNvGrpSpPr>
          <p:nvPr/>
        </p:nvGrpSpPr>
        <p:grpSpPr bwMode="auto">
          <a:xfrm>
            <a:off x="5867400" y="4005263"/>
            <a:ext cx="2089150" cy="614362"/>
            <a:chOff x="1111" y="1047"/>
            <a:chExt cx="1316" cy="387"/>
          </a:xfrm>
        </p:grpSpPr>
        <p:sp>
          <p:nvSpPr>
            <p:cNvPr id="29706" name="Rectangle 10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9707" name="Object 11"/>
            <p:cNvGraphicFramePr>
              <a:graphicFrameLocks noChangeAspect="1"/>
            </p:cNvGraphicFramePr>
            <p:nvPr/>
          </p:nvGraphicFramePr>
          <p:xfrm>
            <a:off x="1295" y="1071"/>
            <a:ext cx="979" cy="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63" name="Формула" r:id="rId6" imgW="520560" imgH="203040" progId="Equation.3">
                    <p:embed/>
                  </p:oleObj>
                </mc:Choice>
                <mc:Fallback>
                  <p:oleObj name="Формула" r:id="rId6" imgW="5205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5" y="1071"/>
                          <a:ext cx="979" cy="3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9708" name="Group 12"/>
          <p:cNvGrpSpPr>
            <a:grpSpLocks/>
          </p:cNvGrpSpPr>
          <p:nvPr/>
        </p:nvGrpSpPr>
        <p:grpSpPr bwMode="auto">
          <a:xfrm>
            <a:off x="5867400" y="5661025"/>
            <a:ext cx="2089150" cy="614363"/>
            <a:chOff x="1111" y="1047"/>
            <a:chExt cx="1316" cy="387"/>
          </a:xfrm>
        </p:grpSpPr>
        <p:sp>
          <p:nvSpPr>
            <p:cNvPr id="29709" name="Rectangle 13"/>
            <p:cNvSpPr>
              <a:spLocks noChangeArrowheads="1"/>
            </p:cNvSpPr>
            <p:nvPr/>
          </p:nvSpPr>
          <p:spPr bwMode="auto">
            <a:xfrm>
              <a:off x="1111" y="1047"/>
              <a:ext cx="1316" cy="387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29710" name="Object 14"/>
            <p:cNvGraphicFramePr>
              <a:graphicFrameLocks noChangeAspect="1"/>
            </p:cNvGraphicFramePr>
            <p:nvPr/>
          </p:nvGraphicFramePr>
          <p:xfrm>
            <a:off x="1247" y="1071"/>
            <a:ext cx="1075" cy="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64" name="Формула" r:id="rId8" imgW="571320" imgH="203040" progId="Equation.3">
                    <p:embed/>
                  </p:oleObj>
                </mc:Choice>
                <mc:Fallback>
                  <p:oleObj name="Формула" r:id="rId8" imgW="57132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47" y="1071"/>
                          <a:ext cx="1075" cy="3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9711" name="Object 15"/>
          <p:cNvGraphicFramePr>
            <a:graphicFrameLocks noGrp="1" noChangeAspect="1"/>
          </p:cNvGraphicFramePr>
          <p:nvPr>
            <p:ph/>
          </p:nvPr>
        </p:nvGraphicFramePr>
        <p:xfrm>
          <a:off x="611188" y="2170113"/>
          <a:ext cx="4968875" cy="438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5" name="GraphC" r:id="rId10" imgW="4248000" imgH="3752640" progId="">
                  <p:embed/>
                </p:oleObj>
              </mc:Choice>
              <mc:Fallback>
                <p:oleObj name="GraphC" r:id="rId10" imgW="4248000" imgH="375264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2170113"/>
                        <a:ext cx="4968875" cy="4389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13" name="Oval 17"/>
          <p:cNvSpPr>
            <a:spLocks noChangeArrowheads="1"/>
          </p:cNvSpPr>
          <p:nvPr/>
        </p:nvSpPr>
        <p:spPr bwMode="auto">
          <a:xfrm>
            <a:off x="8172450" y="2349500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14" name="Oval 18"/>
          <p:cNvSpPr>
            <a:spLocks noChangeArrowheads="1"/>
          </p:cNvSpPr>
          <p:nvPr/>
        </p:nvSpPr>
        <p:spPr bwMode="auto">
          <a:xfrm>
            <a:off x="8172450" y="4005263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15" name="Oval 19"/>
          <p:cNvSpPr>
            <a:spLocks noChangeArrowheads="1"/>
          </p:cNvSpPr>
          <p:nvPr/>
        </p:nvSpPr>
        <p:spPr bwMode="auto">
          <a:xfrm>
            <a:off x="8172450" y="5661025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949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97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3" dur="20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97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9" dur="2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97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5" dur="20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8"/>
                  </p:tgtEl>
                </p:cond>
              </p:nextCondLst>
            </p:seq>
          </p:childTnLst>
        </p:cTn>
      </p:par>
    </p:tnLst>
    <p:bldLst>
      <p:bldP spid="29701" grpId="0" animBg="1"/>
      <p:bldP spid="29713" grpId="0" animBg="1"/>
      <p:bldP spid="29714" grpId="0" animBg="1"/>
      <p:bldP spid="297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AutoShape 5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dirty="0">
                <a:latin typeface="Times New Roman" pitchFamily="18" charset="0"/>
              </a:rPr>
              <a:t>На рисунке  изображены  графики </a:t>
            </a:r>
          </a:p>
          <a:p>
            <a:pPr algn="ctr"/>
            <a:r>
              <a:rPr lang="ru-RU" sz="3200" dirty="0">
                <a:latin typeface="Times New Roman" pitchFamily="18" charset="0"/>
              </a:rPr>
              <a:t>функций. Укажите, какая формула </a:t>
            </a:r>
          </a:p>
          <a:p>
            <a:pPr algn="ctr"/>
            <a:r>
              <a:rPr lang="ru-RU" sz="3200" dirty="0">
                <a:latin typeface="Times New Roman" pitchFamily="18" charset="0"/>
              </a:rPr>
              <a:t>соответствует каждому  из  </a:t>
            </a:r>
            <a:r>
              <a:rPr lang="ru-RU" sz="3200" dirty="0" smtClean="0">
                <a:latin typeface="Times New Roman" pitchFamily="18" charset="0"/>
              </a:rPr>
              <a:t>них</a:t>
            </a:r>
            <a:endParaRPr lang="ru-RU" sz="3200" dirty="0">
              <a:latin typeface="Times New Roman" pitchFamily="18" charset="0"/>
            </a:endParaRPr>
          </a:p>
        </p:txBody>
      </p:sp>
      <p:grpSp>
        <p:nvGrpSpPr>
          <p:cNvPr id="40966" name="Group 6"/>
          <p:cNvGrpSpPr>
            <a:grpSpLocks/>
          </p:cNvGrpSpPr>
          <p:nvPr/>
        </p:nvGrpSpPr>
        <p:grpSpPr bwMode="auto">
          <a:xfrm>
            <a:off x="5795963" y="1844675"/>
            <a:ext cx="2089150" cy="1114425"/>
            <a:chOff x="884" y="1005"/>
            <a:chExt cx="1316" cy="702"/>
          </a:xfrm>
        </p:grpSpPr>
        <p:sp>
          <p:nvSpPr>
            <p:cNvPr id="40967" name="Rectangle 7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0968" name="Object 8"/>
            <p:cNvGraphicFramePr>
              <a:graphicFrameLocks noChangeAspect="1"/>
            </p:cNvGraphicFramePr>
            <p:nvPr/>
          </p:nvGraphicFramePr>
          <p:xfrm>
            <a:off x="1156" y="1005"/>
            <a:ext cx="908" cy="7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600" name="Формула" r:id="rId3" imgW="482400" imgH="393480" progId="Equation.3">
                    <p:embed/>
                  </p:oleObj>
                </mc:Choice>
                <mc:Fallback>
                  <p:oleObj name="Формула" r:id="rId3" imgW="4824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6" y="1005"/>
                          <a:ext cx="908" cy="7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0969" name="Group 9"/>
          <p:cNvGrpSpPr>
            <a:grpSpLocks/>
          </p:cNvGrpSpPr>
          <p:nvPr/>
        </p:nvGrpSpPr>
        <p:grpSpPr bwMode="auto">
          <a:xfrm>
            <a:off x="5795963" y="3068638"/>
            <a:ext cx="2178050" cy="1114425"/>
            <a:chOff x="884" y="1005"/>
            <a:chExt cx="1372" cy="702"/>
          </a:xfrm>
        </p:grpSpPr>
        <p:sp>
          <p:nvSpPr>
            <p:cNvPr id="40970" name="Rectangle 10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0971" name="Object 11"/>
            <p:cNvGraphicFramePr>
              <a:graphicFrameLocks noChangeAspect="1"/>
            </p:cNvGraphicFramePr>
            <p:nvPr/>
          </p:nvGraphicFramePr>
          <p:xfrm>
            <a:off x="965" y="1005"/>
            <a:ext cx="1291" cy="7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601" name="Формула" r:id="rId5" imgW="685800" imgH="393480" progId="Equation.3">
                    <p:embed/>
                  </p:oleObj>
                </mc:Choice>
                <mc:Fallback>
                  <p:oleObj name="Формула" r:id="rId5" imgW="6858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5" y="1005"/>
                          <a:ext cx="1291" cy="7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0972" name="Group 12"/>
          <p:cNvGrpSpPr>
            <a:grpSpLocks/>
          </p:cNvGrpSpPr>
          <p:nvPr/>
        </p:nvGrpSpPr>
        <p:grpSpPr bwMode="auto">
          <a:xfrm>
            <a:off x="5795963" y="4292600"/>
            <a:ext cx="2139950" cy="1114425"/>
            <a:chOff x="3833" y="981"/>
            <a:chExt cx="1348" cy="702"/>
          </a:xfrm>
        </p:grpSpPr>
        <p:sp>
          <p:nvSpPr>
            <p:cNvPr id="40973" name="Rectangle 13"/>
            <p:cNvSpPr>
              <a:spLocks noChangeArrowheads="1"/>
            </p:cNvSpPr>
            <p:nvPr/>
          </p:nvSpPr>
          <p:spPr bwMode="auto">
            <a:xfrm>
              <a:off x="3833" y="1002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0974" name="Object 14"/>
            <p:cNvGraphicFramePr>
              <a:graphicFrameLocks noChangeAspect="1"/>
            </p:cNvGraphicFramePr>
            <p:nvPr/>
          </p:nvGraphicFramePr>
          <p:xfrm>
            <a:off x="3866" y="981"/>
            <a:ext cx="1315" cy="7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602" name="Формула" r:id="rId7" imgW="698400" imgH="393480" progId="Equation.3">
                    <p:embed/>
                  </p:oleObj>
                </mc:Choice>
                <mc:Fallback>
                  <p:oleObj name="Формула" r:id="rId7" imgW="6984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66" y="981"/>
                          <a:ext cx="1315" cy="7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0975" name="Group 15"/>
          <p:cNvGrpSpPr>
            <a:grpSpLocks/>
          </p:cNvGrpSpPr>
          <p:nvPr/>
        </p:nvGrpSpPr>
        <p:grpSpPr bwMode="auto">
          <a:xfrm>
            <a:off x="5795963" y="5516563"/>
            <a:ext cx="2139950" cy="1114425"/>
            <a:chOff x="3833" y="981"/>
            <a:chExt cx="1348" cy="702"/>
          </a:xfrm>
        </p:grpSpPr>
        <p:sp>
          <p:nvSpPr>
            <p:cNvPr id="40976" name="Rectangle 16"/>
            <p:cNvSpPr>
              <a:spLocks noChangeArrowheads="1"/>
            </p:cNvSpPr>
            <p:nvPr/>
          </p:nvSpPr>
          <p:spPr bwMode="auto">
            <a:xfrm>
              <a:off x="3833" y="1002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0977" name="Object 17"/>
            <p:cNvGraphicFramePr>
              <a:graphicFrameLocks noChangeAspect="1"/>
            </p:cNvGraphicFramePr>
            <p:nvPr/>
          </p:nvGraphicFramePr>
          <p:xfrm>
            <a:off x="3866" y="981"/>
            <a:ext cx="1315" cy="7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603" name="Формула" r:id="rId9" imgW="698400" imgH="393480" progId="Equation.3">
                    <p:embed/>
                  </p:oleObj>
                </mc:Choice>
                <mc:Fallback>
                  <p:oleObj name="Формула" r:id="rId9" imgW="6984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66" y="981"/>
                          <a:ext cx="1315" cy="7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0978" name="Object 18"/>
          <p:cNvGraphicFramePr>
            <a:graphicFrameLocks noGrp="1" noChangeAspect="1"/>
          </p:cNvGraphicFramePr>
          <p:nvPr>
            <p:ph/>
          </p:nvPr>
        </p:nvGraphicFramePr>
        <p:xfrm>
          <a:off x="615950" y="1700213"/>
          <a:ext cx="4851400" cy="515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4" name="GraphC" r:id="rId11" imgW="4248000" imgH="4514760" progId="">
                  <p:embed/>
                </p:oleObj>
              </mc:Choice>
              <mc:Fallback>
                <p:oleObj name="GraphC" r:id="rId11" imgW="4248000" imgH="45147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950" y="1700213"/>
                        <a:ext cx="4851400" cy="5156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1" name="Oval 21"/>
          <p:cNvSpPr>
            <a:spLocks noChangeArrowheads="1"/>
          </p:cNvSpPr>
          <p:nvPr/>
        </p:nvSpPr>
        <p:spPr bwMode="auto">
          <a:xfrm>
            <a:off x="8027988" y="5805488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2" name="Oval 22"/>
          <p:cNvSpPr>
            <a:spLocks noChangeArrowheads="1"/>
          </p:cNvSpPr>
          <p:nvPr/>
        </p:nvSpPr>
        <p:spPr bwMode="auto">
          <a:xfrm>
            <a:off x="8027988" y="4508500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3" name="Oval 23"/>
          <p:cNvSpPr>
            <a:spLocks noChangeArrowheads="1"/>
          </p:cNvSpPr>
          <p:nvPr/>
        </p:nvSpPr>
        <p:spPr bwMode="auto">
          <a:xfrm>
            <a:off x="8027988" y="3284538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4" name="Oval 24"/>
          <p:cNvSpPr>
            <a:spLocks noChangeArrowheads="1"/>
          </p:cNvSpPr>
          <p:nvPr/>
        </p:nvSpPr>
        <p:spPr bwMode="auto">
          <a:xfrm>
            <a:off x="8027988" y="2060575"/>
            <a:ext cx="647700" cy="625475"/>
          </a:xfrm>
          <a:prstGeom prst="ellipse">
            <a:avLst/>
          </a:prstGeom>
          <a:solidFill>
            <a:srgbClr val="00FFFF"/>
          </a:solidFill>
          <a:ln w="9525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913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409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8" dur="2000"/>
                                        <p:tgtEl>
                                          <p:spTgt spid="4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6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409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4" dur="2000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9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409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0" dur="2000"/>
                                        <p:tgtEl>
                                          <p:spTgt spid="40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7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09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6" dur="20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75"/>
                  </p:tgtEl>
                </p:cond>
              </p:nextCondLst>
            </p:seq>
          </p:childTnLst>
        </p:cTn>
      </p:par>
    </p:tnLst>
    <p:bldLst>
      <p:bldP spid="40965" grpId="0" animBg="1"/>
      <p:bldP spid="40981" grpId="0" animBg="1"/>
      <p:bldP spid="40982" grpId="0" animBg="1"/>
      <p:bldP spid="40983" grpId="0" animBg="1"/>
      <p:bldP spid="4098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AutoShape 4"/>
          <p:cNvSpPr>
            <a:spLocks noChangeArrowheads="1"/>
          </p:cNvSpPr>
          <p:nvPr/>
        </p:nvSpPr>
        <p:spPr bwMode="auto">
          <a:xfrm>
            <a:off x="1258888" y="188913"/>
            <a:ext cx="7705725" cy="1512887"/>
          </a:xfrm>
          <a:prstGeom prst="roundRect">
            <a:avLst>
              <a:gd name="adj" fmla="val 16667"/>
            </a:avLst>
          </a:prstGeom>
          <a:solidFill>
            <a:srgbClr val="FFFF99">
              <a:alpha val="56000"/>
            </a:srgbClr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dirty="0">
                <a:latin typeface="Times New Roman" pitchFamily="18" charset="0"/>
              </a:rPr>
              <a:t>На рисунке  изображены  графики </a:t>
            </a:r>
          </a:p>
          <a:p>
            <a:pPr algn="ctr"/>
            <a:r>
              <a:rPr lang="ru-RU" sz="3200" dirty="0">
                <a:latin typeface="Times New Roman" pitchFamily="18" charset="0"/>
              </a:rPr>
              <a:t>функций. Укажите, какая формула </a:t>
            </a:r>
          </a:p>
          <a:p>
            <a:pPr algn="ctr"/>
            <a:r>
              <a:rPr lang="ru-RU" sz="3200" dirty="0">
                <a:latin typeface="Times New Roman" pitchFamily="18" charset="0"/>
              </a:rPr>
              <a:t>соответствует каждому  из  </a:t>
            </a:r>
            <a:r>
              <a:rPr lang="ru-RU" sz="3200" dirty="0" smtClean="0">
                <a:latin typeface="Times New Roman" pitchFamily="18" charset="0"/>
              </a:rPr>
              <a:t>них</a:t>
            </a:r>
            <a:endParaRPr lang="ru-RU" sz="3200" dirty="0">
              <a:latin typeface="Times New Roman" pitchFamily="18" charset="0"/>
            </a:endParaRPr>
          </a:p>
        </p:txBody>
      </p:sp>
      <p:grpSp>
        <p:nvGrpSpPr>
          <p:cNvPr id="44038" name="Group 6"/>
          <p:cNvGrpSpPr>
            <a:grpSpLocks/>
          </p:cNvGrpSpPr>
          <p:nvPr/>
        </p:nvGrpSpPr>
        <p:grpSpPr bwMode="auto">
          <a:xfrm>
            <a:off x="5795963" y="1844675"/>
            <a:ext cx="2176462" cy="1114425"/>
            <a:chOff x="884" y="1005"/>
            <a:chExt cx="1371" cy="702"/>
          </a:xfrm>
        </p:grpSpPr>
        <p:sp>
          <p:nvSpPr>
            <p:cNvPr id="44039" name="Rectangle 7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4040" name="Object 8"/>
            <p:cNvGraphicFramePr>
              <a:graphicFrameLocks noChangeAspect="1"/>
            </p:cNvGraphicFramePr>
            <p:nvPr/>
          </p:nvGraphicFramePr>
          <p:xfrm>
            <a:off x="965" y="1005"/>
            <a:ext cx="1290" cy="7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67" name="Формула" r:id="rId3" imgW="685800" imgH="393480" progId="Equation.3">
                    <p:embed/>
                  </p:oleObj>
                </mc:Choice>
                <mc:Fallback>
                  <p:oleObj name="Формула" r:id="rId3" imgW="6858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5" y="1005"/>
                          <a:ext cx="1290" cy="7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4041" name="Group 9"/>
          <p:cNvGrpSpPr>
            <a:grpSpLocks/>
          </p:cNvGrpSpPr>
          <p:nvPr/>
        </p:nvGrpSpPr>
        <p:grpSpPr bwMode="auto">
          <a:xfrm>
            <a:off x="5795963" y="3101975"/>
            <a:ext cx="2139950" cy="1079500"/>
            <a:chOff x="884" y="1026"/>
            <a:chExt cx="1348" cy="680"/>
          </a:xfrm>
        </p:grpSpPr>
        <p:sp>
          <p:nvSpPr>
            <p:cNvPr id="44042" name="Rectangle 10"/>
            <p:cNvSpPr>
              <a:spLocks noChangeArrowheads="1"/>
            </p:cNvSpPr>
            <p:nvPr/>
          </p:nvSpPr>
          <p:spPr bwMode="auto">
            <a:xfrm>
              <a:off x="884" y="1026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4043" name="Object 11"/>
            <p:cNvGraphicFramePr>
              <a:graphicFrameLocks noChangeAspect="1"/>
            </p:cNvGraphicFramePr>
            <p:nvPr/>
          </p:nvGraphicFramePr>
          <p:xfrm>
            <a:off x="989" y="1175"/>
            <a:ext cx="1243" cy="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68" name="Формула" r:id="rId5" imgW="660240" imgH="203040" progId="Equation.3">
                    <p:embed/>
                  </p:oleObj>
                </mc:Choice>
                <mc:Fallback>
                  <p:oleObj name="Формула" r:id="rId5" imgW="66024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89" y="1175"/>
                          <a:ext cx="1243" cy="3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4044" name="Group 12"/>
          <p:cNvGrpSpPr>
            <a:grpSpLocks/>
          </p:cNvGrpSpPr>
          <p:nvPr/>
        </p:nvGrpSpPr>
        <p:grpSpPr bwMode="auto">
          <a:xfrm>
            <a:off x="5791200" y="4325938"/>
            <a:ext cx="2201863" cy="1079500"/>
            <a:chOff x="3830" y="1002"/>
            <a:chExt cx="1387" cy="680"/>
          </a:xfrm>
        </p:grpSpPr>
        <p:sp>
          <p:nvSpPr>
            <p:cNvPr id="44045" name="Rectangle 13"/>
            <p:cNvSpPr>
              <a:spLocks noChangeArrowheads="1"/>
            </p:cNvSpPr>
            <p:nvPr/>
          </p:nvSpPr>
          <p:spPr bwMode="auto">
            <a:xfrm>
              <a:off x="3833" y="1002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4046" name="Object 14"/>
            <p:cNvGraphicFramePr>
              <a:graphicFrameLocks noChangeAspect="1"/>
            </p:cNvGraphicFramePr>
            <p:nvPr/>
          </p:nvGraphicFramePr>
          <p:xfrm>
            <a:off x="3830" y="1151"/>
            <a:ext cx="1387" cy="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69" name="Формула" r:id="rId7" imgW="736560" imgH="203040" progId="Equation.3">
                    <p:embed/>
                  </p:oleObj>
                </mc:Choice>
                <mc:Fallback>
                  <p:oleObj name="Формула" r:id="rId7" imgW="7365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30" y="1151"/>
                          <a:ext cx="1387" cy="3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4047" name="Group 15"/>
          <p:cNvGrpSpPr>
            <a:grpSpLocks/>
          </p:cNvGrpSpPr>
          <p:nvPr/>
        </p:nvGrpSpPr>
        <p:grpSpPr bwMode="auto">
          <a:xfrm>
            <a:off x="5697538" y="5516563"/>
            <a:ext cx="2390775" cy="1114425"/>
            <a:chOff x="3771" y="981"/>
            <a:chExt cx="1506" cy="702"/>
          </a:xfrm>
        </p:grpSpPr>
        <p:sp>
          <p:nvSpPr>
            <p:cNvPr id="44048" name="Rectangle 16"/>
            <p:cNvSpPr>
              <a:spLocks noChangeArrowheads="1"/>
            </p:cNvSpPr>
            <p:nvPr/>
          </p:nvSpPr>
          <p:spPr bwMode="auto">
            <a:xfrm>
              <a:off x="3833" y="1002"/>
              <a:ext cx="1316" cy="680"/>
            </a:xfrm>
            <a:prstGeom prst="rect">
              <a:avLst/>
            </a:prstGeom>
            <a:solidFill>
              <a:srgbClr val="00FF00">
                <a:alpha val="23000"/>
              </a:srgbClr>
            </a:solidFill>
            <a:ln w="9525">
              <a:solidFill>
                <a:srgbClr val="00FF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600" b="1" i="1">
                <a:latin typeface="Times New Roman" pitchFamily="18" charset="0"/>
              </a:endParaRPr>
            </a:p>
          </p:txBody>
        </p:sp>
        <p:graphicFrame>
          <p:nvGraphicFramePr>
            <p:cNvPr id="44049" name="Object 17"/>
            <p:cNvGraphicFramePr>
              <a:graphicFrameLocks noChangeAspect="1"/>
            </p:cNvGraphicFramePr>
            <p:nvPr/>
          </p:nvGraphicFramePr>
          <p:xfrm>
            <a:off x="3771" y="981"/>
            <a:ext cx="1506" cy="7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70" name="Формула" r:id="rId9" imgW="799920" imgH="393480" progId="Equation.3">
                    <p:embed/>
                  </p:oleObj>
                </mc:Choice>
                <mc:Fallback>
                  <p:oleObj name="Формула" r:id="rId9" imgW="79992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71" y="981"/>
                          <a:ext cx="1506" cy="7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4050" name="Object 18"/>
          <p:cNvGraphicFramePr>
            <a:graphicFrameLocks noGrp="1" noChangeAspect="1"/>
          </p:cNvGraphicFramePr>
          <p:nvPr>
            <p:ph/>
          </p:nvPr>
        </p:nvGraphicFramePr>
        <p:xfrm>
          <a:off x="361950" y="1700213"/>
          <a:ext cx="5068888" cy="5614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1" name="GraphC" r:id="rId11" imgW="4248000" imgH="4705200" progId="">
                  <p:embed/>
                </p:oleObj>
              </mc:Choice>
              <mc:Fallback>
                <p:oleObj name="GraphC" r:id="rId11" imgW="4248000" imgH="4705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1700213"/>
                        <a:ext cx="5068888" cy="5614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53" name="Oval 21"/>
          <p:cNvSpPr>
            <a:spLocks noChangeArrowheads="1"/>
          </p:cNvSpPr>
          <p:nvPr/>
        </p:nvSpPr>
        <p:spPr bwMode="auto">
          <a:xfrm>
            <a:off x="8027988" y="3284538"/>
            <a:ext cx="647700" cy="6254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54" name="Oval 22"/>
          <p:cNvSpPr>
            <a:spLocks noChangeArrowheads="1"/>
          </p:cNvSpPr>
          <p:nvPr/>
        </p:nvSpPr>
        <p:spPr bwMode="auto">
          <a:xfrm>
            <a:off x="8027988" y="4508500"/>
            <a:ext cx="647700" cy="625475"/>
          </a:xfrm>
          <a:prstGeom prst="ellipse">
            <a:avLst/>
          </a:prstGeom>
          <a:solidFill>
            <a:srgbClr val="008000"/>
          </a:soli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55" name="Oval 23"/>
          <p:cNvSpPr>
            <a:spLocks noChangeArrowheads="1"/>
          </p:cNvSpPr>
          <p:nvPr/>
        </p:nvSpPr>
        <p:spPr bwMode="auto">
          <a:xfrm>
            <a:off x="8027988" y="5734050"/>
            <a:ext cx="647700" cy="625475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56" name="Oval 24"/>
          <p:cNvSpPr>
            <a:spLocks noChangeArrowheads="1"/>
          </p:cNvSpPr>
          <p:nvPr/>
        </p:nvSpPr>
        <p:spPr bwMode="auto">
          <a:xfrm>
            <a:off x="8027988" y="2060575"/>
            <a:ext cx="647700" cy="625475"/>
          </a:xfrm>
          <a:prstGeom prst="ellipse">
            <a:avLst/>
          </a:prstGeom>
          <a:solidFill>
            <a:srgbClr val="993366"/>
          </a:solidFill>
          <a:ln w="9525">
            <a:solidFill>
              <a:srgbClr val="99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05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44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8" dur="2000"/>
                                        <p:tgtEl>
                                          <p:spTgt spid="44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440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4" dur="20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1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44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0" dur="2000"/>
                                        <p:tgtEl>
                                          <p:spTgt spid="4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40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6" dur="2000"/>
                                        <p:tgtEl>
                                          <p:spTgt spid="44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7"/>
                  </p:tgtEl>
                </p:cond>
              </p:nextCondLst>
            </p:seq>
          </p:childTnLst>
        </p:cTn>
      </p:par>
    </p:tnLst>
    <p:bldLst>
      <p:bldP spid="44036" grpId="0" animBg="1"/>
      <p:bldP spid="44053" grpId="0" animBg="1"/>
      <p:bldP spid="44054" grpId="0" animBg="1"/>
      <p:bldP spid="44055" grpId="0" animBg="1"/>
      <p:bldP spid="4405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511</TotalTime>
  <Words>968</Words>
  <Application>Microsoft Office PowerPoint</Application>
  <PresentationFormat>Экран (4:3)</PresentationFormat>
  <Paragraphs>179</Paragraphs>
  <Slides>24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Тема Office</vt:lpstr>
      <vt:lpstr>GraphC</vt:lpstr>
      <vt:lpstr>Формула</vt:lpstr>
      <vt:lpstr>Лист Microsoft Excel 97-2003</vt:lpstr>
      <vt:lpstr>Урок – рефлексия Взаимное расположение графиков линейной функции</vt:lpstr>
      <vt:lpstr>Презентация PowerPoint</vt:lpstr>
      <vt:lpstr>ЭТАПЫ РАБОТЫ НА УРОКЕ:</vt:lpstr>
      <vt:lpstr>ЧТО МЫ ЗНАЕМ О ЛИНЕЙНОЙ ФУНКЦИИ?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№1 Заполните таблицу</vt:lpstr>
      <vt:lpstr>Проверь себя :</vt:lpstr>
      <vt:lpstr>Задание №2 Не выполняя построения, установите взаимное расположение графиков линейных функций:</vt:lpstr>
      <vt:lpstr>Проверь себя:</vt:lpstr>
      <vt:lpstr>Задание №3 Тест</vt:lpstr>
      <vt:lpstr>Проверь себя:</vt:lpstr>
      <vt:lpstr>Оцени себя:</vt:lpstr>
      <vt:lpstr>Задание №4 Практическая работа:</vt:lpstr>
      <vt:lpstr>Презентация PowerPoint</vt:lpstr>
      <vt:lpstr>Задание №5 Подставьте вместо знаков * такие числа, чтобы графики линейных функций были: параллельными, пересекались, перпендикулярными</vt:lpstr>
      <vt:lpstr>№6 Творческое задание</vt:lpstr>
      <vt:lpstr>Подведение итогов урока</vt:lpstr>
      <vt:lpstr>Рефлексия деятельности на уроке</vt:lpstr>
      <vt:lpstr>В любом гениальном открытии 99% труда и 1% таланта                                          Томас Эдисон</vt:lpstr>
      <vt:lpstr>Молодцы!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Взаимное расположение графиков линейной функции</dc:title>
  <dc:creator>Ирина</dc:creator>
  <cp:lastModifiedBy>Ирина</cp:lastModifiedBy>
  <cp:revision>74</cp:revision>
  <dcterms:created xsi:type="dcterms:W3CDTF">2016-11-27T09:45:49Z</dcterms:created>
  <dcterms:modified xsi:type="dcterms:W3CDTF">2016-12-01T20:29:24Z</dcterms:modified>
</cp:coreProperties>
</file>