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8" r:id="rId3"/>
    <p:sldId id="259" r:id="rId4"/>
    <p:sldId id="263" r:id="rId5"/>
    <p:sldId id="257" r:id="rId6"/>
    <p:sldId id="261" r:id="rId7"/>
    <p:sldId id="265" r:id="rId8"/>
    <p:sldId id="266" r:id="rId9"/>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04" y="-9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t>06.12.2016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t>06.12.2016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t>06.12.2016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t>06.12.2016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B4C71EC6-210F-42DE-9C53-41977AD35B3D}" type="datetimeFigureOut">
              <a:rPr lang="ru-RU" smtClean="0"/>
              <a:t>06.12.2016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B4C71EC6-210F-42DE-9C53-41977AD35B3D}" type="datetimeFigureOut">
              <a:rPr lang="ru-RU" smtClean="0"/>
              <a:t>06.12.2016</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B4C71EC6-210F-42DE-9C53-41977AD35B3D}" type="datetimeFigureOut">
              <a:rPr lang="ru-RU" smtClean="0"/>
              <a:t>06.12.2016</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B4C71EC6-210F-42DE-9C53-41977AD35B3D}" type="datetimeFigureOut">
              <a:rPr lang="ru-RU" smtClean="0"/>
              <a:t>06.12.2016</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B4C71EC6-210F-42DE-9C53-41977AD35B3D}" type="datetimeFigureOut">
              <a:rPr lang="ru-RU" smtClean="0"/>
              <a:t>06.12.2016</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B4C71EC6-210F-42DE-9C53-41977AD35B3D}" type="datetimeFigureOut">
              <a:rPr lang="ru-RU" smtClean="0"/>
              <a:t>06.12.2016</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B4C71EC6-210F-42DE-9C53-41977AD35B3D}" type="datetimeFigureOut">
              <a:rPr lang="ru-RU" smtClean="0"/>
              <a:t>06.12.2016</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C71EC6-210F-42DE-9C53-41977AD35B3D}" type="datetimeFigureOut">
              <a:rPr lang="ru-RU" smtClean="0"/>
              <a:t>06.12.2016</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19B0651-EE4F-4900-A07F-96A6BFA9D0F0}" type="slidenum">
              <a:rPr lang="ru-RU" smtClean="0"/>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hyperlink" Target="http://c1.emosurf.com/0001Rs14fpbY/shastiye.jpeg" TargetMode="Externa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accent4">
            <a:lumMod val="20000"/>
            <a:lumOff val="80000"/>
          </a:schemeClr>
        </a:solidFill>
        <a:effectLst/>
      </p:bgPr>
    </p:bg>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539552" y="3573016"/>
            <a:ext cx="7772400" cy="1470025"/>
          </a:xfrm>
        </p:spPr>
        <p:txBody>
          <a:bodyPr/>
          <a:lstStyle/>
          <a:p>
            <a:r>
              <a:rPr lang="ru-RU" b="1" i="1" dirty="0" smtClean="0">
                <a:solidFill>
                  <a:srgbClr val="7030A0"/>
                </a:solidFill>
                <a:latin typeface="Times New Roman" panose="02020603050405020304" pitchFamily="18" charset="0"/>
                <a:cs typeface="Times New Roman" panose="02020603050405020304" pitchFamily="18" charset="0"/>
              </a:rPr>
              <a:t>Семинар-практикум</a:t>
            </a:r>
            <a:br>
              <a:rPr lang="ru-RU" b="1" i="1" dirty="0" smtClean="0">
                <a:solidFill>
                  <a:srgbClr val="7030A0"/>
                </a:solidFill>
                <a:latin typeface="Times New Roman" panose="02020603050405020304" pitchFamily="18" charset="0"/>
                <a:cs typeface="Times New Roman" panose="02020603050405020304" pitchFamily="18" charset="0"/>
              </a:rPr>
            </a:br>
            <a:r>
              <a:rPr lang="ru-RU" b="1" i="1" dirty="0" smtClean="0">
                <a:solidFill>
                  <a:srgbClr val="7030A0"/>
                </a:solidFill>
                <a:latin typeface="Times New Roman" panose="02020603050405020304" pitchFamily="18" charset="0"/>
                <a:cs typeface="Times New Roman" panose="02020603050405020304" pitchFamily="18" charset="0"/>
              </a:rPr>
              <a:t>«Формула здоровья педагога»</a:t>
            </a:r>
            <a:endParaRPr lang="ru-RU" b="1" i="1" dirty="0">
              <a:solidFill>
                <a:srgbClr val="7030A0"/>
              </a:solidFill>
              <a:latin typeface="Times New Roman" panose="02020603050405020304" pitchFamily="18" charset="0"/>
              <a:cs typeface="Times New Roman" panose="02020603050405020304" pitchFamily="18" charset="0"/>
            </a:endParaRPr>
          </a:p>
        </p:txBody>
      </p:sp>
      <p:pic>
        <p:nvPicPr>
          <p:cNvPr id="4" name="Рисунок 3" descr="http://c1.emosurf.com/0001Rs14fpbY09G/shastiye.jpeg">
            <a:hlinkClick r:id="rId2" tgtFrame="&quot;_blank&quot;"/>
          </p:cNvPr>
          <p:cNvPicPr/>
          <p:nvPr/>
        </p:nvPicPr>
        <p:blipFill>
          <a:blip r:embed="rId3">
            <a:extLst>
              <a:ext uri="{28A0092B-C50C-407E-A947-70E740481C1C}">
                <a14:useLocalDpi xmlns:a14="http://schemas.microsoft.com/office/drawing/2010/main" val="0"/>
              </a:ext>
            </a:extLst>
          </a:blip>
          <a:srcRect/>
          <a:stretch>
            <a:fillRect/>
          </a:stretch>
        </p:blipFill>
        <p:spPr bwMode="auto">
          <a:xfrm>
            <a:off x="1979712" y="332656"/>
            <a:ext cx="4713193" cy="2808312"/>
          </a:xfrm>
          <a:prstGeom prst="doubleWave">
            <a:avLst/>
          </a:prstGeom>
          <a:noFill/>
          <a:ln w="28575">
            <a:solidFill>
              <a:srgbClr val="7030A0"/>
            </a:solidFill>
          </a:ln>
        </p:spPr>
      </p:pic>
    </p:spTree>
    <p:extLst>
      <p:ext uri="{BB962C8B-B14F-4D97-AF65-F5344CB8AC3E}">
        <p14:creationId xmlns:p14="http://schemas.microsoft.com/office/powerpoint/2010/main" val="339369291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6768" y="25121"/>
            <a:ext cx="9127232" cy="7017306"/>
          </a:xfrm>
          <a:prstGeom prst="rect">
            <a:avLst/>
          </a:prstGeom>
          <a:noFill/>
        </p:spPr>
        <p:txBody>
          <a:bodyPr wrap="square" rtlCol="0">
            <a:spAutoFit/>
          </a:bodyPr>
          <a:lstStyle/>
          <a:p>
            <a:r>
              <a:rPr lang="ru-RU" dirty="0" smtClean="0">
                <a:solidFill>
                  <a:srgbClr val="FF0000"/>
                </a:solidFill>
                <a:latin typeface="Times New Roman" panose="02020603050405020304" pitchFamily="18" charset="0"/>
                <a:cs typeface="Times New Roman" panose="02020603050405020304" pitchFamily="18" charset="0"/>
              </a:rPr>
              <a:t>Эмоциональное выгорание «истощение» </a:t>
            </a:r>
            <a:r>
              <a:rPr lang="ru-RU" dirty="0">
                <a:latin typeface="Times New Roman" panose="02020603050405020304" pitchFamily="18" charset="0"/>
                <a:cs typeface="Times New Roman" panose="02020603050405020304" pitchFamily="18" charset="0"/>
              </a:rPr>
              <a:t>дает </a:t>
            </a:r>
            <a:r>
              <a:rPr lang="ru-RU" b="1" dirty="0">
                <a:latin typeface="Times New Roman" panose="02020603050405020304" pitchFamily="18" charset="0"/>
                <a:cs typeface="Times New Roman" panose="02020603050405020304" pitchFamily="18" charset="0"/>
              </a:rPr>
              <a:t>пять ключевых групп симптомов</a:t>
            </a:r>
            <a:r>
              <a:rPr lang="ru-RU" dirty="0">
                <a:latin typeface="Times New Roman" panose="02020603050405020304" pitchFamily="18" charset="0"/>
                <a:cs typeface="Times New Roman" panose="02020603050405020304" pitchFamily="18" charset="0"/>
              </a:rPr>
              <a:t>:</a:t>
            </a:r>
          </a:p>
          <a:p>
            <a:r>
              <a:rPr lang="ru-RU" sz="1200" b="1" dirty="0">
                <a:latin typeface="Times New Roman" panose="02020603050405020304" pitchFamily="18" charset="0"/>
                <a:cs typeface="Times New Roman" panose="02020603050405020304" pitchFamily="18" charset="0"/>
              </a:rPr>
              <a:t>1) физические симптомы:</a:t>
            </a:r>
            <a:endParaRPr lang="ru-RU" sz="1200" dirty="0">
              <a:latin typeface="Times New Roman" panose="02020603050405020304" pitchFamily="18" charset="0"/>
              <a:cs typeface="Times New Roman" panose="02020603050405020304" pitchFamily="18" charset="0"/>
            </a:endParaRPr>
          </a:p>
          <a:p>
            <a:r>
              <a:rPr lang="ru-RU" sz="1200" dirty="0">
                <a:latin typeface="Times New Roman" panose="02020603050405020304" pitchFamily="18" charset="0"/>
                <a:cs typeface="Times New Roman" panose="02020603050405020304" pitchFamily="18" charset="0"/>
              </a:rPr>
              <a:t>усталость, физическое </a:t>
            </a:r>
            <a:r>
              <a:rPr lang="ru-RU" sz="1200" dirty="0" smtClean="0">
                <a:latin typeface="Times New Roman" panose="02020603050405020304" pitchFamily="18" charset="0"/>
                <a:cs typeface="Times New Roman" panose="02020603050405020304" pitchFamily="18" charset="0"/>
              </a:rPr>
              <a:t>утомление;</a:t>
            </a:r>
            <a:endParaRPr lang="ru-RU" sz="1200" dirty="0">
              <a:latin typeface="Times New Roman" panose="02020603050405020304" pitchFamily="18" charset="0"/>
              <a:cs typeface="Times New Roman" panose="02020603050405020304" pitchFamily="18" charset="0"/>
            </a:endParaRPr>
          </a:p>
          <a:p>
            <a:r>
              <a:rPr lang="ru-RU" sz="1200" dirty="0">
                <a:latin typeface="Times New Roman" panose="02020603050405020304" pitchFamily="18" charset="0"/>
                <a:cs typeface="Times New Roman" panose="02020603050405020304" pitchFamily="18" charset="0"/>
              </a:rPr>
              <a:t>уменьшенный или увеличенный вес;</a:t>
            </a:r>
          </a:p>
          <a:p>
            <a:r>
              <a:rPr lang="ru-RU" sz="1200" dirty="0">
                <a:latin typeface="Times New Roman" panose="02020603050405020304" pitchFamily="18" charset="0"/>
                <a:cs typeface="Times New Roman" panose="02020603050405020304" pitchFamily="18" charset="0"/>
              </a:rPr>
              <a:t>недостаточный сон, </a:t>
            </a:r>
            <a:r>
              <a:rPr lang="ru-RU" sz="1200" dirty="0" smtClean="0">
                <a:latin typeface="Times New Roman" panose="02020603050405020304" pitchFamily="18" charset="0"/>
                <a:cs typeface="Times New Roman" panose="02020603050405020304" pitchFamily="18" charset="0"/>
              </a:rPr>
              <a:t>бессонница;</a:t>
            </a:r>
            <a:endParaRPr lang="ru-RU" sz="1200" dirty="0">
              <a:latin typeface="Times New Roman" panose="02020603050405020304" pitchFamily="18" charset="0"/>
              <a:cs typeface="Times New Roman" panose="02020603050405020304" pitchFamily="18" charset="0"/>
            </a:endParaRPr>
          </a:p>
          <a:p>
            <a:r>
              <a:rPr lang="ru-RU" sz="1200" dirty="0">
                <a:latin typeface="Times New Roman" panose="02020603050405020304" pitchFamily="18" charset="0"/>
                <a:cs typeface="Times New Roman" panose="02020603050405020304" pitchFamily="18" charset="0"/>
              </a:rPr>
              <a:t>жалобы на общее плохое самочувствие;</a:t>
            </a:r>
          </a:p>
          <a:p>
            <a:r>
              <a:rPr lang="ru-RU" sz="1200" dirty="0">
                <a:latin typeface="Times New Roman" panose="02020603050405020304" pitchFamily="18" charset="0"/>
                <a:cs typeface="Times New Roman" panose="02020603050405020304" pitchFamily="18" charset="0"/>
              </a:rPr>
              <a:t>затрудненное дыхание, одышка;</a:t>
            </a:r>
          </a:p>
          <a:p>
            <a:r>
              <a:rPr lang="ru-RU" sz="1200" dirty="0">
                <a:latin typeface="Times New Roman" panose="02020603050405020304" pitchFamily="18" charset="0"/>
                <a:cs typeface="Times New Roman" panose="02020603050405020304" pitchFamily="18" charset="0"/>
              </a:rPr>
              <a:t>тошнота, головокружение, чрезмерная потливость, дрожание;</a:t>
            </a:r>
          </a:p>
          <a:p>
            <a:r>
              <a:rPr lang="ru-RU" sz="1200" dirty="0">
                <a:latin typeface="Times New Roman" panose="02020603050405020304" pitchFamily="18" charset="0"/>
                <a:cs typeface="Times New Roman" panose="02020603050405020304" pitchFamily="18" charset="0"/>
              </a:rPr>
              <a:t>артериальная гипертензия (повышенное артериальное давление</a:t>
            </a:r>
            <a:r>
              <a:rPr lang="ru-RU" sz="1200" dirty="0" smtClean="0">
                <a:latin typeface="Times New Roman" panose="02020603050405020304" pitchFamily="18" charset="0"/>
                <a:cs typeface="Times New Roman" panose="02020603050405020304" pitchFamily="18" charset="0"/>
              </a:rPr>
              <a:t>),боли </a:t>
            </a:r>
            <a:r>
              <a:rPr lang="ru-RU" sz="1200" dirty="0">
                <a:latin typeface="Times New Roman" panose="02020603050405020304" pitchFamily="18" charset="0"/>
                <a:cs typeface="Times New Roman" panose="02020603050405020304" pitchFamily="18" charset="0"/>
              </a:rPr>
              <a:t>в области сердца;</a:t>
            </a:r>
          </a:p>
          <a:p>
            <a:r>
              <a:rPr lang="ru-RU" sz="1200" b="1" dirty="0">
                <a:latin typeface="Times New Roman" panose="02020603050405020304" pitchFamily="18" charset="0"/>
                <a:cs typeface="Times New Roman" panose="02020603050405020304" pitchFamily="18" charset="0"/>
              </a:rPr>
              <a:t>2) эмоциональные симптомы:</a:t>
            </a:r>
            <a:endParaRPr lang="ru-RU" sz="1200" dirty="0">
              <a:latin typeface="Times New Roman" panose="02020603050405020304" pitchFamily="18" charset="0"/>
              <a:cs typeface="Times New Roman" panose="02020603050405020304" pitchFamily="18" charset="0"/>
            </a:endParaRPr>
          </a:p>
          <a:p>
            <a:r>
              <a:rPr lang="ru-RU" sz="1200" dirty="0">
                <a:latin typeface="Times New Roman" panose="02020603050405020304" pitchFamily="18" charset="0"/>
                <a:cs typeface="Times New Roman" panose="02020603050405020304" pitchFamily="18" charset="0"/>
              </a:rPr>
              <a:t>недостаток эмоций, </a:t>
            </a:r>
            <a:r>
              <a:rPr lang="ru-RU" sz="1200" dirty="0" err="1">
                <a:latin typeface="Times New Roman" panose="02020603050405020304" pitchFamily="18" charset="0"/>
                <a:cs typeface="Times New Roman" panose="02020603050405020304" pitchFamily="18" charset="0"/>
              </a:rPr>
              <a:t>неэмоциональность</a:t>
            </a:r>
            <a:r>
              <a:rPr lang="ru-RU" sz="1200" dirty="0">
                <a:latin typeface="Times New Roman" panose="02020603050405020304" pitchFamily="18" charset="0"/>
                <a:cs typeface="Times New Roman" panose="02020603050405020304" pitchFamily="18" charset="0"/>
              </a:rPr>
              <a:t>;</a:t>
            </a:r>
          </a:p>
          <a:p>
            <a:r>
              <a:rPr lang="ru-RU" sz="1200" dirty="0">
                <a:latin typeface="Times New Roman" panose="02020603050405020304" pitchFamily="18" charset="0"/>
                <a:cs typeface="Times New Roman" panose="02020603050405020304" pitchFamily="18" charset="0"/>
              </a:rPr>
              <a:t>пессимизм, цинизм, черствость в работе и личной жизни;</a:t>
            </a:r>
          </a:p>
          <a:p>
            <a:r>
              <a:rPr lang="ru-RU" sz="1200" dirty="0">
                <a:latin typeface="Times New Roman" panose="02020603050405020304" pitchFamily="18" charset="0"/>
                <a:cs typeface="Times New Roman" panose="02020603050405020304" pitchFamily="18" charset="0"/>
              </a:rPr>
              <a:t>безразличие и усталость;</a:t>
            </a:r>
          </a:p>
          <a:p>
            <a:r>
              <a:rPr lang="ru-RU" sz="1200" dirty="0">
                <a:latin typeface="Times New Roman" panose="02020603050405020304" pitchFamily="18" charset="0"/>
                <a:cs typeface="Times New Roman" panose="02020603050405020304" pitchFamily="18" charset="0"/>
              </a:rPr>
              <a:t>раздражительность, агрессивность;</a:t>
            </a:r>
          </a:p>
          <a:p>
            <a:r>
              <a:rPr lang="ru-RU" sz="1200" dirty="0" smtClean="0">
                <a:latin typeface="Times New Roman" panose="02020603050405020304" pitchFamily="18" charset="0"/>
                <a:cs typeface="Times New Roman" panose="02020603050405020304" pitchFamily="18" charset="0"/>
              </a:rPr>
              <a:t>тревога, </a:t>
            </a:r>
            <a:r>
              <a:rPr lang="ru-RU" sz="1200" dirty="0">
                <a:latin typeface="Times New Roman" panose="02020603050405020304" pitchFamily="18" charset="0"/>
                <a:cs typeface="Times New Roman" panose="02020603050405020304" pitchFamily="18" charset="0"/>
              </a:rPr>
              <a:t>усиление иррационального беспокойства, неспособность сосредоточиться;</a:t>
            </a:r>
          </a:p>
          <a:p>
            <a:r>
              <a:rPr lang="ru-RU" sz="1200" dirty="0" smtClean="0">
                <a:latin typeface="Times New Roman" panose="02020603050405020304" pitchFamily="18" charset="0"/>
                <a:cs typeface="Times New Roman" panose="02020603050405020304" pitchFamily="18" charset="0"/>
              </a:rPr>
              <a:t>депрессия, </a:t>
            </a:r>
            <a:r>
              <a:rPr lang="ru-RU" sz="1200" dirty="0">
                <a:latin typeface="Times New Roman" panose="02020603050405020304" pitchFamily="18" charset="0"/>
                <a:cs typeface="Times New Roman" panose="02020603050405020304" pitchFamily="18" charset="0"/>
              </a:rPr>
              <a:t>чувство вины;</a:t>
            </a:r>
          </a:p>
          <a:p>
            <a:r>
              <a:rPr lang="ru-RU" sz="1200" dirty="0">
                <a:latin typeface="Times New Roman" panose="02020603050405020304" pitchFamily="18" charset="0"/>
                <a:cs typeface="Times New Roman" panose="02020603050405020304" pitchFamily="18" charset="0"/>
              </a:rPr>
              <a:t>потеря идеалов, надежд или профессиональных перспектив;</a:t>
            </a:r>
          </a:p>
          <a:p>
            <a:r>
              <a:rPr lang="ru-RU" sz="1200" dirty="0">
                <a:latin typeface="Times New Roman" panose="02020603050405020304" pitchFamily="18" charset="0"/>
                <a:cs typeface="Times New Roman" panose="02020603050405020304" pitchFamily="18" charset="0"/>
              </a:rPr>
              <a:t>увеличение деперсонализации - своей или других (люди начинают восприниматься безликими, как манекены</a:t>
            </a:r>
            <a:r>
              <a:rPr lang="ru-RU" sz="1200" dirty="0" smtClean="0">
                <a:latin typeface="Times New Roman" panose="02020603050405020304" pitchFamily="18" charset="0"/>
                <a:cs typeface="Times New Roman" panose="02020603050405020304" pitchFamily="18" charset="0"/>
              </a:rPr>
              <a:t>),преобладание </a:t>
            </a:r>
            <a:r>
              <a:rPr lang="ru-RU" sz="1200" dirty="0">
                <a:latin typeface="Times New Roman" panose="02020603050405020304" pitchFamily="18" charset="0"/>
                <a:cs typeface="Times New Roman" panose="02020603050405020304" pitchFamily="18" charset="0"/>
              </a:rPr>
              <a:t>чувства одиночества;</a:t>
            </a:r>
          </a:p>
          <a:p>
            <a:r>
              <a:rPr lang="ru-RU" sz="1200" b="1" dirty="0">
                <a:latin typeface="Times New Roman" panose="02020603050405020304" pitchFamily="18" charset="0"/>
                <a:cs typeface="Times New Roman" panose="02020603050405020304" pitchFamily="18" charset="0"/>
              </a:rPr>
              <a:t>3) поведенческие симптомы:</a:t>
            </a:r>
            <a:endParaRPr lang="ru-RU" sz="1200" dirty="0">
              <a:latin typeface="Times New Roman" panose="02020603050405020304" pitchFamily="18" charset="0"/>
              <a:cs typeface="Times New Roman" panose="02020603050405020304" pitchFamily="18" charset="0"/>
            </a:endParaRPr>
          </a:p>
          <a:p>
            <a:r>
              <a:rPr lang="ru-RU" sz="1200" dirty="0">
                <a:latin typeface="Times New Roman" panose="02020603050405020304" pitchFamily="18" charset="0"/>
                <a:cs typeface="Times New Roman" panose="02020603050405020304" pitchFamily="18" charset="0"/>
              </a:rPr>
              <a:t>рабочее время больше 45 часов в неделю;</a:t>
            </a:r>
          </a:p>
          <a:p>
            <a:r>
              <a:rPr lang="ru-RU" sz="1200" dirty="0">
                <a:latin typeface="Times New Roman" panose="02020603050405020304" pitchFamily="18" charset="0"/>
                <a:cs typeface="Times New Roman" panose="02020603050405020304" pitchFamily="18" charset="0"/>
              </a:rPr>
              <a:t>во время рабочего дня появляются усталость и желание прерваться, отдохнуть;</a:t>
            </a:r>
          </a:p>
          <a:p>
            <a:r>
              <a:rPr lang="ru-RU" sz="1200" dirty="0">
                <a:latin typeface="Times New Roman" panose="02020603050405020304" pitchFamily="18" charset="0"/>
                <a:cs typeface="Times New Roman" panose="02020603050405020304" pitchFamily="18" charset="0"/>
              </a:rPr>
              <a:t>безразличие к </a:t>
            </a:r>
            <a:r>
              <a:rPr lang="ru-RU" sz="1200" dirty="0" smtClean="0">
                <a:latin typeface="Times New Roman" panose="02020603050405020304" pitchFamily="18" charset="0"/>
                <a:cs typeface="Times New Roman" panose="02020603050405020304" pitchFamily="18" charset="0"/>
              </a:rPr>
              <a:t>еде,</a:t>
            </a:r>
            <a:r>
              <a:rPr lang="ru-RU" sz="1200" dirty="0">
                <a:latin typeface="Times New Roman" panose="02020603050405020304" pitchFamily="18" charset="0"/>
                <a:cs typeface="Times New Roman" panose="02020603050405020304" pitchFamily="18" charset="0"/>
              </a:rPr>
              <a:t> </a:t>
            </a:r>
            <a:r>
              <a:rPr lang="ru-RU" sz="1200" dirty="0" smtClean="0">
                <a:latin typeface="Times New Roman" panose="02020603050405020304" pitchFamily="18" charset="0"/>
                <a:cs typeface="Times New Roman" panose="02020603050405020304" pitchFamily="18" charset="0"/>
              </a:rPr>
              <a:t>отсутствие </a:t>
            </a:r>
            <a:r>
              <a:rPr lang="ru-RU" sz="1200" dirty="0">
                <a:latin typeface="Times New Roman" panose="02020603050405020304" pitchFamily="18" charset="0"/>
                <a:cs typeface="Times New Roman" panose="02020603050405020304" pitchFamily="18" charset="0"/>
              </a:rPr>
              <a:t>физических нагрузок;</a:t>
            </a:r>
          </a:p>
          <a:p>
            <a:r>
              <a:rPr lang="ru-RU" sz="1200" dirty="0">
                <a:latin typeface="Times New Roman" panose="02020603050405020304" pitchFamily="18" charset="0"/>
                <a:cs typeface="Times New Roman" panose="02020603050405020304" pitchFamily="18" charset="0"/>
              </a:rPr>
              <a:t>частое употребление табака, алкоголя, лекарств;</a:t>
            </a:r>
          </a:p>
          <a:p>
            <a:r>
              <a:rPr lang="ru-RU" sz="1200" b="1" dirty="0">
                <a:latin typeface="Times New Roman" panose="02020603050405020304" pitchFamily="18" charset="0"/>
                <a:cs typeface="Times New Roman" panose="02020603050405020304" pitchFamily="18" charset="0"/>
              </a:rPr>
              <a:t>4) интеллектуальное состояние:</a:t>
            </a:r>
            <a:endParaRPr lang="ru-RU" sz="1200" dirty="0">
              <a:latin typeface="Times New Roman" panose="02020603050405020304" pitchFamily="18" charset="0"/>
              <a:cs typeface="Times New Roman" panose="02020603050405020304" pitchFamily="18" charset="0"/>
            </a:endParaRPr>
          </a:p>
          <a:p>
            <a:r>
              <a:rPr lang="ru-RU" sz="1200" dirty="0">
                <a:latin typeface="Times New Roman" panose="02020603050405020304" pitchFamily="18" charset="0"/>
                <a:cs typeface="Times New Roman" panose="02020603050405020304" pitchFamily="18" charset="0"/>
              </a:rPr>
              <a:t>уменьшение интереса к новым теориям и идеям в работе;</a:t>
            </a:r>
          </a:p>
          <a:p>
            <a:r>
              <a:rPr lang="ru-RU" sz="1200" dirty="0">
                <a:latin typeface="Times New Roman" panose="02020603050405020304" pitchFamily="18" charset="0"/>
                <a:cs typeface="Times New Roman" panose="02020603050405020304" pitchFamily="18" charset="0"/>
              </a:rPr>
              <a:t>уменьшение интереса к альтернативным подходам в решении проблем (например, в работе);</a:t>
            </a:r>
          </a:p>
          <a:p>
            <a:r>
              <a:rPr lang="ru-RU" sz="1200" dirty="0">
                <a:latin typeface="Times New Roman" panose="02020603050405020304" pitchFamily="18" charset="0"/>
                <a:cs typeface="Times New Roman" panose="02020603050405020304" pitchFamily="18" charset="0"/>
              </a:rPr>
              <a:t>безразличие к новшествам, нововведениям;</a:t>
            </a:r>
          </a:p>
          <a:p>
            <a:r>
              <a:rPr lang="ru-RU" sz="1200" dirty="0">
                <a:latin typeface="Times New Roman" panose="02020603050405020304" pitchFamily="18" charset="0"/>
                <a:cs typeface="Times New Roman" panose="02020603050405020304" pitchFamily="18" charset="0"/>
              </a:rPr>
              <a:t>отказ от участия в развивающих экспериментах (тренингах, образовании);</a:t>
            </a:r>
          </a:p>
          <a:p>
            <a:r>
              <a:rPr lang="ru-RU" sz="1200" dirty="0">
                <a:latin typeface="Times New Roman" panose="02020603050405020304" pitchFamily="18" charset="0"/>
                <a:cs typeface="Times New Roman" panose="02020603050405020304" pitchFamily="18" charset="0"/>
              </a:rPr>
              <a:t>формальное выполнение работы;</a:t>
            </a:r>
          </a:p>
          <a:p>
            <a:r>
              <a:rPr lang="ru-RU" sz="1200" b="1" dirty="0">
                <a:latin typeface="Times New Roman" panose="02020603050405020304" pitchFamily="18" charset="0"/>
                <a:cs typeface="Times New Roman" panose="02020603050405020304" pitchFamily="18" charset="0"/>
              </a:rPr>
              <a:t>5) социальные симптомы:</a:t>
            </a:r>
            <a:endParaRPr lang="ru-RU" sz="1200" dirty="0">
              <a:latin typeface="Times New Roman" panose="02020603050405020304" pitchFamily="18" charset="0"/>
              <a:cs typeface="Times New Roman" panose="02020603050405020304" pitchFamily="18" charset="0"/>
            </a:endParaRPr>
          </a:p>
          <a:p>
            <a:r>
              <a:rPr lang="ru-RU" sz="1200" dirty="0">
                <a:latin typeface="Times New Roman" panose="02020603050405020304" pitchFamily="18" charset="0"/>
                <a:cs typeface="Times New Roman" panose="02020603050405020304" pitchFamily="18" charset="0"/>
              </a:rPr>
              <a:t>нет времени или энергии для социальной активности;</a:t>
            </a:r>
          </a:p>
          <a:p>
            <a:r>
              <a:rPr lang="ru-RU" sz="1200" dirty="0">
                <a:latin typeface="Times New Roman" panose="02020603050405020304" pitchFamily="18" charset="0"/>
                <a:cs typeface="Times New Roman" panose="02020603050405020304" pitchFamily="18" charset="0"/>
              </a:rPr>
              <a:t>уменьшение активности и интереса в области досуга, хобби;</a:t>
            </a:r>
          </a:p>
          <a:p>
            <a:r>
              <a:rPr lang="ru-RU" sz="1200" dirty="0">
                <a:latin typeface="Times New Roman" panose="02020603050405020304" pitchFamily="18" charset="0"/>
                <a:cs typeface="Times New Roman" panose="02020603050405020304" pitchFamily="18" charset="0"/>
              </a:rPr>
              <a:t>социальные контакты ограничиваются </a:t>
            </a:r>
            <a:r>
              <a:rPr lang="ru-RU" sz="1200" dirty="0" smtClean="0">
                <a:latin typeface="Times New Roman" panose="02020603050405020304" pitchFamily="18" charset="0"/>
                <a:cs typeface="Times New Roman" panose="02020603050405020304" pitchFamily="18" charset="0"/>
              </a:rPr>
              <a:t>работой, скудные </a:t>
            </a:r>
            <a:r>
              <a:rPr lang="ru-RU" sz="1200" dirty="0">
                <a:latin typeface="Times New Roman" panose="02020603050405020304" pitchFamily="18" charset="0"/>
                <a:cs typeface="Times New Roman" panose="02020603050405020304" pitchFamily="18" charset="0"/>
              </a:rPr>
              <a:t>взаимоотношения с другими, как дома, так и на работе;</a:t>
            </a:r>
          </a:p>
          <a:p>
            <a:r>
              <a:rPr lang="ru-RU" sz="1200" dirty="0">
                <a:latin typeface="Times New Roman" panose="02020603050405020304" pitchFamily="18" charset="0"/>
                <a:cs typeface="Times New Roman" panose="02020603050405020304" pitchFamily="18" charset="0"/>
              </a:rPr>
              <a:t>ощущение изоляции, непонимания окружающих и со стороны </a:t>
            </a:r>
            <a:r>
              <a:rPr lang="ru-RU" sz="1200" dirty="0" err="1" smtClean="0">
                <a:latin typeface="Times New Roman" panose="02020603050405020304" pitchFamily="18" charset="0"/>
                <a:cs typeface="Times New Roman" panose="02020603050405020304" pitchFamily="18" charset="0"/>
              </a:rPr>
              <a:t>окружающих,ощущение</a:t>
            </a:r>
            <a:r>
              <a:rPr lang="ru-RU" sz="1200" dirty="0" smtClean="0">
                <a:latin typeface="Times New Roman" panose="02020603050405020304" pitchFamily="18" charset="0"/>
                <a:cs typeface="Times New Roman" panose="02020603050405020304" pitchFamily="18" charset="0"/>
              </a:rPr>
              <a:t> </a:t>
            </a:r>
            <a:r>
              <a:rPr lang="ru-RU" sz="1200" dirty="0">
                <a:latin typeface="Times New Roman" panose="02020603050405020304" pitchFamily="18" charset="0"/>
                <a:cs typeface="Times New Roman" panose="02020603050405020304" pitchFamily="18" charset="0"/>
              </a:rPr>
              <a:t>недостатка поддержки со стороны семьи, друзей, коллег.</a:t>
            </a:r>
          </a:p>
        </p:txBody>
      </p:sp>
      <p:pic>
        <p:nvPicPr>
          <p:cNvPr id="4" name="Рисунок 3" descr="Профилактика профессионального выгорания"/>
          <p:cNvPicPr/>
          <p:nvPr/>
        </p:nvPicPr>
        <p:blipFill>
          <a:blip r:embed="rId2">
            <a:extLst>
              <a:ext uri="{28A0092B-C50C-407E-A947-70E740481C1C}">
                <a14:useLocalDpi xmlns:a14="http://schemas.microsoft.com/office/drawing/2010/main" val="0"/>
              </a:ext>
            </a:extLst>
          </a:blip>
          <a:srcRect/>
          <a:stretch>
            <a:fillRect/>
          </a:stretch>
        </p:blipFill>
        <p:spPr bwMode="auto">
          <a:xfrm>
            <a:off x="5940152" y="1052736"/>
            <a:ext cx="2952328" cy="2088232"/>
          </a:xfrm>
          <a:prstGeom prst="rect">
            <a:avLst/>
          </a:prstGeom>
          <a:noFill/>
          <a:ln>
            <a:noFill/>
          </a:ln>
        </p:spPr>
      </p:pic>
    </p:spTree>
    <p:extLst>
      <p:ext uri="{BB962C8B-B14F-4D97-AF65-F5344CB8AC3E}">
        <p14:creationId xmlns:p14="http://schemas.microsoft.com/office/powerpoint/2010/main" val="197195855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5549" y="0"/>
            <a:ext cx="5976664" cy="6724918"/>
          </a:xfrm>
          <a:prstGeom prst="rect">
            <a:avLst/>
          </a:prstGeom>
        </p:spPr>
        <p:txBody>
          <a:bodyPr wrap="square">
            <a:spAutoFit/>
          </a:bodyPr>
          <a:lstStyle/>
          <a:p>
            <a:pPr algn="ctr"/>
            <a:r>
              <a:rPr lang="ru-RU" sz="1400" dirty="0">
                <a:latin typeface="Times New Roman" panose="02020603050405020304" pitchFamily="18" charset="0"/>
                <a:cs typeface="Times New Roman" panose="02020603050405020304" pitchFamily="18" charset="0"/>
              </a:rPr>
              <a:t>Вторая составляющая выгорания  </a:t>
            </a:r>
            <a:r>
              <a:rPr lang="ru-RU" sz="2400" dirty="0" smtClean="0">
                <a:solidFill>
                  <a:srgbClr val="FF0000"/>
                </a:solidFill>
                <a:latin typeface="Times New Roman" panose="02020603050405020304" pitchFamily="18" charset="0"/>
                <a:cs typeface="Times New Roman" panose="02020603050405020304" pitchFamily="18" charset="0"/>
              </a:rPr>
              <a:t>деперсонализация</a:t>
            </a:r>
            <a:r>
              <a:rPr lang="ru-RU" sz="2000" dirty="0">
                <a:latin typeface="Times New Roman" panose="02020603050405020304" pitchFamily="18" charset="0"/>
                <a:cs typeface="Times New Roman" panose="02020603050405020304" pitchFamily="18" charset="0"/>
              </a:rPr>
              <a:t> </a:t>
            </a:r>
            <a:r>
              <a:rPr lang="ru-RU" sz="1400" dirty="0">
                <a:latin typeface="Times New Roman" panose="02020603050405020304" pitchFamily="18" charset="0"/>
                <a:cs typeface="Times New Roman" panose="02020603050405020304" pitchFamily="18" charset="0"/>
              </a:rPr>
              <a:t>— то есть </a:t>
            </a:r>
            <a:r>
              <a:rPr lang="ru-RU" sz="1400" dirty="0" smtClean="0">
                <a:latin typeface="Times New Roman" panose="02020603050405020304" pitchFamily="18" charset="0"/>
                <a:cs typeface="Times New Roman" panose="02020603050405020304" pitchFamily="18" charset="0"/>
              </a:rPr>
              <a:t>бесчувственное </a:t>
            </a:r>
            <a:r>
              <a:rPr lang="ru-RU" sz="1400" dirty="0">
                <a:latin typeface="Times New Roman" panose="02020603050405020304" pitchFamily="18" charset="0"/>
                <a:cs typeface="Times New Roman" panose="02020603050405020304" pitchFamily="18" charset="0"/>
              </a:rPr>
              <a:t>отношение к </a:t>
            </a:r>
            <a:r>
              <a:rPr lang="ru-RU" sz="1400" dirty="0" smtClean="0">
                <a:latin typeface="Times New Roman" panose="02020603050405020304" pitchFamily="18" charset="0"/>
                <a:cs typeface="Times New Roman" panose="02020603050405020304" pitchFamily="18" charset="0"/>
              </a:rPr>
              <a:t>детям, </a:t>
            </a:r>
            <a:r>
              <a:rPr lang="ru-RU" sz="1400" dirty="0">
                <a:latin typeface="Times New Roman" panose="02020603050405020304" pitchFamily="18" charset="0"/>
                <a:cs typeface="Times New Roman" panose="02020603050405020304" pitchFamily="18" charset="0"/>
              </a:rPr>
              <a:t>иногда граничащее с агрессивностью, безразличие, формальность, нежелание проникнуться проблемами детей. В итоге появляется сначала скрытое раздражение, затем </a:t>
            </a:r>
            <a:r>
              <a:rPr lang="ru-RU" sz="1400" dirty="0" smtClean="0">
                <a:latin typeface="Times New Roman" panose="02020603050405020304" pitchFamily="18" charset="0"/>
                <a:cs typeface="Times New Roman" panose="02020603050405020304" pitchFamily="18" charset="0"/>
              </a:rPr>
              <a:t>явное </a:t>
            </a:r>
            <a:r>
              <a:rPr lang="ru-RU" sz="1400" dirty="0">
                <a:latin typeface="Times New Roman" panose="02020603050405020304" pitchFamily="18" charset="0"/>
                <a:cs typeface="Times New Roman" panose="02020603050405020304" pitchFamily="18" charset="0"/>
              </a:rPr>
              <a:t>доходящее до конфликтных ситуаций. Иногда наблюдается уход в себя, ограничение контактов с друзьями и коллегами.</a:t>
            </a:r>
            <a:r>
              <a:rPr lang="ru-RU" sz="1400" dirty="0" smtClean="0">
                <a:latin typeface="Times New Roman" panose="02020603050405020304" pitchFamily="18" charset="0"/>
                <a:cs typeface="Times New Roman" panose="02020603050405020304" pitchFamily="18" charset="0"/>
              </a:rPr>
              <a:t> </a:t>
            </a:r>
            <a:r>
              <a:rPr lang="ru-RU" sz="1400" dirty="0">
                <a:latin typeface="Times New Roman" panose="02020603050405020304" pitchFamily="18" charset="0"/>
                <a:cs typeface="Times New Roman" panose="02020603050405020304" pitchFamily="18" charset="0"/>
              </a:rPr>
              <a:t>У педагогов, вследствие ежедневного общения с </a:t>
            </a:r>
            <a:r>
              <a:rPr lang="ru-RU" sz="1400" dirty="0" smtClean="0">
                <a:latin typeface="Times New Roman" panose="02020603050405020304" pitchFamily="18" charset="0"/>
                <a:cs typeface="Times New Roman" panose="02020603050405020304" pitchFamily="18" charset="0"/>
              </a:rPr>
              <a:t>детьми </a:t>
            </a:r>
            <a:r>
              <a:rPr lang="ru-RU" sz="1400" dirty="0">
                <a:latin typeface="Times New Roman" panose="02020603050405020304" pitchFamily="18" charset="0"/>
                <a:cs typeface="Times New Roman" panose="02020603050405020304" pitchFamily="18" charset="0"/>
              </a:rPr>
              <a:t>и их родителями, наступает чувство постоянной усталости даже по утрам, физической, эмоциональной истощенности, вызываемое напряженной работой. Трудовая деятельность</a:t>
            </a:r>
            <a:r>
              <a:rPr lang="ru-RU" sz="1400" dirty="0" smtClean="0">
                <a:latin typeface="Times New Roman" panose="02020603050405020304" pitchFamily="18" charset="0"/>
                <a:cs typeface="Times New Roman" panose="02020603050405020304" pitchFamily="18" charset="0"/>
              </a:rPr>
              <a:t>, </a:t>
            </a:r>
            <a:r>
              <a:rPr lang="ru-RU" sz="1400" dirty="0">
                <a:latin typeface="Times New Roman" panose="02020603050405020304" pitchFamily="18" charset="0"/>
                <a:cs typeface="Times New Roman" panose="02020603050405020304" pitchFamily="18" charset="0"/>
              </a:rPr>
              <a:t>педагогическая нагрузка, обусловленная расписанием, как и ответственность перед руководством, являются провокаторами возникновения нервных стрессов. Частые головные боли, бессонница, резкое увеличение или понижение веса, расстройства желудочно-­кишечного тракта, сонливость на протяжении всего </a:t>
            </a:r>
            <a:r>
              <a:rPr lang="ru-RU" sz="1400" dirty="0" smtClean="0">
                <a:latin typeface="Times New Roman" panose="02020603050405020304" pitchFamily="18" charset="0"/>
                <a:cs typeface="Times New Roman" panose="02020603050405020304" pitchFamily="18" charset="0"/>
              </a:rPr>
              <a:t> дня. </a:t>
            </a:r>
          </a:p>
          <a:p>
            <a:pPr algn="ctr"/>
            <a:r>
              <a:rPr lang="ru-RU" sz="1400" dirty="0" smtClean="0">
                <a:latin typeface="Times New Roman" panose="02020603050405020304" pitchFamily="18" charset="0"/>
                <a:cs typeface="Times New Roman" panose="02020603050405020304" pitchFamily="18" charset="0"/>
              </a:rPr>
              <a:t>Внешние </a:t>
            </a:r>
            <a:r>
              <a:rPr lang="ru-RU" sz="1400" dirty="0">
                <a:latin typeface="Times New Roman" panose="02020603050405020304" pitchFamily="18" charset="0"/>
                <a:cs typeface="Times New Roman" panose="02020603050405020304" pitchFamily="18" charset="0"/>
              </a:rPr>
              <a:t>факторы – это высокая ответственность за учебный процесс и результативность проделанной работы, недостаток оборудования, психологическая </a:t>
            </a:r>
            <a:r>
              <a:rPr lang="ru-RU" sz="1400" dirty="0" smtClean="0">
                <a:latin typeface="Times New Roman" panose="02020603050405020304" pitchFamily="18" charset="0"/>
                <a:cs typeface="Times New Roman" panose="02020603050405020304" pitchFamily="18" charset="0"/>
              </a:rPr>
              <a:t>атмосфера. </a:t>
            </a:r>
            <a:r>
              <a:rPr lang="ru-RU" sz="1400" dirty="0">
                <a:latin typeface="Times New Roman" panose="02020603050405020304" pitchFamily="18" charset="0"/>
                <a:cs typeface="Times New Roman" panose="02020603050405020304" pitchFamily="18" charset="0"/>
              </a:rPr>
              <a:t>Внутренние факторы – эмоциональная отдача, дезориентация личности. У педагогов наблюдается также повышенная агрессивность, враждебность к близким людям, коллегам. </a:t>
            </a:r>
            <a:r>
              <a:rPr lang="ru-RU" sz="1400" dirty="0" smtClean="0">
                <a:latin typeface="Times New Roman" panose="02020603050405020304" pitchFamily="18" charset="0"/>
                <a:cs typeface="Times New Roman" panose="02020603050405020304" pitchFamily="18" charset="0"/>
              </a:rPr>
              <a:t>При </a:t>
            </a:r>
            <a:r>
              <a:rPr lang="ru-RU" sz="1400" dirty="0">
                <a:latin typeface="Times New Roman" panose="02020603050405020304" pitchFamily="18" charset="0"/>
                <a:cs typeface="Times New Roman" panose="02020603050405020304" pitchFamily="18" charset="0"/>
              </a:rPr>
              <a:t>косвенной агрессии (злобные разговоры, сплетни) могут наблюдаться взрывы ярости, крики, битье по столу, которые не направлены конкретно на кого­ либо. При ярко выраженном синдроме эмоционального выгорания прослеживается негативная манера поведения, в основном к руководству учебного заведения. Подозрительность и недоверие к окружающим, гнев и обида на весь свет. </a:t>
            </a:r>
          </a:p>
          <a:p>
            <a:pPr>
              <a:lnSpc>
                <a:spcPct val="150000"/>
              </a:lnSpc>
            </a:pPr>
            <a:endParaRPr lang="ru-RU" sz="1400" dirty="0" smtClean="0">
              <a:latin typeface="Times New Roman" panose="02020603050405020304" pitchFamily="18" charset="0"/>
              <a:cs typeface="Times New Roman" panose="02020603050405020304" pitchFamily="18" charset="0"/>
            </a:endParaRPr>
          </a:p>
          <a:p>
            <a:pPr algn="ctr"/>
            <a:r>
              <a:rPr lang="ru-RU" dirty="0"/>
              <a:t/>
            </a:r>
            <a:br>
              <a:rPr lang="ru-RU" dirty="0"/>
            </a:br>
            <a:endParaRPr lang="ru-RU"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29225" y="1196752"/>
            <a:ext cx="2857500" cy="36957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78620150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4283968" y="980728"/>
            <a:ext cx="4608512" cy="4339650"/>
          </a:xfrm>
          <a:prstGeom prst="rect">
            <a:avLst/>
          </a:prstGeom>
        </p:spPr>
        <p:txBody>
          <a:bodyPr wrap="square">
            <a:spAutoFit/>
          </a:bodyPr>
          <a:lstStyle/>
          <a:p>
            <a:pPr algn="r"/>
            <a:r>
              <a:rPr lang="ru-RU" dirty="0">
                <a:latin typeface="Times New Roman" panose="02020603050405020304" pitchFamily="18" charset="0"/>
                <a:cs typeface="Times New Roman" panose="02020603050405020304" pitchFamily="18" charset="0"/>
              </a:rPr>
              <a:t>Третья составляющая выгорания — </a:t>
            </a:r>
            <a:r>
              <a:rPr lang="ru-RU" sz="3200" dirty="0">
                <a:solidFill>
                  <a:srgbClr val="FF0000"/>
                </a:solidFill>
                <a:latin typeface="Times New Roman" panose="02020603050405020304" pitchFamily="18" charset="0"/>
                <a:cs typeface="Times New Roman" panose="02020603050405020304" pitchFamily="18" charset="0"/>
              </a:rPr>
              <a:t>редукция (упрощение) личностных достижений</a:t>
            </a:r>
            <a:r>
              <a:rPr lang="ru-RU" dirty="0">
                <a:latin typeface="Times New Roman" panose="02020603050405020304" pitchFamily="18" charset="0"/>
                <a:cs typeface="Times New Roman" panose="02020603050405020304" pitchFamily="18" charset="0"/>
              </a:rPr>
              <a:t> — может проявляться либо в тенденции негативно оценивать себя, занижать свои профессиональные достижения и успехи, негативизме по отношению к служебным достоинствам и возможностям, либо в преуменьшении собственного достоинства, ограничении своих возможностей, обязанностей по отношению к другим. </a:t>
            </a:r>
            <a:br>
              <a:rPr lang="ru-RU" dirty="0">
                <a:latin typeface="Times New Roman" panose="02020603050405020304" pitchFamily="18" charset="0"/>
                <a:cs typeface="Times New Roman" panose="02020603050405020304" pitchFamily="18" charset="0"/>
              </a:rPr>
            </a:br>
            <a:endParaRPr lang="ru-RU" dirty="0"/>
          </a:p>
        </p:txBody>
      </p:sp>
      <p:pic>
        <p:nvPicPr>
          <p:cNvPr id="2051"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9552" y="1494368"/>
            <a:ext cx="3272838" cy="402286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34722709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07504" y="116632"/>
            <a:ext cx="8928992" cy="646331"/>
          </a:xfrm>
          <a:prstGeom prst="rect">
            <a:avLst/>
          </a:prstGeom>
        </p:spPr>
        <p:txBody>
          <a:bodyPr wrap="square">
            <a:spAutoFit/>
          </a:bodyPr>
          <a:lstStyle/>
          <a:p>
            <a:pPr algn="ctr"/>
            <a:r>
              <a:rPr lang="ru-RU" b="1" dirty="0">
                <a:solidFill>
                  <a:srgbClr val="FF0000"/>
                </a:solidFill>
                <a:latin typeface="Times New Roman" panose="02020603050405020304" pitchFamily="18" charset="0"/>
                <a:cs typeface="Times New Roman" panose="02020603050405020304" pitchFamily="18" charset="0"/>
              </a:rPr>
              <a:t>Итак, что же можно сделать с выгоранием? </a:t>
            </a:r>
            <a:endParaRPr lang="ru-RU" b="1" dirty="0" smtClean="0">
              <a:solidFill>
                <a:srgbClr val="FF0000"/>
              </a:solidFill>
              <a:latin typeface="Times New Roman" panose="02020603050405020304" pitchFamily="18" charset="0"/>
              <a:cs typeface="Times New Roman" panose="02020603050405020304" pitchFamily="18" charset="0"/>
            </a:endParaRPr>
          </a:p>
          <a:p>
            <a:pPr algn="ctr"/>
            <a:endParaRPr lang="ru-RU" b="1" dirty="0" smtClean="0">
              <a:solidFill>
                <a:srgbClr val="FF0000"/>
              </a:solidFill>
              <a:latin typeface="Times New Roman" panose="02020603050405020304" pitchFamily="18" charset="0"/>
              <a:cs typeface="Times New Roman" panose="02020603050405020304" pitchFamily="18" charset="0"/>
            </a:endParaRPr>
          </a:p>
        </p:txBody>
      </p:sp>
      <p:pic>
        <p:nvPicPr>
          <p:cNvPr id="3" name="Рисунок 2" descr="http://c1.emosurf.com/0001Kl0tcMLV09G/%25D1%2587%25D0%25B8%25D1%2581%25D1%2582%25D0%25BA%25D0%25B0-%25D0%25BC%25D0%25BE%25D0%25B7%25D0%25B3%25D0%25B0-257852.png"/>
          <p:cNvPicPr/>
          <p:nvPr/>
        </p:nvPicPr>
        <p:blipFill>
          <a:blip r:embed="rId2">
            <a:extLst>
              <a:ext uri="{BEBA8EAE-BF5A-486C-A8C5-ECC9F3942E4B}">
                <a14:imgProps xmlns:a14="http://schemas.microsoft.com/office/drawing/2010/main">
                  <a14:imgLayer r:embed="rId3">
                    <a14:imgEffect>
                      <a14:saturation sat="200000"/>
                    </a14:imgEffect>
                  </a14:imgLayer>
                </a14:imgProps>
              </a:ext>
              <a:ext uri="{28A0092B-C50C-407E-A947-70E740481C1C}">
                <a14:useLocalDpi xmlns:a14="http://schemas.microsoft.com/office/drawing/2010/main" val="0"/>
              </a:ext>
            </a:extLst>
          </a:blip>
          <a:srcRect/>
          <a:stretch>
            <a:fillRect/>
          </a:stretch>
        </p:blipFill>
        <p:spPr bwMode="auto">
          <a:xfrm>
            <a:off x="1691680" y="620688"/>
            <a:ext cx="6048672" cy="4248472"/>
          </a:xfrm>
          <a:prstGeom prst="rect">
            <a:avLst/>
          </a:prstGeom>
          <a:noFill/>
          <a:ln>
            <a:noFill/>
          </a:ln>
        </p:spPr>
      </p:pic>
    </p:spTree>
    <p:extLst>
      <p:ext uri="{BB962C8B-B14F-4D97-AF65-F5344CB8AC3E}">
        <p14:creationId xmlns:p14="http://schemas.microsoft.com/office/powerpoint/2010/main" val="261715597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282" y="394692"/>
            <a:ext cx="9036496" cy="6463308"/>
          </a:xfrm>
          <a:prstGeom prst="rect">
            <a:avLst/>
          </a:prstGeom>
        </p:spPr>
        <p:txBody>
          <a:bodyPr wrap="square">
            <a:spAutoFit/>
          </a:bodyPr>
          <a:lstStyle/>
          <a:p>
            <a:pPr algn="ctr"/>
            <a:r>
              <a:rPr lang="ru-RU" dirty="0">
                <a:latin typeface="Times New Roman" panose="02020603050405020304" pitchFamily="18" charset="0"/>
                <a:cs typeface="Times New Roman" panose="02020603050405020304" pitchFamily="18" charset="0"/>
              </a:rPr>
              <a:t>Необходимо  «остановиться», успокоиться и пересмотреть свою жизнь, свои эмоции, поведение (проанализировать отношение к своей профессиональной деятельности и изменить свой образ жизни. </a:t>
            </a:r>
            <a:br>
              <a:rPr lang="ru-RU" dirty="0">
                <a:latin typeface="Times New Roman" panose="02020603050405020304" pitchFamily="18" charset="0"/>
                <a:cs typeface="Times New Roman" panose="02020603050405020304" pitchFamily="18" charset="0"/>
              </a:rPr>
            </a:br>
            <a:r>
              <a:rPr lang="ru-RU" dirty="0">
                <a:latin typeface="Times New Roman" panose="02020603050405020304" pitchFamily="18" charset="0"/>
                <a:cs typeface="Times New Roman" panose="02020603050405020304" pitchFamily="18" charset="0"/>
              </a:rPr>
              <a:t>Ответьте на вопрос: «Зачем я работаю?» Составьте список всех причин – и реальных, и абстрактных, которые заставляют вас работать. Определите мотивацию, ценность и значение своей работы. </a:t>
            </a:r>
            <a:br>
              <a:rPr lang="ru-RU" dirty="0">
                <a:latin typeface="Times New Roman" panose="02020603050405020304" pitchFamily="18" charset="0"/>
                <a:cs typeface="Times New Roman" panose="02020603050405020304" pitchFamily="18" charset="0"/>
              </a:rPr>
            </a:br>
            <a:r>
              <a:rPr lang="ru-RU" dirty="0">
                <a:latin typeface="Times New Roman" panose="02020603050405020304" pitchFamily="18" charset="0"/>
                <a:cs typeface="Times New Roman" panose="02020603050405020304" pitchFamily="18" charset="0"/>
              </a:rPr>
              <a:t> Убедитесь в правильности утверждения: «Я действительно хочу этим заниматься». Перечислите то, чем вам нравится заниматься, в убывающей последовательности. А теперь вспомните, когда вы в последний раз этим занимались).</a:t>
            </a:r>
          </a:p>
          <a:p>
            <a:pPr algn="ctr"/>
            <a:r>
              <a:rPr lang="ru-RU" dirty="0">
                <a:latin typeface="Times New Roman" panose="02020603050405020304" pitchFamily="18" charset="0"/>
                <a:cs typeface="Times New Roman" panose="02020603050405020304" pitchFamily="18" charset="0"/>
              </a:rPr>
              <a:t> Отказаться  от той рутинной работы, которая не приносит удовлетворения, радости, результативности. </a:t>
            </a:r>
          </a:p>
          <a:p>
            <a:pPr algn="ctr"/>
            <a:r>
              <a:rPr lang="ru-RU" dirty="0">
                <a:latin typeface="Times New Roman" panose="02020603050405020304" pitchFamily="18" charset="0"/>
                <a:cs typeface="Times New Roman" panose="02020603050405020304" pitchFamily="18" charset="0"/>
              </a:rPr>
              <a:t>Нужно активно решать наболевшие проблемы. </a:t>
            </a:r>
          </a:p>
          <a:p>
            <a:pPr algn="ctr"/>
            <a:r>
              <a:rPr lang="ru-RU" dirty="0">
                <a:latin typeface="Times New Roman" panose="02020603050405020304" pitchFamily="18" charset="0"/>
                <a:cs typeface="Times New Roman" panose="02020603050405020304" pitchFamily="18" charset="0"/>
              </a:rPr>
              <a:t>Проявлять активность и упорство на рабочем месте, желательно исключив стрессовые ситуации. </a:t>
            </a:r>
          </a:p>
          <a:p>
            <a:pPr algn="ctr"/>
            <a:r>
              <a:rPr lang="ru-RU" dirty="0">
                <a:latin typeface="Times New Roman" panose="02020603050405020304" pitchFamily="18" charset="0"/>
                <a:cs typeface="Times New Roman" panose="02020603050405020304" pitchFamily="18" charset="0"/>
              </a:rPr>
              <a:t>Смелее заявить о своих потребностях. </a:t>
            </a:r>
          </a:p>
          <a:p>
            <a:pPr algn="ctr"/>
            <a:r>
              <a:rPr lang="ru-RU" dirty="0">
                <a:latin typeface="Times New Roman" panose="02020603050405020304" pitchFamily="18" charset="0"/>
                <a:cs typeface="Times New Roman" panose="02020603050405020304" pitchFamily="18" charset="0"/>
              </a:rPr>
              <a:t>Нужно обязательно сделать перерыв в работе. Уйти в отпуск или взять неоплачиваемые дни. Отвлечься от работы полностью, не отвечая на телефонные звонки коллег по работе. Обязательно заняться, хоть ненадолго, физическими упражнениями, посетить бассейн, массажный кабинет, выполнять укрепляющую гимнастику, привести свои мысли в порядок.  </a:t>
            </a:r>
            <a:br>
              <a:rPr lang="ru-RU" dirty="0">
                <a:latin typeface="Times New Roman" panose="02020603050405020304" pitchFamily="18" charset="0"/>
                <a:cs typeface="Times New Roman" panose="02020603050405020304" pitchFamily="18" charset="0"/>
              </a:rPr>
            </a:br>
            <a:r>
              <a:rPr lang="ru-RU" dirty="0">
                <a:latin typeface="Times New Roman" panose="02020603050405020304" pitchFamily="18" charset="0"/>
                <a:cs typeface="Times New Roman" panose="02020603050405020304" pitchFamily="18" charset="0"/>
              </a:rPr>
              <a:t>Используйте для этого тренинги, релаксации, аутотренинги, управления временем.</a:t>
            </a:r>
            <a:br>
              <a:rPr lang="ru-RU" dirty="0">
                <a:latin typeface="Times New Roman" panose="02020603050405020304" pitchFamily="18" charset="0"/>
                <a:cs typeface="Times New Roman" panose="02020603050405020304" pitchFamily="18" charset="0"/>
              </a:rPr>
            </a:br>
            <a:r>
              <a:rPr lang="ru-RU" dirty="0">
                <a:latin typeface="Times New Roman" panose="02020603050405020304" pitchFamily="18" charset="0"/>
                <a:cs typeface="Times New Roman" panose="02020603050405020304" pitchFamily="18" charset="0"/>
              </a:rPr>
              <a:t>Делайте каждый день какую-нибудь глупость и не воспринимайте себя слишком серьезно.  </a:t>
            </a:r>
          </a:p>
        </p:txBody>
      </p:sp>
    </p:spTree>
    <p:extLst>
      <p:ext uri="{BB962C8B-B14F-4D97-AF65-F5344CB8AC3E}">
        <p14:creationId xmlns:p14="http://schemas.microsoft.com/office/powerpoint/2010/main" val="306490708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216" y="1"/>
            <a:ext cx="9160216" cy="6858000"/>
          </a:xfrm>
          <a:prstGeom prst="rect">
            <a:avLst/>
          </a:prstGeom>
        </p:spPr>
      </p:pic>
    </p:spTree>
    <p:extLst>
      <p:ext uri="{BB962C8B-B14F-4D97-AF65-F5344CB8AC3E}">
        <p14:creationId xmlns:p14="http://schemas.microsoft.com/office/powerpoint/2010/main" val="50390272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1906650136"/>
      </p:ext>
    </p:extLst>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228</TotalTime>
  <Words>49</Words>
  <Application>Microsoft Office PowerPoint</Application>
  <PresentationFormat>Экран (4:3)</PresentationFormat>
  <Paragraphs>47</Paragraphs>
  <Slides>8</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8</vt:i4>
      </vt:variant>
    </vt:vector>
  </HeadingPairs>
  <TitlesOfParts>
    <vt:vector size="9" baseType="lpstr">
      <vt:lpstr>Тема Office</vt:lpstr>
      <vt:lpstr>Семинар-практикум «Формула здоровья педагога»</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Результаты анкетирования</dc:title>
  <dc:creator>Таня</dc:creator>
  <cp:lastModifiedBy>Таня</cp:lastModifiedBy>
  <cp:revision>55</cp:revision>
  <dcterms:created xsi:type="dcterms:W3CDTF">2016-11-30T14:33:12Z</dcterms:created>
  <dcterms:modified xsi:type="dcterms:W3CDTF">2016-12-06T06:05:10Z</dcterms:modified>
</cp:coreProperties>
</file>