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1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A02FF09-64FD-4D51-AC57-5652737C9D1A}" type="datetimeFigureOut">
              <a:rPr lang="ru-RU" smtClean="0"/>
              <a:t>06.12.2016</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CACF5B91-C436-4C92-82D4-19629D10203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A02FF09-64FD-4D51-AC57-5652737C9D1A}" type="datetimeFigureOut">
              <a:rPr lang="ru-RU" smtClean="0"/>
              <a:t>06.12.2016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CF5B91-C436-4C92-82D4-19629D10203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A02FF09-64FD-4D51-AC57-5652737C9D1A}" type="datetimeFigureOut">
              <a:rPr lang="ru-RU" smtClean="0"/>
              <a:t>06.12.2016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CF5B91-C436-4C92-82D4-19629D10203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A02FF09-64FD-4D51-AC57-5652737C9D1A}" type="datetimeFigureOut">
              <a:rPr lang="ru-RU" smtClean="0"/>
              <a:t>06.12.2016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CF5B91-C436-4C92-82D4-19629D10203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A02FF09-64FD-4D51-AC57-5652737C9D1A}" type="datetimeFigureOut">
              <a:rPr lang="ru-RU" smtClean="0"/>
              <a:t>06.12.2016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CF5B91-C436-4C92-82D4-19629D10203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A02FF09-64FD-4D51-AC57-5652737C9D1A}" type="datetimeFigureOut">
              <a:rPr lang="ru-RU" smtClean="0"/>
              <a:t>06.12.2016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ACF5B91-C436-4C92-82D4-19629D10203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A02FF09-64FD-4D51-AC57-5652737C9D1A}" type="datetimeFigureOut">
              <a:rPr lang="ru-RU" smtClean="0"/>
              <a:t>06.12.2016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ACF5B91-C436-4C92-82D4-19629D10203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A02FF09-64FD-4D51-AC57-5652737C9D1A}" type="datetimeFigureOut">
              <a:rPr lang="ru-RU" smtClean="0"/>
              <a:t>06.12.2016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ACF5B91-C436-4C92-82D4-19629D10203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A02FF09-64FD-4D51-AC57-5652737C9D1A}" type="datetimeFigureOut">
              <a:rPr lang="ru-RU" smtClean="0"/>
              <a:t>06.12.2016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ACF5B91-C436-4C92-82D4-19629D10203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A02FF09-64FD-4D51-AC57-5652737C9D1A}" type="datetimeFigureOut">
              <a:rPr lang="ru-RU" smtClean="0"/>
              <a:t>06.12.2016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ACF5B91-C436-4C92-82D4-19629D10203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A02FF09-64FD-4D51-AC57-5652737C9D1A}" type="datetimeFigureOut">
              <a:rPr lang="ru-RU" smtClean="0"/>
              <a:t>06.12.2016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CACF5B91-C436-4C92-82D4-19629D102031}" type="slidenum">
              <a:rPr lang="ru-RU" smtClean="0"/>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A02FF09-64FD-4D51-AC57-5652737C9D1A}" type="datetimeFigureOut">
              <a:rPr lang="ru-RU" smtClean="0"/>
              <a:t>06.12.2016</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ACF5B91-C436-4C92-82D4-19629D102031}" type="slidenum">
              <a:rPr lang="ru-RU" smtClean="0"/>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32656"/>
            <a:ext cx="7851648" cy="1224136"/>
          </a:xfrm>
        </p:spPr>
        <p:txBody>
          <a:bodyPr>
            <a:normAutofit/>
          </a:bodyPr>
          <a:lstStyle/>
          <a:p>
            <a:r>
              <a:rPr lang="ru-RU" sz="4400" dirty="0" smtClean="0">
                <a:solidFill>
                  <a:srgbClr val="FFFF00"/>
                </a:solidFill>
                <a:effectLst/>
              </a:rPr>
              <a:t>ЧТО ПРИНЕСЛА С СОБОЙ ЗИМА?</a:t>
            </a:r>
            <a:endParaRPr lang="ru-RU" sz="4400" dirty="0">
              <a:solidFill>
                <a:srgbClr val="FFFF00"/>
              </a:solidFill>
              <a:effectLst/>
            </a:endParaRPr>
          </a:p>
        </p:txBody>
      </p:sp>
      <p:sp>
        <p:nvSpPr>
          <p:cNvPr id="3" name="Подзаголовок 2"/>
          <p:cNvSpPr>
            <a:spLocks noGrp="1"/>
          </p:cNvSpPr>
          <p:nvPr>
            <p:ph type="subTitle" idx="1"/>
          </p:nvPr>
        </p:nvSpPr>
        <p:spPr>
          <a:xfrm flipH="1">
            <a:off x="8388095" y="4869160"/>
            <a:ext cx="45719" cy="111976"/>
          </a:xfrm>
        </p:spPr>
        <p:txBody>
          <a:bodyPr>
            <a:normAutofit fontScale="25000" lnSpcReduction="20000"/>
          </a:bodyPr>
          <a:lstStyle/>
          <a:p>
            <a:r>
              <a:rPr lang="ru-RU" dirty="0" smtClean="0"/>
              <a:t> </a:t>
            </a:r>
            <a:endParaRPr lang="ru-RU" dirty="0"/>
          </a:p>
        </p:txBody>
      </p:sp>
      <p:pic>
        <p:nvPicPr>
          <p:cNvPr id="4" name="Рисунок 3" descr="Что принесла с собой зима? Снег на полях,  Лед на реках.  Ветер гуляет.  Когда это бывает? принесла много снега Да, зима принесла много снеговых туч, засыпала все кругом снегом.  "/>
          <p:cNvPicPr/>
          <p:nvPr/>
        </p:nvPicPr>
        <p:blipFill>
          <a:blip r:embed="rId2" cstate="print"/>
          <a:srcRect/>
          <a:stretch>
            <a:fillRect/>
          </a:stretch>
        </p:blipFill>
        <p:spPr bwMode="auto">
          <a:xfrm>
            <a:off x="539552" y="1700808"/>
            <a:ext cx="8352928" cy="496855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260648"/>
            <a:ext cx="7783016" cy="3744416"/>
          </a:xfrm>
        </p:spPr>
        <p:txBody>
          <a:bodyPr>
            <a:normAutofit fontScale="90000"/>
          </a:bodyPr>
          <a:lstStyle/>
          <a:p>
            <a:r>
              <a:rPr lang="ru-RU" sz="3600" b="0" dirty="0" smtClean="0">
                <a:solidFill>
                  <a:srgbClr val="FFFF00"/>
                </a:solidFill>
              </a:rPr>
              <a:t/>
            </a:r>
            <a:br>
              <a:rPr lang="ru-RU" sz="3600" b="0" dirty="0" smtClean="0">
                <a:solidFill>
                  <a:srgbClr val="FFFF00"/>
                </a:solidFill>
              </a:rPr>
            </a:br>
            <a:r>
              <a:rPr lang="ru-RU" sz="3600" b="0" dirty="0" smtClean="0">
                <a:solidFill>
                  <a:srgbClr val="FFFF00"/>
                </a:solidFill>
              </a:rPr>
              <a:t/>
            </a:r>
            <a:br>
              <a:rPr lang="ru-RU" sz="3600" b="0" dirty="0" smtClean="0">
                <a:solidFill>
                  <a:srgbClr val="FFFF00"/>
                </a:solidFill>
              </a:rPr>
            </a:br>
            <a:r>
              <a:rPr lang="ru-RU" sz="3600" b="0" dirty="0" smtClean="0">
                <a:solidFill>
                  <a:srgbClr val="FFFF00"/>
                </a:solidFill>
              </a:rPr>
              <a:t/>
            </a:r>
            <a:br>
              <a:rPr lang="ru-RU" sz="3600" b="0" dirty="0" smtClean="0">
                <a:solidFill>
                  <a:srgbClr val="FFFF00"/>
                </a:solidFill>
              </a:rPr>
            </a:br>
            <a:r>
              <a:rPr lang="ru-RU" sz="3600" b="0" dirty="0" smtClean="0">
                <a:solidFill>
                  <a:srgbClr val="FFFF00"/>
                </a:solidFill>
              </a:rPr>
              <a:t/>
            </a:r>
            <a:br>
              <a:rPr lang="ru-RU" sz="3600" b="0" dirty="0" smtClean="0">
                <a:solidFill>
                  <a:srgbClr val="FFFF00"/>
                </a:solidFill>
              </a:rPr>
            </a:br>
            <a:r>
              <a:rPr lang="ru-RU" sz="3600" b="0" dirty="0" smtClean="0">
                <a:solidFill>
                  <a:srgbClr val="FFFF00"/>
                </a:solidFill>
              </a:rPr>
              <a:t>Что </a:t>
            </a:r>
            <a:r>
              <a:rPr lang="ru-RU" sz="3600" b="0" dirty="0" smtClean="0">
                <a:solidFill>
                  <a:srgbClr val="FFFF00"/>
                </a:solidFill>
              </a:rPr>
              <a:t>принесла с собой зима</a:t>
            </a:r>
            <a:r>
              <a:rPr lang="ru-RU" sz="3600" b="0" dirty="0" smtClean="0">
                <a:solidFill>
                  <a:srgbClr val="FFFF00"/>
                </a:solidFill>
              </a:rPr>
              <a:t>?</a:t>
            </a:r>
            <a:br>
              <a:rPr lang="ru-RU" sz="3600" b="0" dirty="0" smtClean="0">
                <a:solidFill>
                  <a:srgbClr val="FFFF00"/>
                </a:solidFill>
              </a:rPr>
            </a:br>
            <a:r>
              <a:rPr lang="ru-RU" sz="2200" dirty="0" smtClean="0">
                <a:solidFill>
                  <a:srgbClr val="FFFF00"/>
                </a:solidFill>
              </a:rPr>
              <a:t>Снег на полях, </a:t>
            </a:r>
            <a:r>
              <a:rPr lang="ru-RU" sz="2200" dirty="0" smtClean="0">
                <a:solidFill>
                  <a:srgbClr val="FFFF00"/>
                </a:solidFill>
              </a:rPr>
              <a:t/>
            </a:r>
            <a:br>
              <a:rPr lang="ru-RU" sz="2200" dirty="0" smtClean="0">
                <a:solidFill>
                  <a:srgbClr val="FFFF00"/>
                </a:solidFill>
              </a:rPr>
            </a:br>
            <a:r>
              <a:rPr lang="ru-RU" sz="2200" dirty="0" smtClean="0">
                <a:solidFill>
                  <a:srgbClr val="FFFF00"/>
                </a:solidFill>
              </a:rPr>
              <a:t>Лед </a:t>
            </a:r>
            <a:r>
              <a:rPr lang="ru-RU" sz="2200" dirty="0" smtClean="0">
                <a:solidFill>
                  <a:srgbClr val="FFFF00"/>
                </a:solidFill>
              </a:rPr>
              <a:t>на реках</a:t>
            </a:r>
            <a:r>
              <a:rPr lang="ru-RU" sz="2200" dirty="0" smtClean="0">
                <a:solidFill>
                  <a:srgbClr val="FFFF00"/>
                </a:solidFill>
              </a:rPr>
              <a:t>.</a:t>
            </a:r>
            <a:br>
              <a:rPr lang="ru-RU" sz="2200" dirty="0" smtClean="0">
                <a:solidFill>
                  <a:srgbClr val="FFFF00"/>
                </a:solidFill>
              </a:rPr>
            </a:br>
            <a:r>
              <a:rPr lang="ru-RU" sz="2200" dirty="0" smtClean="0">
                <a:solidFill>
                  <a:srgbClr val="FFFF00"/>
                </a:solidFill>
              </a:rPr>
              <a:t> </a:t>
            </a:r>
            <a:r>
              <a:rPr lang="ru-RU" sz="2200" dirty="0" smtClean="0">
                <a:solidFill>
                  <a:srgbClr val="FFFF00"/>
                </a:solidFill>
                <a:effectLst/>
              </a:rPr>
              <a:t>Ветер</a:t>
            </a:r>
            <a:r>
              <a:rPr lang="ru-RU" sz="2200" dirty="0" smtClean="0">
                <a:solidFill>
                  <a:srgbClr val="FFFF00"/>
                </a:solidFill>
              </a:rPr>
              <a:t> гуляет. </a:t>
            </a:r>
            <a:r>
              <a:rPr lang="ru-RU" sz="2200" dirty="0" smtClean="0">
                <a:solidFill>
                  <a:srgbClr val="FFFF00"/>
                </a:solidFill>
              </a:rPr>
              <a:t/>
            </a:r>
            <a:br>
              <a:rPr lang="ru-RU" sz="2200" dirty="0" smtClean="0">
                <a:solidFill>
                  <a:srgbClr val="FFFF00"/>
                </a:solidFill>
              </a:rPr>
            </a:br>
            <a:r>
              <a:rPr lang="ru-RU" sz="2200" dirty="0" smtClean="0">
                <a:solidFill>
                  <a:srgbClr val="FFFF00"/>
                </a:solidFill>
              </a:rPr>
              <a:t>Когда </a:t>
            </a:r>
            <a:r>
              <a:rPr lang="ru-RU" sz="2200" dirty="0" smtClean="0">
                <a:solidFill>
                  <a:srgbClr val="FFFF00"/>
                </a:solidFill>
              </a:rPr>
              <a:t>это бывает?</a:t>
            </a:r>
            <a:r>
              <a:rPr lang="ru-RU" dirty="0" smtClean="0">
                <a:solidFill>
                  <a:srgbClr val="FFFF00"/>
                </a:solidFill>
              </a:rPr>
              <a:t/>
            </a:r>
            <a:br>
              <a:rPr lang="ru-RU" dirty="0" smtClean="0">
                <a:solidFill>
                  <a:srgbClr val="FFFF00"/>
                </a:solidFill>
              </a:rPr>
            </a:br>
            <a:r>
              <a:rPr lang="ru-RU" sz="2200" dirty="0" smtClean="0">
                <a:solidFill>
                  <a:srgbClr val="FFFF00"/>
                </a:solidFill>
                <a:effectLst/>
              </a:rPr>
              <a:t> </a:t>
            </a:r>
            <a:br>
              <a:rPr lang="ru-RU" sz="2200" dirty="0" smtClean="0">
                <a:solidFill>
                  <a:srgbClr val="FFFF00"/>
                </a:solidFill>
                <a:effectLst/>
              </a:rPr>
            </a:br>
            <a:r>
              <a:rPr lang="ru-RU" sz="2200" dirty="0" smtClean="0">
                <a:solidFill>
                  <a:srgbClr val="FFFF00"/>
                </a:solidFill>
                <a:effectLst/>
              </a:rPr>
              <a:t>Да</a:t>
            </a:r>
            <a:r>
              <a:rPr lang="ru-RU" sz="2200" dirty="0" smtClean="0">
                <a:solidFill>
                  <a:srgbClr val="FFFF00"/>
                </a:solidFill>
                <a:effectLst/>
              </a:rPr>
              <a:t>, зима принесла </a:t>
            </a:r>
            <a:r>
              <a:rPr lang="ru-RU" sz="2200" dirty="0" smtClean="0">
                <a:solidFill>
                  <a:srgbClr val="FFFF00"/>
                </a:solidFill>
              </a:rPr>
              <a:t>много снеговых туч, засыпала все кругом </a:t>
            </a:r>
            <a:r>
              <a:rPr lang="ru-RU" sz="2200" dirty="0" smtClean="0">
                <a:solidFill>
                  <a:srgbClr val="FFFF00"/>
                </a:solidFill>
              </a:rPr>
              <a:t>снегом</a:t>
            </a:r>
            <a:r>
              <a:rPr lang="ru-RU" dirty="0" smtClean="0"/>
              <a:t/>
            </a:r>
            <a:br>
              <a:rPr lang="ru-RU" dirty="0" smtClean="0"/>
            </a:br>
            <a:r>
              <a:rPr lang="ru-RU" dirty="0" smtClean="0"/>
              <a:t/>
            </a:r>
            <a:br>
              <a:rPr lang="ru-RU" dirty="0" smtClean="0"/>
            </a:br>
            <a:endParaRPr lang="ru-RU" dirty="0"/>
          </a:p>
        </p:txBody>
      </p:sp>
      <p:sp>
        <p:nvSpPr>
          <p:cNvPr id="3" name="Подзаголовок 2"/>
          <p:cNvSpPr>
            <a:spLocks noGrp="1"/>
          </p:cNvSpPr>
          <p:nvPr>
            <p:ph type="subTitle" idx="1"/>
          </p:nvPr>
        </p:nvSpPr>
        <p:spPr>
          <a:xfrm flipH="1">
            <a:off x="8388095" y="4935416"/>
            <a:ext cx="45719" cy="45719"/>
          </a:xfrm>
        </p:spPr>
        <p:txBody>
          <a:bodyPr>
            <a:normAutofit fontScale="25000" lnSpcReduction="20000"/>
          </a:bodyPr>
          <a:lstStyle/>
          <a:p>
            <a:r>
              <a:rPr lang="ru-RU" dirty="0" smtClean="0"/>
              <a:t> </a:t>
            </a:r>
            <a:endParaRPr lang="ru-RU" dirty="0"/>
          </a:p>
        </p:txBody>
      </p:sp>
      <p:pic>
        <p:nvPicPr>
          <p:cNvPr id="6" name="Рисунок 5" descr="Посмотрите, как красив зимний лес. Все засыпано снегом! Лес как будто спит под белым, пуховым одеялом.  "/>
          <p:cNvPicPr/>
          <p:nvPr/>
        </p:nvPicPr>
        <p:blipFill>
          <a:blip r:embed="rId2" cstate="print"/>
          <a:srcRect/>
          <a:stretch>
            <a:fillRect/>
          </a:stretch>
        </p:blipFill>
        <p:spPr bwMode="auto">
          <a:xfrm>
            <a:off x="1259632" y="2564904"/>
            <a:ext cx="6840760" cy="402925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1872208"/>
          </a:xfrm>
        </p:spPr>
        <p:txBody>
          <a:bodyPr>
            <a:normAutofit/>
          </a:bodyPr>
          <a:lstStyle/>
          <a:p>
            <a:r>
              <a:rPr lang="ru-RU" sz="3200" dirty="0" smtClean="0">
                <a:solidFill>
                  <a:srgbClr val="FFFF00"/>
                </a:solidFill>
                <a:effectLst/>
              </a:rPr>
              <a:t>Для чего нужен снег зимой?</a:t>
            </a:r>
            <a:r>
              <a:rPr lang="ru-RU" sz="2000" dirty="0" smtClean="0"/>
              <a:t/>
            </a:r>
            <a:br>
              <a:rPr lang="ru-RU" sz="2000" dirty="0" smtClean="0"/>
            </a:br>
            <a:r>
              <a:rPr lang="ru-RU" sz="2000" dirty="0" smtClean="0">
                <a:solidFill>
                  <a:srgbClr val="FFFF00"/>
                </a:solidFill>
                <a:effectLst/>
              </a:rPr>
              <a:t>снег напитает землю водой, очищает воздух, даст ей отдохнуть. Человек на такой земле сможет вырастить хороший урожай,</a:t>
            </a:r>
            <a:r>
              <a:rPr lang="ru-RU" sz="2000" dirty="0" smtClean="0"/>
              <a:t/>
            </a:r>
            <a:br>
              <a:rPr lang="ru-RU" sz="2000" dirty="0" smtClean="0"/>
            </a:br>
            <a:endParaRPr lang="ru-RU" sz="2000" dirty="0">
              <a:effectLst/>
            </a:endParaRPr>
          </a:p>
        </p:txBody>
      </p:sp>
      <p:sp>
        <p:nvSpPr>
          <p:cNvPr id="3" name="Подзаголовок 2"/>
          <p:cNvSpPr>
            <a:spLocks noGrp="1"/>
          </p:cNvSpPr>
          <p:nvPr>
            <p:ph type="subTitle" idx="1"/>
          </p:nvPr>
        </p:nvSpPr>
        <p:spPr>
          <a:xfrm>
            <a:off x="8244408" y="4869160"/>
            <a:ext cx="143688" cy="111976"/>
          </a:xfrm>
        </p:spPr>
        <p:txBody>
          <a:bodyPr>
            <a:normAutofit fontScale="25000" lnSpcReduction="20000"/>
          </a:bodyPr>
          <a:lstStyle/>
          <a:p>
            <a:r>
              <a:rPr lang="ru-RU" dirty="0" smtClean="0"/>
              <a:t> </a:t>
            </a:r>
            <a:endParaRPr lang="ru-RU" dirty="0"/>
          </a:p>
        </p:txBody>
      </p:sp>
      <p:pic>
        <p:nvPicPr>
          <p:cNvPr id="4" name="Рисунок 3" descr="Для чего нужен снег зимой? снег напитает землю водой, очищает воздух, даст ей отдохнуть. Человек на такой земле сможет вырастить хороший урожай,  "/>
          <p:cNvPicPr/>
          <p:nvPr/>
        </p:nvPicPr>
        <p:blipFill>
          <a:blip r:embed="rId2" cstate="print"/>
          <a:srcRect/>
          <a:stretch>
            <a:fillRect/>
          </a:stretch>
        </p:blipFill>
        <p:spPr bwMode="auto">
          <a:xfrm>
            <a:off x="827584" y="2060848"/>
            <a:ext cx="7776864" cy="445810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260648"/>
            <a:ext cx="7851648" cy="1584176"/>
          </a:xfrm>
        </p:spPr>
        <p:txBody>
          <a:bodyPr>
            <a:normAutofit/>
          </a:bodyPr>
          <a:lstStyle/>
          <a:p>
            <a:r>
              <a:rPr lang="ru-RU" sz="3200" dirty="0" smtClean="0">
                <a:solidFill>
                  <a:srgbClr val="FFFF00"/>
                </a:solidFill>
                <a:effectLst/>
              </a:rPr>
              <a:t>Как изменились деревья и кустарники?</a:t>
            </a:r>
            <a:r>
              <a:rPr lang="ru-RU" sz="2000" dirty="0" smtClean="0"/>
              <a:t/>
            </a:r>
            <a:br>
              <a:rPr lang="ru-RU" sz="2000" dirty="0" smtClean="0"/>
            </a:br>
            <a:r>
              <a:rPr lang="ru-RU" sz="2000" dirty="0" smtClean="0">
                <a:solidFill>
                  <a:srgbClr val="FFFF00"/>
                </a:solidFill>
                <a:effectLst/>
              </a:rPr>
              <a:t>стоят голые, без листьев</a:t>
            </a:r>
            <a:br>
              <a:rPr lang="ru-RU" sz="2000" dirty="0" smtClean="0">
                <a:solidFill>
                  <a:srgbClr val="FFFF00"/>
                </a:solidFill>
                <a:effectLst/>
              </a:rPr>
            </a:br>
            <a:r>
              <a:rPr lang="ru-RU" sz="2000" dirty="0" smtClean="0">
                <a:solidFill>
                  <a:srgbClr val="FFFF00"/>
                </a:solidFill>
                <a:effectLst/>
              </a:rPr>
              <a:t>они сбрасывают листву, что бы от снега зимой ветки не ломались.</a:t>
            </a:r>
            <a:r>
              <a:rPr lang="ru-RU" sz="2000" dirty="0" smtClean="0"/>
              <a:t/>
            </a:r>
            <a:br>
              <a:rPr lang="ru-RU" sz="2000" dirty="0" smtClean="0"/>
            </a:br>
            <a:endParaRPr lang="ru-RU" sz="2000" dirty="0">
              <a:effectLst/>
            </a:endParaRPr>
          </a:p>
        </p:txBody>
      </p:sp>
      <p:sp>
        <p:nvSpPr>
          <p:cNvPr id="3" name="Подзаголовок 2"/>
          <p:cNvSpPr>
            <a:spLocks noGrp="1"/>
          </p:cNvSpPr>
          <p:nvPr>
            <p:ph type="subTitle" idx="1"/>
          </p:nvPr>
        </p:nvSpPr>
        <p:spPr>
          <a:xfrm flipH="1">
            <a:off x="8388096" y="4869160"/>
            <a:ext cx="72336" cy="111976"/>
          </a:xfrm>
        </p:spPr>
        <p:txBody>
          <a:bodyPr>
            <a:normAutofit fontScale="25000" lnSpcReduction="20000"/>
          </a:bodyPr>
          <a:lstStyle/>
          <a:p>
            <a:r>
              <a:rPr lang="ru-RU" dirty="0" smtClean="0"/>
              <a:t> </a:t>
            </a:r>
            <a:endParaRPr lang="ru-RU" dirty="0"/>
          </a:p>
        </p:txBody>
      </p:sp>
      <p:pic>
        <p:nvPicPr>
          <p:cNvPr id="4" name="Рисунок 3" descr="Как изменились деревья и кустарники? стоят голые, без листьев   они сбрасывают листву, что бы от снега зимой ветки не ломались.  "/>
          <p:cNvPicPr/>
          <p:nvPr/>
        </p:nvPicPr>
        <p:blipFill>
          <a:blip r:embed="rId2" cstate="print"/>
          <a:srcRect/>
          <a:stretch>
            <a:fillRect/>
          </a:stretch>
        </p:blipFill>
        <p:spPr bwMode="auto">
          <a:xfrm>
            <a:off x="755576" y="2204864"/>
            <a:ext cx="8136904" cy="445810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548680"/>
            <a:ext cx="7851648" cy="1800200"/>
          </a:xfrm>
        </p:spPr>
        <p:txBody>
          <a:bodyPr>
            <a:normAutofit fontScale="90000"/>
          </a:bodyPr>
          <a:lstStyle/>
          <a:p>
            <a:r>
              <a:rPr lang="ru-RU" sz="3600" dirty="0" smtClean="0">
                <a:solidFill>
                  <a:srgbClr val="FFFF00"/>
                </a:solidFill>
                <a:effectLst/>
              </a:rPr>
              <a:t>Кто больше всего страдает от капризов зимы?</a:t>
            </a:r>
            <a:br>
              <a:rPr lang="ru-RU" sz="3600" dirty="0" smtClean="0">
                <a:solidFill>
                  <a:srgbClr val="FFFF00"/>
                </a:solidFill>
                <a:effectLst/>
              </a:rPr>
            </a:br>
            <a:r>
              <a:rPr lang="ru-RU" sz="2200" dirty="0" smtClean="0">
                <a:solidFill>
                  <a:srgbClr val="FFFF00"/>
                </a:solidFill>
                <a:effectLst/>
              </a:rPr>
              <a:t>самое страшное для животных и птиц это не холод, потому что у животных мех становится теплее к зиме, а у птиц вырастает пух под перьями. Самое ужасное для них голод</a:t>
            </a:r>
            <a:r>
              <a:rPr lang="ru-RU" sz="2000" dirty="0" smtClean="0"/>
              <a:t>.</a:t>
            </a:r>
            <a:br>
              <a:rPr lang="ru-RU" sz="2000" dirty="0" smtClean="0"/>
            </a:br>
            <a:endParaRPr lang="ru-RU" sz="2000" dirty="0">
              <a:effectLst/>
            </a:endParaRPr>
          </a:p>
        </p:txBody>
      </p:sp>
      <p:sp>
        <p:nvSpPr>
          <p:cNvPr id="3" name="Подзаголовок 2"/>
          <p:cNvSpPr>
            <a:spLocks noGrp="1"/>
          </p:cNvSpPr>
          <p:nvPr>
            <p:ph type="subTitle" idx="1"/>
          </p:nvPr>
        </p:nvSpPr>
        <p:spPr>
          <a:xfrm flipH="1">
            <a:off x="8388096" y="4935416"/>
            <a:ext cx="72336" cy="45719"/>
          </a:xfrm>
        </p:spPr>
        <p:txBody>
          <a:bodyPr>
            <a:normAutofit fontScale="25000" lnSpcReduction="20000"/>
          </a:bodyPr>
          <a:lstStyle/>
          <a:p>
            <a:r>
              <a:rPr lang="ru-RU" dirty="0" smtClean="0"/>
              <a:t> </a:t>
            </a:r>
            <a:endParaRPr lang="ru-RU" dirty="0"/>
          </a:p>
        </p:txBody>
      </p:sp>
      <p:pic>
        <p:nvPicPr>
          <p:cNvPr id="4" name="Рисунок 3" descr="Зверь пушной живёт в дупле,  Любит там сидеть в тепле,  Хоть дупло совсем не грелка.  Зиму там проводит. Где живёт белка? (в дупле) . Какое это животное? (дикое) . Какая у белки шубка? (рыжая, пушистая, теплая) Чем питается белка? (шишки, орехи, грибы) . Зимний мех у белки высокий, мягкий и пушистый, летний — более жёсткий, редкий, и короткий. Белка линяет 2 раза в год, за исключением хвоста, который линяет один раз в год.  "/>
          <p:cNvPicPr/>
          <p:nvPr/>
        </p:nvPicPr>
        <p:blipFill>
          <a:blip r:embed="rId2" cstate="print"/>
          <a:srcRect/>
          <a:stretch>
            <a:fillRect/>
          </a:stretch>
        </p:blipFill>
        <p:spPr bwMode="auto">
          <a:xfrm>
            <a:off x="1043608" y="2204864"/>
            <a:ext cx="7848872" cy="445810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32656"/>
            <a:ext cx="7851648" cy="3528392"/>
          </a:xfrm>
        </p:spPr>
        <p:txBody>
          <a:bodyPr>
            <a:normAutofit fontScale="90000"/>
          </a:bodyPr>
          <a:lstStyle/>
          <a:p>
            <a:pPr algn="l"/>
            <a:r>
              <a:rPr lang="ru-RU" sz="2200" dirty="0" smtClean="0">
                <a:solidFill>
                  <a:srgbClr val="FFFF00"/>
                </a:solidFill>
                <a:effectLst/>
              </a:rPr>
              <a:t>Что за зверь такой лесной</a:t>
            </a:r>
            <a:br>
              <a:rPr lang="ru-RU" sz="2200" dirty="0" smtClean="0">
                <a:solidFill>
                  <a:srgbClr val="FFFF00"/>
                </a:solidFill>
                <a:effectLst/>
              </a:rPr>
            </a:br>
            <a:r>
              <a:rPr lang="ru-RU" sz="2200" dirty="0" smtClean="0">
                <a:solidFill>
                  <a:srgbClr val="FFFF00"/>
                </a:solidFill>
                <a:effectLst/>
              </a:rPr>
              <a:t>Встал, как столбик, под сосной.</a:t>
            </a:r>
            <a:br>
              <a:rPr lang="ru-RU" sz="2200" dirty="0" smtClean="0">
                <a:solidFill>
                  <a:srgbClr val="FFFF00"/>
                </a:solidFill>
                <a:effectLst/>
              </a:rPr>
            </a:br>
            <a:r>
              <a:rPr lang="ru-RU" sz="2200" dirty="0" smtClean="0">
                <a:solidFill>
                  <a:srgbClr val="FFFF00"/>
                </a:solidFill>
                <a:effectLst/>
              </a:rPr>
              <a:t>И стоит среди травы,</a:t>
            </a:r>
            <a:br>
              <a:rPr lang="ru-RU" sz="2200" dirty="0" smtClean="0">
                <a:solidFill>
                  <a:srgbClr val="FFFF00"/>
                </a:solidFill>
                <a:effectLst/>
              </a:rPr>
            </a:br>
            <a:r>
              <a:rPr lang="ru-RU" sz="2200" dirty="0" smtClean="0">
                <a:solidFill>
                  <a:srgbClr val="FFFF00"/>
                </a:solidFill>
                <a:effectLst/>
              </a:rPr>
              <a:t>Уши больше головы?</a:t>
            </a:r>
            <a:br>
              <a:rPr lang="ru-RU" sz="2200" dirty="0" smtClean="0">
                <a:solidFill>
                  <a:srgbClr val="FFFF00"/>
                </a:solidFill>
                <a:effectLst/>
              </a:rPr>
            </a:br>
            <a:r>
              <a:rPr lang="ru-RU" sz="2200" dirty="0" smtClean="0">
                <a:solidFill>
                  <a:srgbClr val="FFFF00"/>
                </a:solidFill>
                <a:effectLst/>
              </a:rPr>
              <a:t>Трудно зайчику зимой, голодно. Норы у него нет, спит в снегу под кустом или под ёлкой. . Спит чутко, дремлет в полусне с открытыми глазами, лишь на минуту их закрывая. Страшно зайцу. Он всё время прислушивается, нет ли поблизости волка или лисы. Но зайчика спасает шерсть. Она белая, как снег. Притаится он под ёлкой в снегу - его и не видно. Зимой кормится побегами и корой различных деревьев и кустарников</a:t>
            </a:r>
            <a:r>
              <a:rPr lang="ru-RU" sz="2000" dirty="0" smtClean="0">
                <a:solidFill>
                  <a:srgbClr val="FFFF00"/>
                </a:solidFill>
                <a:effectLst/>
              </a:rPr>
              <a:t>.</a:t>
            </a:r>
            <a:r>
              <a:rPr lang="ru-RU" sz="2000" dirty="0" smtClean="0"/>
              <a:t> </a:t>
            </a:r>
            <a:br>
              <a:rPr lang="ru-RU" sz="2000" dirty="0" smtClean="0"/>
            </a:br>
            <a:endParaRPr lang="ru-RU" sz="2000" dirty="0"/>
          </a:p>
        </p:txBody>
      </p:sp>
      <p:sp>
        <p:nvSpPr>
          <p:cNvPr id="3" name="Подзаголовок 2"/>
          <p:cNvSpPr>
            <a:spLocks noGrp="1"/>
          </p:cNvSpPr>
          <p:nvPr>
            <p:ph type="subTitle" idx="1"/>
          </p:nvPr>
        </p:nvSpPr>
        <p:spPr>
          <a:xfrm flipH="1">
            <a:off x="8388095" y="4869160"/>
            <a:ext cx="45719" cy="111976"/>
          </a:xfrm>
        </p:spPr>
        <p:txBody>
          <a:bodyPr>
            <a:normAutofit fontScale="25000" lnSpcReduction="20000"/>
          </a:bodyPr>
          <a:lstStyle/>
          <a:p>
            <a:r>
              <a:rPr lang="ru-RU" dirty="0" smtClean="0"/>
              <a:t> </a:t>
            </a:r>
            <a:endParaRPr lang="ru-RU" dirty="0"/>
          </a:p>
        </p:txBody>
      </p:sp>
      <p:pic>
        <p:nvPicPr>
          <p:cNvPr id="5" name="Рисунок 4" descr="Что за зверь такой лесной Встал, как столбик, под сосной. И стоит среди травы, Уши больше головы?  Трудно зайчику зимой, голодно. Норы у него нет, спит в снегу под кустом или под ёлкой. . Спит чутко, дремлет в полусне с открытыми глазами, лишь на минуту их закрывая. Страшно зайцу. Он всё время прислушивается, нет ли поблизости волка или лисы. Но зайчика спасает шерсть. Она белая, как снег. Притаится он под ёлкой в снегу - его и не видно. Зимой кормится побегами и корой различных деревьев и кустарников.   "/>
          <p:cNvPicPr/>
          <p:nvPr/>
        </p:nvPicPr>
        <p:blipFill>
          <a:blip r:embed="rId2" cstate="print"/>
          <a:srcRect/>
          <a:stretch>
            <a:fillRect/>
          </a:stretch>
        </p:blipFill>
        <p:spPr bwMode="auto">
          <a:xfrm>
            <a:off x="3707904" y="3501008"/>
            <a:ext cx="4588936" cy="3137044"/>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04664"/>
            <a:ext cx="7851648" cy="2664296"/>
          </a:xfrm>
        </p:spPr>
        <p:txBody>
          <a:bodyPr>
            <a:normAutofit fontScale="90000"/>
          </a:bodyPr>
          <a:lstStyle/>
          <a:p>
            <a:pPr algn="l"/>
            <a:r>
              <a:rPr lang="ru-RU" sz="2200" dirty="0" smtClean="0">
                <a:solidFill>
                  <a:srgbClr val="FFFF00"/>
                </a:solidFill>
                <a:effectLst/>
              </a:rPr>
              <a:t>Рыжая плутовка</a:t>
            </a:r>
            <a:br>
              <a:rPr lang="ru-RU" sz="2200" dirty="0" smtClean="0">
                <a:solidFill>
                  <a:srgbClr val="FFFF00"/>
                </a:solidFill>
                <a:effectLst/>
              </a:rPr>
            </a:br>
            <a:r>
              <a:rPr lang="ru-RU" sz="2200" dirty="0" smtClean="0">
                <a:solidFill>
                  <a:srgbClr val="FFFF00"/>
                </a:solidFill>
                <a:effectLst/>
              </a:rPr>
              <a:t>спряталась под ёлкой.</a:t>
            </a:r>
            <a:br>
              <a:rPr lang="ru-RU" sz="2200" dirty="0" smtClean="0">
                <a:solidFill>
                  <a:srgbClr val="FFFF00"/>
                </a:solidFill>
                <a:effectLst/>
              </a:rPr>
            </a:br>
            <a:r>
              <a:rPr lang="ru-RU" sz="2200" dirty="0" smtClean="0">
                <a:solidFill>
                  <a:srgbClr val="FFFF00"/>
                </a:solidFill>
                <a:effectLst/>
              </a:rPr>
              <a:t>Зайца ждёт хитрюга та.</a:t>
            </a:r>
            <a:br>
              <a:rPr lang="ru-RU" sz="2200" dirty="0" smtClean="0">
                <a:solidFill>
                  <a:srgbClr val="FFFF00"/>
                </a:solidFill>
                <a:effectLst/>
              </a:rPr>
            </a:br>
            <a:r>
              <a:rPr lang="ru-RU" sz="2200" dirty="0" smtClean="0">
                <a:solidFill>
                  <a:srgbClr val="FFFF00"/>
                </a:solidFill>
                <a:effectLst/>
              </a:rPr>
              <a:t>Как зовут её?</a:t>
            </a:r>
            <a:br>
              <a:rPr lang="ru-RU" sz="2200" dirty="0" smtClean="0">
                <a:solidFill>
                  <a:srgbClr val="FFFF00"/>
                </a:solidFill>
                <a:effectLst/>
              </a:rPr>
            </a:br>
            <a:r>
              <a:rPr lang="ru-RU" sz="2200" dirty="0" smtClean="0">
                <a:solidFill>
                  <a:srgbClr val="FFFF00"/>
                </a:solidFill>
                <a:effectLst/>
              </a:rPr>
              <a:t>Где живёт лиса? (в норе)</a:t>
            </a:r>
            <a:br>
              <a:rPr lang="ru-RU" sz="2200" dirty="0" smtClean="0">
                <a:solidFill>
                  <a:srgbClr val="FFFF00"/>
                </a:solidFill>
                <a:effectLst/>
              </a:rPr>
            </a:br>
            <a:r>
              <a:rPr lang="ru-RU" sz="2200" dirty="0" smtClean="0">
                <a:solidFill>
                  <a:srgbClr val="FFFF00"/>
                </a:solidFill>
                <a:effectLst/>
              </a:rPr>
              <a:t>Кто у лисы детки? (лисята) .</a:t>
            </a:r>
            <a:br>
              <a:rPr lang="ru-RU" sz="2200" dirty="0" smtClean="0">
                <a:solidFill>
                  <a:srgbClr val="FFFF00"/>
                </a:solidFill>
                <a:effectLst/>
              </a:rPr>
            </a:br>
            <a:r>
              <a:rPr lang="ru-RU" sz="2200" dirty="0" smtClean="0">
                <a:solidFill>
                  <a:srgbClr val="FFFF00"/>
                </a:solidFill>
                <a:effectLst/>
              </a:rPr>
              <a:t>Какая у лисички шубка? (теплая, пушистая, рыжая) Не меняет окраску Не готовит жилище Не делает припасы</a:t>
            </a:r>
            <a:r>
              <a:rPr lang="ru-RU" sz="1800" dirty="0" smtClean="0">
                <a:solidFill>
                  <a:srgbClr val="FFFF00"/>
                </a:solidFill>
              </a:rPr>
              <a:t> </a:t>
            </a:r>
            <a:r>
              <a:rPr lang="ru-RU" sz="1800" dirty="0" smtClean="0"/>
              <a:t/>
            </a:r>
            <a:br>
              <a:rPr lang="ru-RU" sz="1800" dirty="0" smtClean="0"/>
            </a:br>
            <a:endParaRPr lang="ru-RU" sz="1800" dirty="0"/>
          </a:p>
        </p:txBody>
      </p:sp>
      <p:sp>
        <p:nvSpPr>
          <p:cNvPr id="3" name="Подзаголовок 2"/>
          <p:cNvSpPr>
            <a:spLocks noGrp="1"/>
          </p:cNvSpPr>
          <p:nvPr>
            <p:ph type="subTitle" idx="1"/>
          </p:nvPr>
        </p:nvSpPr>
        <p:spPr>
          <a:xfrm>
            <a:off x="8244408" y="4935416"/>
            <a:ext cx="143688" cy="45719"/>
          </a:xfrm>
        </p:spPr>
        <p:txBody>
          <a:bodyPr>
            <a:normAutofit fontScale="25000" lnSpcReduction="20000"/>
          </a:bodyPr>
          <a:lstStyle/>
          <a:p>
            <a:r>
              <a:rPr lang="ru-RU" dirty="0" smtClean="0"/>
              <a:t> </a:t>
            </a:r>
            <a:endParaRPr lang="ru-RU" dirty="0"/>
          </a:p>
        </p:txBody>
      </p:sp>
      <p:pic>
        <p:nvPicPr>
          <p:cNvPr id="4" name="Рисунок 3" descr="Рыжая плутовка спряталась под ёлкой. Зайца ждёт хитрюга та. Как зовут её? Где живёт лиса? (в норе) Кто у лисы детки? (лисята) . Какая у лисички шубка? (теплая, пушистая, рыжая) Не меняет окраску Не готовит жилище Не делает припасы   "/>
          <p:cNvPicPr/>
          <p:nvPr/>
        </p:nvPicPr>
        <p:blipFill>
          <a:blip r:embed="rId2" cstate="print"/>
          <a:srcRect/>
          <a:stretch>
            <a:fillRect/>
          </a:stretch>
        </p:blipFill>
        <p:spPr bwMode="auto">
          <a:xfrm>
            <a:off x="539552" y="2924944"/>
            <a:ext cx="5256584" cy="3648777"/>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332656"/>
            <a:ext cx="7851648" cy="3096344"/>
          </a:xfrm>
        </p:spPr>
        <p:txBody>
          <a:bodyPr>
            <a:normAutofit/>
          </a:bodyPr>
          <a:lstStyle/>
          <a:p>
            <a:pPr algn="l"/>
            <a:r>
              <a:rPr lang="ru-RU" sz="2000" dirty="0" smtClean="0">
                <a:solidFill>
                  <a:srgbClr val="FFFF00"/>
                </a:solidFill>
                <a:effectLst/>
              </a:rPr>
              <a:t>День и ночь по лесу рыщет,</a:t>
            </a:r>
            <a:br>
              <a:rPr lang="ru-RU" sz="2000" dirty="0" smtClean="0">
                <a:solidFill>
                  <a:srgbClr val="FFFF00"/>
                </a:solidFill>
                <a:effectLst/>
              </a:rPr>
            </a:br>
            <a:r>
              <a:rPr lang="ru-RU" sz="2000" dirty="0" smtClean="0">
                <a:solidFill>
                  <a:srgbClr val="FFFF00"/>
                </a:solidFill>
                <a:effectLst/>
              </a:rPr>
              <a:t>День и ночь добычу ищет,</a:t>
            </a:r>
            <a:br>
              <a:rPr lang="ru-RU" sz="2000" dirty="0" smtClean="0">
                <a:solidFill>
                  <a:srgbClr val="FFFF00"/>
                </a:solidFill>
                <a:effectLst/>
              </a:rPr>
            </a:br>
            <a:r>
              <a:rPr lang="ru-RU" sz="2000" dirty="0" smtClean="0">
                <a:solidFill>
                  <a:srgbClr val="FFFF00"/>
                </a:solidFill>
                <a:effectLst/>
              </a:rPr>
              <a:t>Ходит, бродит он молчком,</a:t>
            </a:r>
            <a:br>
              <a:rPr lang="ru-RU" sz="2000" dirty="0" smtClean="0">
                <a:solidFill>
                  <a:srgbClr val="FFFF00"/>
                </a:solidFill>
                <a:effectLst/>
              </a:rPr>
            </a:br>
            <a:r>
              <a:rPr lang="ru-RU" sz="2000" dirty="0" smtClean="0">
                <a:solidFill>
                  <a:srgbClr val="FFFF00"/>
                </a:solidFill>
                <a:effectLst/>
              </a:rPr>
              <a:t>Уши серые торчком.</a:t>
            </a:r>
            <a:br>
              <a:rPr lang="ru-RU" sz="2000" dirty="0" smtClean="0">
                <a:solidFill>
                  <a:srgbClr val="FFFF00"/>
                </a:solidFill>
                <a:effectLst/>
              </a:rPr>
            </a:br>
            <a:r>
              <a:rPr lang="ru-RU" sz="2000" dirty="0" smtClean="0">
                <a:solidFill>
                  <a:srgbClr val="FFFF00"/>
                </a:solidFill>
                <a:effectLst/>
              </a:rPr>
              <a:t>- Какого цвета у волка мех? (серый). А летом? (тоже серый)</a:t>
            </a:r>
            <a:br>
              <a:rPr lang="ru-RU" sz="2000" dirty="0" smtClean="0">
                <a:solidFill>
                  <a:srgbClr val="FFFF00"/>
                </a:solidFill>
                <a:effectLst/>
              </a:rPr>
            </a:br>
            <a:r>
              <a:rPr lang="ru-RU" sz="2000" dirty="0" smtClean="0">
                <a:solidFill>
                  <a:srgbClr val="FFFF00"/>
                </a:solidFill>
                <a:effectLst/>
              </a:rPr>
              <a:t>- Почему волк не меняет окраску зимой? (ему не надо ни от кого прятаться)</a:t>
            </a:r>
            <a:br>
              <a:rPr lang="ru-RU" sz="2000" dirty="0" smtClean="0">
                <a:solidFill>
                  <a:srgbClr val="FFFF00"/>
                </a:solidFill>
                <a:effectLst/>
              </a:rPr>
            </a:br>
            <a:r>
              <a:rPr lang="ru-RU" sz="2000" dirty="0" smtClean="0">
                <a:solidFill>
                  <a:srgbClr val="FFFF00"/>
                </a:solidFill>
                <a:effectLst/>
              </a:rPr>
              <a:t>- Как называется жилище у волка? (логово) . Не строит жилище. Не делает запасов на зиму.</a:t>
            </a:r>
            <a:r>
              <a:rPr lang="ru-RU" sz="2000" dirty="0" smtClean="0"/>
              <a:t/>
            </a:r>
            <a:br>
              <a:rPr lang="ru-RU" sz="2000" dirty="0" smtClean="0"/>
            </a:br>
            <a:endParaRPr lang="ru-RU" sz="2000" dirty="0">
              <a:effectLst/>
            </a:endParaRPr>
          </a:p>
        </p:txBody>
      </p:sp>
      <p:sp>
        <p:nvSpPr>
          <p:cNvPr id="3" name="Подзаголовок 2"/>
          <p:cNvSpPr>
            <a:spLocks noGrp="1"/>
          </p:cNvSpPr>
          <p:nvPr>
            <p:ph type="subTitle" idx="1"/>
          </p:nvPr>
        </p:nvSpPr>
        <p:spPr>
          <a:xfrm flipH="1">
            <a:off x="8388095" y="4935416"/>
            <a:ext cx="45719" cy="45719"/>
          </a:xfrm>
        </p:spPr>
        <p:txBody>
          <a:bodyPr>
            <a:normAutofit fontScale="25000" lnSpcReduction="20000"/>
          </a:bodyPr>
          <a:lstStyle/>
          <a:p>
            <a:r>
              <a:rPr lang="ru-RU" dirty="0" smtClean="0"/>
              <a:t> </a:t>
            </a:r>
            <a:endParaRPr lang="ru-RU" dirty="0"/>
          </a:p>
        </p:txBody>
      </p:sp>
      <p:pic>
        <p:nvPicPr>
          <p:cNvPr id="4" name="Рисунок 3" descr="День и ночь по лесу рыщет, День и ночь добычу ищет, Ходит, бродит он молчком, Уши серые торчком. - Какого цвета у волка мех? (серый). А летом? (тоже серый) - Почему волк не меняет окраску зимой? (ему не надо ни от кого прятаться) - Как называется жилище у волка? (логово) . Не строит жилище. Не делает запасов на зиму.    "/>
          <p:cNvPicPr/>
          <p:nvPr/>
        </p:nvPicPr>
        <p:blipFill>
          <a:blip r:embed="rId2" cstate="print"/>
          <a:srcRect/>
          <a:stretch>
            <a:fillRect/>
          </a:stretch>
        </p:blipFill>
        <p:spPr bwMode="auto">
          <a:xfrm>
            <a:off x="1763688" y="3212976"/>
            <a:ext cx="4896544" cy="3312368"/>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332656"/>
            <a:ext cx="7851648" cy="1152128"/>
          </a:xfrm>
        </p:spPr>
        <p:txBody>
          <a:bodyPr>
            <a:normAutofit fontScale="90000"/>
          </a:bodyPr>
          <a:lstStyle/>
          <a:p>
            <a:pPr algn="ctr"/>
            <a:r>
              <a:rPr lang="ru-RU" sz="5400" dirty="0" smtClean="0">
                <a:solidFill>
                  <a:srgbClr val="FFFF00"/>
                </a:solidFill>
                <a:effectLst/>
              </a:rPr>
              <a:t>Кто лишний?</a:t>
            </a:r>
            <a:r>
              <a:rPr lang="ru-RU" sz="3200" dirty="0" smtClean="0"/>
              <a:t/>
            </a:r>
            <a:br>
              <a:rPr lang="ru-RU" sz="3200" dirty="0" smtClean="0"/>
            </a:br>
            <a:endParaRPr lang="ru-RU" sz="3200" dirty="0">
              <a:effectLst/>
            </a:endParaRPr>
          </a:p>
        </p:txBody>
      </p:sp>
      <p:sp>
        <p:nvSpPr>
          <p:cNvPr id="3" name="Подзаголовок 2"/>
          <p:cNvSpPr>
            <a:spLocks noGrp="1"/>
          </p:cNvSpPr>
          <p:nvPr>
            <p:ph type="subTitle" idx="1"/>
          </p:nvPr>
        </p:nvSpPr>
        <p:spPr>
          <a:xfrm>
            <a:off x="8316416" y="4935416"/>
            <a:ext cx="71680" cy="45719"/>
          </a:xfrm>
        </p:spPr>
        <p:txBody>
          <a:bodyPr>
            <a:normAutofit fontScale="25000" lnSpcReduction="20000"/>
          </a:bodyPr>
          <a:lstStyle/>
          <a:p>
            <a:r>
              <a:rPr lang="ru-RU" dirty="0" smtClean="0"/>
              <a:t> </a:t>
            </a:r>
            <a:endParaRPr lang="ru-RU" dirty="0"/>
          </a:p>
        </p:txBody>
      </p:sp>
      <p:pic>
        <p:nvPicPr>
          <p:cNvPr id="4" name="Рисунок 3" descr="Кто лишний?  "/>
          <p:cNvPicPr/>
          <p:nvPr/>
        </p:nvPicPr>
        <p:blipFill>
          <a:blip r:embed="rId2" cstate="print"/>
          <a:srcRect/>
          <a:stretch>
            <a:fillRect/>
          </a:stretch>
        </p:blipFill>
        <p:spPr bwMode="auto">
          <a:xfrm>
            <a:off x="323528" y="1124744"/>
            <a:ext cx="4680520" cy="3312368"/>
          </a:xfrm>
          <a:prstGeom prst="rect">
            <a:avLst/>
          </a:prstGeom>
          <a:noFill/>
          <a:ln w="9525">
            <a:noFill/>
            <a:miter lim="800000"/>
            <a:headEnd/>
            <a:tailEnd/>
          </a:ln>
        </p:spPr>
      </p:pic>
      <p:pic>
        <p:nvPicPr>
          <p:cNvPr id="5" name="Рисунок 4" descr="Кто лишний?   "/>
          <p:cNvPicPr/>
          <p:nvPr/>
        </p:nvPicPr>
        <p:blipFill>
          <a:blip r:embed="rId3" cstate="print"/>
          <a:srcRect/>
          <a:stretch>
            <a:fillRect/>
          </a:stretch>
        </p:blipFill>
        <p:spPr bwMode="auto">
          <a:xfrm>
            <a:off x="4427984" y="3356992"/>
            <a:ext cx="4508014" cy="3275856"/>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TotalTime>
  <Words>52</Words>
  <Application>Microsoft Office PowerPoint</Application>
  <PresentationFormat>Экран (4:3)</PresentationFormat>
  <Paragraphs>18</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Поток</vt:lpstr>
      <vt:lpstr>ЧТО ПРИНЕСЛА С СОБОЙ ЗИМА?</vt:lpstr>
      <vt:lpstr>    Что принесла с собой зима? Снег на полях,  Лед на реках.  Ветер гуляет.  Когда это бывает?   Да, зима принесла много снеговых туч, засыпала все кругом снегом  </vt:lpstr>
      <vt:lpstr>Для чего нужен снег зимой? снег напитает землю водой, очищает воздух, даст ей отдохнуть. Человек на такой земле сможет вырастить хороший урожай, </vt:lpstr>
      <vt:lpstr>Как изменились деревья и кустарники? стоят голые, без листьев они сбрасывают листву, что бы от снега зимой ветки не ломались. </vt:lpstr>
      <vt:lpstr>Кто больше всего страдает от капризов зимы? самое страшное для животных и птиц это не холод, потому что у животных мех становится теплее к зиме, а у птиц вырастает пух под перьями. Самое ужасное для них голод. </vt:lpstr>
      <vt:lpstr>Что за зверь такой лесной Встал, как столбик, под сосной. И стоит среди травы, Уши больше головы? Трудно зайчику зимой, голодно. Норы у него нет, спит в снегу под кустом или под ёлкой. . Спит чутко, дремлет в полусне с открытыми глазами, лишь на минуту их закрывая. Страшно зайцу. Он всё время прислушивается, нет ли поблизости волка или лисы. Но зайчика спасает шерсть. Она белая, как снег. Притаится он под ёлкой в снегу - его и не видно. Зимой кормится побегами и корой различных деревьев и кустарников.  </vt:lpstr>
      <vt:lpstr>Рыжая плутовка спряталась под ёлкой. Зайца ждёт хитрюга та. Как зовут её? Где живёт лиса? (в норе) Кто у лисы детки? (лисята) . Какая у лисички шубка? (теплая, пушистая, рыжая) Не меняет окраску Не готовит жилище Не делает припасы  </vt:lpstr>
      <vt:lpstr>День и ночь по лесу рыщет, День и ночь добычу ищет, Ходит, бродит он молчком, Уши серые торчком. - Какого цвета у волка мех? (серый). А летом? (тоже серый) - Почему волк не меняет окраску зимой? (ему не надо ни от кого прятаться) - Как называется жилище у волка? (логово) . Не строит жилище. Не делает запасов на зиму. </vt:lpstr>
      <vt:lpstr>Кто лишний? </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ЧТО ПРИНЕСЛА С СОБОЙ ЗИМА?</dc:title>
  <dc:creator>1</dc:creator>
  <cp:lastModifiedBy>1</cp:lastModifiedBy>
  <cp:revision>3</cp:revision>
  <dcterms:created xsi:type="dcterms:W3CDTF">2016-12-06T17:31:19Z</dcterms:created>
  <dcterms:modified xsi:type="dcterms:W3CDTF">2016-12-06T17:58:00Z</dcterms:modified>
</cp:coreProperties>
</file>