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16EF6BDD-2777-4959-9410-7BDDC59AD0A5}" type="datetimeFigureOut">
              <a:rPr lang="ru-RU" smtClean="0"/>
              <a:t>29.11.2016</a:t>
            </a:fld>
            <a:endParaRPr lang="ru-RU"/>
          </a:p>
        </p:txBody>
      </p:sp>
      <p:sp>
        <p:nvSpPr>
          <p:cNvPr id="16" name="Номер слайда 15"/>
          <p:cNvSpPr>
            <a:spLocks noGrp="1"/>
          </p:cNvSpPr>
          <p:nvPr>
            <p:ph type="sldNum" sz="quarter" idx="11"/>
          </p:nvPr>
        </p:nvSpPr>
        <p:spPr/>
        <p:txBody>
          <a:bodyPr/>
          <a:lstStyle/>
          <a:p>
            <a:fld id="{1A722930-B06C-4318-A18B-0909D3E5FB20}" type="slidenum">
              <a:rPr lang="ru-RU" smtClean="0"/>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EF6BDD-2777-4959-9410-7BDDC59AD0A5}" type="datetimeFigureOut">
              <a:rPr lang="ru-RU" smtClean="0"/>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A722930-B06C-4318-A18B-0909D3E5FB2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EF6BDD-2777-4959-9410-7BDDC59AD0A5}" type="datetimeFigureOut">
              <a:rPr lang="ru-RU" smtClean="0"/>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A722930-B06C-4318-A18B-0909D3E5FB2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16EF6BDD-2777-4959-9410-7BDDC59AD0A5}" type="datetimeFigureOut">
              <a:rPr lang="ru-RU" smtClean="0"/>
              <a:t>29.11.2016</a:t>
            </a:fld>
            <a:endParaRPr lang="ru-RU"/>
          </a:p>
        </p:txBody>
      </p:sp>
      <p:sp>
        <p:nvSpPr>
          <p:cNvPr id="15" name="Номер слайда 14"/>
          <p:cNvSpPr>
            <a:spLocks noGrp="1"/>
          </p:cNvSpPr>
          <p:nvPr>
            <p:ph type="sldNum" sz="quarter" idx="15"/>
          </p:nvPr>
        </p:nvSpPr>
        <p:spPr/>
        <p:txBody>
          <a:bodyPr/>
          <a:lstStyle>
            <a:lvl1pPr algn="ctr">
              <a:defRPr/>
            </a:lvl1pPr>
          </a:lstStyle>
          <a:p>
            <a:fld id="{1A722930-B06C-4318-A18B-0909D3E5FB20}" type="slidenum">
              <a:rPr lang="ru-RU" smtClean="0"/>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16EF6BDD-2777-4959-9410-7BDDC59AD0A5}" type="datetimeFigureOut">
              <a:rPr lang="ru-RU" smtClean="0"/>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A722930-B06C-4318-A18B-0909D3E5FB20}" type="slidenum">
              <a:rPr lang="ru-RU" smtClean="0"/>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16EF6BDD-2777-4959-9410-7BDDC59AD0A5}" type="datetimeFigureOut">
              <a:rPr lang="ru-RU" smtClean="0"/>
              <a:t>29.11.2016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A722930-B06C-4318-A18B-0909D3E5FB20}"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1A722930-B06C-4318-A18B-0909D3E5FB20}" type="slidenum">
              <a:rPr lang="ru-RU" smtClean="0"/>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16EF6BDD-2777-4959-9410-7BDDC59AD0A5}" type="datetimeFigureOut">
              <a:rPr lang="ru-RU" smtClean="0"/>
              <a:t>29.11.2016</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16EF6BDD-2777-4959-9410-7BDDC59AD0A5}" type="datetimeFigureOut">
              <a:rPr lang="ru-RU" smtClean="0"/>
              <a:t>29.11.2016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A722930-B06C-4318-A18B-0909D3E5FB20}"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6EF6BDD-2777-4959-9410-7BDDC59AD0A5}" type="datetimeFigureOut">
              <a:rPr lang="ru-RU" smtClean="0"/>
              <a:t>29.11.2016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A722930-B06C-4318-A18B-0909D3E5FB2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16EF6BDD-2777-4959-9410-7BDDC59AD0A5}" type="datetimeFigureOut">
              <a:rPr lang="ru-RU" smtClean="0"/>
              <a:t>29.11.2016</a:t>
            </a:fld>
            <a:endParaRPr lang="ru-RU"/>
          </a:p>
        </p:txBody>
      </p:sp>
      <p:sp>
        <p:nvSpPr>
          <p:cNvPr id="9" name="Номер слайда 8"/>
          <p:cNvSpPr>
            <a:spLocks noGrp="1"/>
          </p:cNvSpPr>
          <p:nvPr>
            <p:ph type="sldNum" sz="quarter" idx="15"/>
          </p:nvPr>
        </p:nvSpPr>
        <p:spPr/>
        <p:txBody>
          <a:bodyPr/>
          <a:lstStyle/>
          <a:p>
            <a:fld id="{1A722930-B06C-4318-A18B-0909D3E5FB20}" type="slidenum">
              <a:rPr lang="ru-RU" smtClean="0"/>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16EF6BDD-2777-4959-9410-7BDDC59AD0A5}" type="datetimeFigureOut">
              <a:rPr lang="ru-RU" smtClean="0"/>
              <a:t>29.11.2016</a:t>
            </a:fld>
            <a:endParaRPr lang="ru-RU"/>
          </a:p>
        </p:txBody>
      </p:sp>
      <p:sp>
        <p:nvSpPr>
          <p:cNvPr id="9" name="Номер слайда 8"/>
          <p:cNvSpPr>
            <a:spLocks noGrp="1"/>
          </p:cNvSpPr>
          <p:nvPr>
            <p:ph type="sldNum" sz="quarter" idx="11"/>
          </p:nvPr>
        </p:nvSpPr>
        <p:spPr/>
        <p:txBody>
          <a:bodyPr/>
          <a:lstStyle/>
          <a:p>
            <a:fld id="{1A722930-B06C-4318-A18B-0909D3E5FB20}" type="slidenum">
              <a:rPr lang="ru-RU" smtClean="0"/>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6EF6BDD-2777-4959-9410-7BDDC59AD0A5}" type="datetimeFigureOut">
              <a:rPr lang="ru-RU" smtClean="0"/>
              <a:t>29.11.2016</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1A722930-B06C-4318-A18B-0909D3E5FB20}" type="slidenum">
              <a:rPr lang="ru-RU" smtClean="0"/>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00034" y="1643050"/>
            <a:ext cx="8286808" cy="4929222"/>
          </a:xfrm>
        </p:spPr>
        <p:txBody>
          <a:bodyPr/>
          <a:lstStyle/>
          <a:p>
            <a:endParaRPr lang="ru-RU" dirty="0"/>
          </a:p>
        </p:txBody>
      </p:sp>
      <p:sp>
        <p:nvSpPr>
          <p:cNvPr id="2" name="Заголовок 1"/>
          <p:cNvSpPr>
            <a:spLocks noGrp="1"/>
          </p:cNvSpPr>
          <p:nvPr>
            <p:ph type="ctrTitle"/>
          </p:nvPr>
        </p:nvSpPr>
        <p:spPr>
          <a:xfrm>
            <a:off x="642910" y="142852"/>
            <a:ext cx="7772400" cy="1714512"/>
          </a:xfrm>
        </p:spPr>
        <p:txBody>
          <a:bodyPr anchor="t" anchorCtr="0">
            <a:normAutofit/>
            <a:scene3d>
              <a:camera prst="orthographicFront">
                <a:rot lat="600000" lon="0" rev="0"/>
              </a:camera>
              <a:lightRig rig="threePt" dir="t"/>
            </a:scene3d>
          </a:bodyPr>
          <a:lstStyle/>
          <a:p>
            <a:r>
              <a:rPr sz="6000" b="1" smtClean="0">
                <a:solidFill>
                  <a:srgbClr val="FF0000"/>
                </a:solidFill>
              </a:rPr>
              <a:t>St. Patrick’s Day</a:t>
            </a:r>
            <a:endParaRPr lang="ru-RU" sz="6000" dirty="0">
              <a:solidFill>
                <a:schemeClr val="bg2">
                  <a:lumMod val="50000"/>
                </a:schemeClr>
              </a:solidFill>
            </a:endParaRPr>
          </a:p>
        </p:txBody>
      </p:sp>
      <p:pic>
        <p:nvPicPr>
          <p:cNvPr id="134146" name="Picture 2" descr="http://ultraviolet.by/files/74315606.jpg"/>
          <p:cNvPicPr>
            <a:picLocks noChangeAspect="1" noChangeArrowheads="1"/>
          </p:cNvPicPr>
          <p:nvPr/>
        </p:nvPicPr>
        <p:blipFill>
          <a:blip r:embed="rId2"/>
          <a:srcRect/>
          <a:stretch>
            <a:fillRect/>
          </a:stretch>
        </p:blipFill>
        <p:spPr bwMode="auto">
          <a:xfrm>
            <a:off x="1142976" y="1714488"/>
            <a:ext cx="7492949" cy="457036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596" y="2714620"/>
            <a:ext cx="8258204" cy="3381380"/>
          </a:xfrm>
        </p:spPr>
        <p:txBody>
          <a:bodyPr>
            <a:normAutofit fontScale="85000" lnSpcReduction="10000"/>
          </a:bodyPr>
          <a:lstStyle/>
          <a:p>
            <a:r>
              <a:rPr lang="en-US" dirty="0" smtClean="0"/>
              <a:t>St. Patrick’s Day is celebrated world-wide with people dancing and singing in Irish pubs, watching the St. Patrick’s Day parade, drinking ‘green’ beer, wearing green clothes and just generally having a good time. Children in Ireland have a tradition of pinching their friends who don’t wear green on this day!</a:t>
            </a:r>
          </a:p>
          <a:p>
            <a:r>
              <a:rPr lang="ru-RU" dirty="0" smtClean="0"/>
              <a:t>В день Святого Патрика люди по всему миру поют и танцуют в ирландских пабах, ходят на праздничный парад, пьют «зелёное» пиво, наряжаются в зелёную одежду и в общем отлично проводят время. У детей в Ирландии принято щипать своих друзей, которые не надели ничего зелёного!</a:t>
            </a:r>
          </a:p>
          <a:p>
            <a:endParaRPr lang="ru-RU" dirty="0"/>
          </a:p>
        </p:txBody>
      </p:sp>
      <p:sp>
        <p:nvSpPr>
          <p:cNvPr id="3" name="Заголовок 2"/>
          <p:cNvSpPr>
            <a:spLocks noGrp="1"/>
          </p:cNvSpPr>
          <p:nvPr>
            <p:ph type="title"/>
          </p:nvPr>
        </p:nvSpPr>
        <p:spPr>
          <a:xfrm>
            <a:off x="2000232" y="142852"/>
            <a:ext cx="5572164" cy="1785950"/>
          </a:xfrm>
        </p:spPr>
        <p:txBody>
          <a:bodyPr>
            <a:normAutofit fontScale="90000"/>
          </a:bodyPr>
          <a:lstStyle/>
          <a:p>
            <a:r>
              <a:rPr sz="2700" b="1" smtClean="0"/>
              <a:t>What Do People Do on St. Patrick’s Day?</a:t>
            </a:r>
            <a:br>
              <a:rPr sz="2700" b="1" smtClean="0"/>
            </a:br>
            <a:r>
              <a:rPr lang="ru-RU" sz="2700" b="1" dirty="0" smtClean="0"/>
              <a:t>Как отмечают день Святого Патрика?</a:t>
            </a:r>
            <a:r>
              <a:rPr lang="ru-RU" b="1" dirty="0" smtClean="0"/>
              <a:t/>
            </a:r>
            <a:br>
              <a:rPr lang="ru-RU" b="1" dirty="0" smtClean="0"/>
            </a:br>
            <a:endParaRPr lang="ru-RU" dirty="0"/>
          </a:p>
        </p:txBody>
      </p:sp>
      <p:pic>
        <p:nvPicPr>
          <p:cNvPr id="165890" name="Picture 2" descr="https://im0-tub-ru.yandex.net/i?id=fab721c66962b6fd66b15271f7395451&amp;n=33&amp;h=225&amp;w=429"/>
          <p:cNvPicPr>
            <a:picLocks noChangeAspect="1" noChangeArrowheads="1"/>
          </p:cNvPicPr>
          <p:nvPr/>
        </p:nvPicPr>
        <p:blipFill>
          <a:blip r:embed="rId2"/>
          <a:srcRect/>
          <a:stretch>
            <a:fillRect/>
          </a:stretch>
        </p:blipFill>
        <p:spPr bwMode="auto">
          <a:xfrm>
            <a:off x="2857488" y="1285860"/>
            <a:ext cx="3929090" cy="150019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596" y="2500306"/>
            <a:ext cx="8258204" cy="4000528"/>
          </a:xfrm>
        </p:spPr>
        <p:txBody>
          <a:bodyPr>
            <a:normAutofit fontScale="85000" lnSpcReduction="20000"/>
          </a:bodyPr>
          <a:lstStyle/>
          <a:p>
            <a:r>
              <a:rPr lang="en-US" dirty="0" smtClean="0"/>
              <a:t>Bacon and cabbage is what most people have on this day. Another popular dish is Irish soda bread and potato pancakes. Irish pub owners go crazy on this day, putting green food </a:t>
            </a:r>
            <a:r>
              <a:rPr lang="en-US" dirty="0" err="1" smtClean="0"/>
              <a:t>colouring</a:t>
            </a:r>
            <a:r>
              <a:rPr lang="en-US" dirty="0" smtClean="0"/>
              <a:t> into their beers and traditional Irish Guinness Stout is a sell out in all Irish pubs! People also drink lots of Irish coffee, which is made with warm whiskey, sugar, coffee and topped off with cream. Sounds delicious? It is!</a:t>
            </a:r>
          </a:p>
          <a:p>
            <a:r>
              <a:rPr lang="ru-RU" dirty="0" smtClean="0"/>
              <a:t>В этот день ирландцы обычно едят свинину и капусту. Другие популярные блюда – традиционный ирландский хлеб и картофельные оладьи. Владельцы пабов добавляют в пиво зелёный краситель, а традиционный ирландский </a:t>
            </a:r>
            <a:r>
              <a:rPr lang="ru-RU" dirty="0" err="1" smtClean="0"/>
              <a:t>стаут</a:t>
            </a:r>
            <a:r>
              <a:rPr lang="ru-RU" dirty="0" smtClean="0"/>
              <a:t> </a:t>
            </a:r>
            <a:r>
              <a:rPr lang="ru-RU" dirty="0" err="1" smtClean="0"/>
              <a:t>Гиннесс</a:t>
            </a:r>
            <a:r>
              <a:rPr lang="ru-RU" dirty="0" smtClean="0"/>
              <a:t> – настоящий хит во всех пабах! Ещё один напиток – ирландский кофе, состоящий из теплого виски, сахара, кофе и взбитых сливок. Хорошо звучит? А на вкус – ещё лучше!</a:t>
            </a:r>
          </a:p>
          <a:p>
            <a:endParaRPr lang="ru-RU" dirty="0"/>
          </a:p>
        </p:txBody>
      </p:sp>
      <p:sp>
        <p:nvSpPr>
          <p:cNvPr id="3" name="Заголовок 2"/>
          <p:cNvSpPr>
            <a:spLocks noGrp="1"/>
          </p:cNvSpPr>
          <p:nvPr>
            <p:ph type="title"/>
          </p:nvPr>
        </p:nvSpPr>
        <p:spPr>
          <a:xfrm>
            <a:off x="1643042" y="500042"/>
            <a:ext cx="7043758" cy="1571636"/>
          </a:xfrm>
        </p:spPr>
        <p:txBody>
          <a:bodyPr>
            <a:normAutofit fontScale="90000"/>
          </a:bodyPr>
          <a:lstStyle/>
          <a:p>
            <a:r>
              <a:rPr lang="ru-RU" sz="2700" b="1" dirty="0" err="1" smtClean="0"/>
              <a:t>Traditional</a:t>
            </a:r>
            <a:r>
              <a:rPr lang="ru-RU" sz="2700" b="1" dirty="0" smtClean="0"/>
              <a:t> </a:t>
            </a:r>
            <a:r>
              <a:rPr lang="ru-RU" sz="2700" b="1" dirty="0" err="1" smtClean="0"/>
              <a:t>Food</a:t>
            </a:r>
            <a:r>
              <a:rPr lang="ru-RU" sz="2700" b="1" dirty="0" smtClean="0"/>
              <a:t> </a:t>
            </a:r>
            <a:r>
              <a:rPr lang="ru-RU" sz="2700" b="1" dirty="0" err="1" smtClean="0"/>
              <a:t>and</a:t>
            </a:r>
            <a:r>
              <a:rPr lang="ru-RU" sz="2700" b="1" dirty="0" smtClean="0"/>
              <a:t> </a:t>
            </a:r>
            <a:r>
              <a:rPr lang="ru-RU" sz="2700" b="1" dirty="0" err="1" smtClean="0"/>
              <a:t>Drink</a:t>
            </a:r>
            <a:r>
              <a:rPr lang="ru-RU" sz="2700" b="1" dirty="0" smtClean="0"/>
              <a:t> </a:t>
            </a:r>
            <a:r>
              <a:rPr lang="ru-RU" sz="2700" b="1" dirty="0" err="1" smtClean="0"/>
              <a:t>on</a:t>
            </a:r>
            <a:r>
              <a:rPr lang="ru-RU" sz="2700" b="1" dirty="0" smtClean="0"/>
              <a:t> </a:t>
            </a:r>
            <a:r>
              <a:rPr lang="ru-RU" sz="2700" b="1" dirty="0" err="1" smtClean="0"/>
              <a:t>St</a:t>
            </a:r>
            <a:r>
              <a:rPr lang="ru-RU" sz="2700" b="1" dirty="0" smtClean="0"/>
              <a:t>. </a:t>
            </a:r>
            <a:r>
              <a:rPr lang="ru-RU" sz="2700" b="1" dirty="0" err="1" smtClean="0"/>
              <a:t>Patrick’s</a:t>
            </a:r>
            <a:r>
              <a:rPr lang="ru-RU" sz="2700" b="1" dirty="0" smtClean="0"/>
              <a:t> </a:t>
            </a:r>
            <a:r>
              <a:rPr lang="ru-RU" sz="2700" b="1" dirty="0" err="1" smtClean="0"/>
              <a:t>Day</a:t>
            </a:r>
            <a:r>
              <a:rPr lang="ru-RU" sz="2700" b="1" dirty="0" smtClean="0"/>
              <a:t/>
            </a:r>
            <a:br>
              <a:rPr lang="ru-RU" sz="2700" b="1" dirty="0" smtClean="0"/>
            </a:br>
            <a:r>
              <a:rPr lang="ru-RU" sz="2700" b="1" dirty="0" smtClean="0"/>
              <a:t>Праздничные блюда и напитки в день Святого Патрика</a:t>
            </a:r>
            <a:r>
              <a:rPr lang="ru-RU" b="1" dirty="0" smtClean="0"/>
              <a:t/>
            </a:r>
            <a:br>
              <a:rPr lang="ru-RU" b="1" dirty="0" smtClean="0"/>
            </a:br>
            <a:endParaRPr lang="ru-RU" dirty="0"/>
          </a:p>
        </p:txBody>
      </p:sp>
      <p:pic>
        <p:nvPicPr>
          <p:cNvPr id="164866" name="Picture 2" descr="http://www.to10.nl/wp-content/uploads/2016/03/st-patricks-day-480x384.jpg"/>
          <p:cNvPicPr>
            <a:picLocks noChangeAspect="1" noChangeArrowheads="1"/>
          </p:cNvPicPr>
          <p:nvPr/>
        </p:nvPicPr>
        <p:blipFill>
          <a:blip r:embed="rId2"/>
          <a:srcRect/>
          <a:stretch>
            <a:fillRect/>
          </a:stretch>
        </p:blipFill>
        <p:spPr bwMode="auto">
          <a:xfrm>
            <a:off x="5572132" y="1071546"/>
            <a:ext cx="2672927" cy="142876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dirty="0"/>
          </a:p>
        </p:txBody>
      </p:sp>
      <p:sp>
        <p:nvSpPr>
          <p:cNvPr id="3" name="Заголовок 2"/>
          <p:cNvSpPr>
            <a:spLocks noGrp="1"/>
          </p:cNvSpPr>
          <p:nvPr>
            <p:ph type="title"/>
          </p:nvPr>
        </p:nvSpPr>
        <p:spPr/>
        <p:txBody>
          <a:bodyPr/>
          <a:lstStyle/>
          <a:p>
            <a:endParaRPr lang="ru-RU"/>
          </a:p>
        </p:txBody>
      </p:sp>
      <p:pic>
        <p:nvPicPr>
          <p:cNvPr id="172034" name="Picture 2" descr="http://audiorazgovornik.ru/images/holiday/St-Patricks-Day-Parade-Dublin.jpg"/>
          <p:cNvPicPr>
            <a:picLocks noChangeAspect="1" noChangeArrowheads="1"/>
          </p:cNvPicPr>
          <p:nvPr/>
        </p:nvPicPr>
        <p:blipFill>
          <a:blip r:embed="rId2"/>
          <a:srcRect/>
          <a:stretch>
            <a:fillRect/>
          </a:stretch>
        </p:blipFill>
        <p:spPr bwMode="auto">
          <a:xfrm>
            <a:off x="642911" y="357166"/>
            <a:ext cx="7724950" cy="542928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596" y="2571744"/>
            <a:ext cx="8258204" cy="3524256"/>
          </a:xfrm>
        </p:spPr>
        <p:txBody>
          <a:bodyPr/>
          <a:lstStyle/>
          <a:p>
            <a:r>
              <a:rPr lang="ru-RU" dirty="0" smtClean="0"/>
              <a:t>Презентацию подготовили ученики 10 «А» класса:</a:t>
            </a:r>
          </a:p>
          <a:p>
            <a:r>
              <a:rPr lang="ru-RU" dirty="0" smtClean="0"/>
              <a:t> </a:t>
            </a:r>
            <a:r>
              <a:rPr lang="ru-RU" dirty="0" err="1" smtClean="0"/>
              <a:t>Бухашеев</a:t>
            </a:r>
            <a:r>
              <a:rPr lang="ru-RU" dirty="0" smtClean="0"/>
              <a:t> Тимур,</a:t>
            </a:r>
          </a:p>
          <a:p>
            <a:r>
              <a:rPr lang="ru-RU" dirty="0" err="1" smtClean="0"/>
              <a:t>Шангареев</a:t>
            </a:r>
            <a:r>
              <a:rPr lang="ru-RU" dirty="0" smtClean="0"/>
              <a:t> Руслан,</a:t>
            </a:r>
          </a:p>
          <a:p>
            <a:r>
              <a:rPr lang="ru-RU" dirty="0" smtClean="0"/>
              <a:t>Гончаренко Илья</a:t>
            </a:r>
          </a:p>
          <a:p>
            <a:r>
              <a:rPr lang="ru-RU" dirty="0" smtClean="0"/>
              <a:t>МБОУ «</a:t>
            </a:r>
            <a:r>
              <a:rPr lang="ru-RU" dirty="0" err="1" smtClean="0"/>
              <a:t>Кутуликская</a:t>
            </a:r>
            <a:r>
              <a:rPr lang="ru-RU" dirty="0" smtClean="0"/>
              <a:t> СОШ» п.Кутулик,2016 год</a:t>
            </a:r>
            <a:endParaRPr lang="ru-RU" dirty="0"/>
          </a:p>
        </p:txBody>
      </p:sp>
      <p:sp>
        <p:nvSpPr>
          <p:cNvPr id="3" name="Заголовок 2"/>
          <p:cNvSpPr>
            <a:spLocks noGrp="1"/>
          </p:cNvSpPr>
          <p:nvPr>
            <p:ph type="title"/>
          </p:nvPr>
        </p:nvSpPr>
        <p:spPr>
          <a:xfrm>
            <a:off x="571472" y="152400"/>
            <a:ext cx="8115328" cy="1276336"/>
          </a:xfrm>
        </p:spPr>
        <p:txBody>
          <a:bodyPr/>
          <a:lstStyle/>
          <a:p>
            <a:r>
              <a:rPr smtClean="0"/>
              <a:t> </a:t>
            </a:r>
            <a:r>
              <a:rPr lang="ru-RU" dirty="0" smtClean="0"/>
              <a:t>                             </a:t>
            </a:r>
            <a:r>
              <a:rPr b="1" smtClean="0">
                <a:solidFill>
                  <a:srgbClr val="FF0000"/>
                </a:solidFill>
              </a:rPr>
              <a:t>St</a:t>
            </a:r>
            <a:r>
              <a:rPr b="1" smtClean="0">
                <a:solidFill>
                  <a:srgbClr val="FF0000"/>
                </a:solidFill>
              </a:rPr>
              <a:t>. Patrick’s Day</a:t>
            </a:r>
            <a:endParaRPr lang="ru-RU" dirty="0"/>
          </a:p>
        </p:txBody>
      </p:sp>
      <p:pic>
        <p:nvPicPr>
          <p:cNvPr id="173058" name="Picture 2" descr="http://www.ostrov-erin.ru/files/fastengal/file2/0/file2-64.jpg"/>
          <p:cNvPicPr>
            <a:picLocks noChangeAspect="1" noChangeArrowheads="1"/>
          </p:cNvPicPr>
          <p:nvPr/>
        </p:nvPicPr>
        <p:blipFill>
          <a:blip r:embed="rId2"/>
          <a:srcRect/>
          <a:stretch>
            <a:fillRect/>
          </a:stretch>
        </p:blipFill>
        <p:spPr bwMode="auto">
          <a:xfrm>
            <a:off x="500034" y="118004"/>
            <a:ext cx="3357586" cy="223942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92500" lnSpcReduction="10000"/>
          </a:bodyPr>
          <a:lstStyle/>
          <a:p>
            <a:r>
              <a:rPr lang="en-US" dirty="0" smtClean="0"/>
              <a:t>St. Patrick is the patron saint and national apostle of Ireland. He was born in the fourth century and is famous for bringing Christianity into Ireland. St. Patrick’s Day is a very well-known Irish national holiday, which is celebrated not only in Ireland but all around the world. It falls on the 17th of March.</a:t>
            </a:r>
          </a:p>
          <a:p>
            <a:r>
              <a:rPr lang="en-US" dirty="0" err="1" smtClean="0"/>
              <a:t>Святой</a:t>
            </a:r>
            <a:r>
              <a:rPr lang="en-US" dirty="0" smtClean="0"/>
              <a:t> </a:t>
            </a:r>
            <a:r>
              <a:rPr lang="en-US" dirty="0" err="1" smtClean="0"/>
              <a:t>Патрик</a:t>
            </a:r>
            <a:r>
              <a:rPr lang="en-US" dirty="0" smtClean="0"/>
              <a:t> – </a:t>
            </a:r>
            <a:r>
              <a:rPr lang="en-US" dirty="0" err="1" smtClean="0"/>
              <a:t>это</a:t>
            </a:r>
            <a:r>
              <a:rPr lang="en-US" dirty="0" smtClean="0"/>
              <a:t> </a:t>
            </a:r>
            <a:r>
              <a:rPr lang="en-US" dirty="0" err="1" smtClean="0"/>
              <a:t>святой</a:t>
            </a:r>
            <a:r>
              <a:rPr lang="en-US" dirty="0" smtClean="0"/>
              <a:t> </a:t>
            </a:r>
            <a:r>
              <a:rPr lang="en-US" dirty="0" err="1" smtClean="0"/>
              <a:t>покровитель</a:t>
            </a:r>
            <a:r>
              <a:rPr lang="en-US" dirty="0" smtClean="0"/>
              <a:t> и </a:t>
            </a:r>
            <a:r>
              <a:rPr lang="en-US" dirty="0" err="1" smtClean="0"/>
              <a:t>апостол</a:t>
            </a:r>
            <a:r>
              <a:rPr lang="en-US" dirty="0" smtClean="0"/>
              <a:t> </a:t>
            </a:r>
            <a:r>
              <a:rPr lang="en-US" dirty="0" err="1" smtClean="0"/>
              <a:t>Ирландии</a:t>
            </a:r>
            <a:r>
              <a:rPr lang="en-US" dirty="0" smtClean="0"/>
              <a:t>. </a:t>
            </a:r>
            <a:r>
              <a:rPr lang="en-US" dirty="0" err="1" smtClean="0"/>
              <a:t>Он</a:t>
            </a:r>
            <a:r>
              <a:rPr lang="en-US" dirty="0" smtClean="0"/>
              <a:t> </a:t>
            </a:r>
            <a:r>
              <a:rPr lang="en-US" dirty="0" err="1" smtClean="0"/>
              <a:t>родился</a:t>
            </a:r>
            <a:r>
              <a:rPr lang="en-US" dirty="0" smtClean="0"/>
              <a:t> в </a:t>
            </a:r>
            <a:r>
              <a:rPr lang="en-US" dirty="0" err="1" smtClean="0"/>
              <a:t>четвёртом</a:t>
            </a:r>
            <a:r>
              <a:rPr lang="en-US" dirty="0" smtClean="0"/>
              <a:t> </a:t>
            </a:r>
            <a:r>
              <a:rPr lang="en-US" dirty="0" err="1" smtClean="0"/>
              <a:t>веке</a:t>
            </a:r>
            <a:r>
              <a:rPr lang="en-US" dirty="0" smtClean="0"/>
              <a:t> и </a:t>
            </a:r>
            <a:r>
              <a:rPr lang="en-US" dirty="0" err="1" smtClean="0"/>
              <a:t>известен</a:t>
            </a:r>
            <a:r>
              <a:rPr lang="en-US" dirty="0" smtClean="0"/>
              <a:t> </a:t>
            </a:r>
            <a:r>
              <a:rPr lang="en-US" dirty="0" err="1" smtClean="0"/>
              <a:t>распространением</a:t>
            </a:r>
            <a:r>
              <a:rPr lang="en-US" dirty="0" smtClean="0"/>
              <a:t> </a:t>
            </a:r>
            <a:r>
              <a:rPr lang="en-US" dirty="0" err="1" smtClean="0"/>
              <a:t>христианства</a:t>
            </a:r>
            <a:r>
              <a:rPr lang="en-US" dirty="0" smtClean="0"/>
              <a:t> в </a:t>
            </a:r>
            <a:r>
              <a:rPr lang="en-US" dirty="0" err="1" smtClean="0"/>
              <a:t>Ирландии</a:t>
            </a:r>
            <a:r>
              <a:rPr lang="en-US" dirty="0" smtClean="0"/>
              <a:t>. </a:t>
            </a:r>
            <a:r>
              <a:rPr lang="en-US" dirty="0" err="1" smtClean="0"/>
              <a:t>День</a:t>
            </a:r>
            <a:r>
              <a:rPr lang="en-US" dirty="0" smtClean="0"/>
              <a:t> </a:t>
            </a:r>
            <a:r>
              <a:rPr lang="en-US" dirty="0" err="1" smtClean="0"/>
              <a:t>Святого</a:t>
            </a:r>
            <a:r>
              <a:rPr lang="en-US" dirty="0" smtClean="0"/>
              <a:t> </a:t>
            </a:r>
            <a:r>
              <a:rPr lang="en-US" dirty="0" err="1" smtClean="0"/>
              <a:t>Патрика</a:t>
            </a:r>
            <a:r>
              <a:rPr lang="en-US" dirty="0" smtClean="0"/>
              <a:t> – </a:t>
            </a:r>
            <a:r>
              <a:rPr lang="en-US" dirty="0" err="1" smtClean="0"/>
              <a:t>это</a:t>
            </a:r>
            <a:r>
              <a:rPr lang="en-US" dirty="0" smtClean="0"/>
              <a:t> </a:t>
            </a:r>
            <a:r>
              <a:rPr lang="en-US" dirty="0" err="1" smtClean="0"/>
              <a:t>очень</a:t>
            </a:r>
            <a:r>
              <a:rPr lang="en-US" dirty="0" smtClean="0"/>
              <a:t> </a:t>
            </a:r>
            <a:r>
              <a:rPr lang="en-US" dirty="0" err="1" smtClean="0"/>
              <a:t>популярный</a:t>
            </a:r>
            <a:r>
              <a:rPr lang="en-US" dirty="0" smtClean="0"/>
              <a:t> </a:t>
            </a:r>
            <a:r>
              <a:rPr lang="en-US" dirty="0" err="1" smtClean="0"/>
              <a:t>национальный</a:t>
            </a:r>
            <a:r>
              <a:rPr lang="en-US" dirty="0" smtClean="0"/>
              <a:t> </a:t>
            </a:r>
            <a:r>
              <a:rPr lang="en-US" dirty="0" err="1" smtClean="0"/>
              <a:t>праздник</a:t>
            </a:r>
            <a:r>
              <a:rPr lang="en-US" dirty="0" smtClean="0"/>
              <a:t>, </a:t>
            </a:r>
            <a:r>
              <a:rPr lang="en-US" dirty="0" err="1" smtClean="0"/>
              <a:t>который</a:t>
            </a:r>
            <a:r>
              <a:rPr lang="en-US" dirty="0" smtClean="0"/>
              <a:t> </a:t>
            </a:r>
            <a:r>
              <a:rPr lang="en-US" dirty="0" err="1" smtClean="0"/>
              <a:t>отмечают</a:t>
            </a:r>
            <a:r>
              <a:rPr lang="en-US" dirty="0" smtClean="0"/>
              <a:t> </a:t>
            </a:r>
            <a:r>
              <a:rPr lang="en-US" dirty="0" err="1" smtClean="0"/>
              <a:t>не</a:t>
            </a:r>
            <a:r>
              <a:rPr lang="en-US" dirty="0" smtClean="0"/>
              <a:t> </a:t>
            </a:r>
            <a:r>
              <a:rPr lang="en-US" dirty="0" err="1" smtClean="0"/>
              <a:t>только</a:t>
            </a:r>
            <a:r>
              <a:rPr lang="en-US" dirty="0" smtClean="0"/>
              <a:t> в </a:t>
            </a:r>
            <a:r>
              <a:rPr lang="en-US" dirty="0" err="1" smtClean="0"/>
              <a:t>Ирландии</a:t>
            </a:r>
            <a:r>
              <a:rPr lang="en-US" dirty="0" smtClean="0"/>
              <a:t>, </a:t>
            </a:r>
            <a:r>
              <a:rPr lang="en-US" dirty="0" err="1" smtClean="0"/>
              <a:t>но</a:t>
            </a:r>
            <a:r>
              <a:rPr lang="en-US" dirty="0" smtClean="0"/>
              <a:t> и </a:t>
            </a:r>
            <a:r>
              <a:rPr lang="en-US" dirty="0" err="1" smtClean="0"/>
              <a:t>по</a:t>
            </a:r>
            <a:r>
              <a:rPr lang="en-US" dirty="0" smtClean="0"/>
              <a:t> </a:t>
            </a:r>
            <a:r>
              <a:rPr lang="en-US" dirty="0" err="1" smtClean="0"/>
              <a:t>всему</a:t>
            </a:r>
            <a:r>
              <a:rPr lang="en-US" dirty="0" smtClean="0"/>
              <a:t> </a:t>
            </a:r>
            <a:r>
              <a:rPr lang="en-US" dirty="0" err="1" smtClean="0"/>
              <a:t>миру</a:t>
            </a:r>
            <a:r>
              <a:rPr lang="en-US" dirty="0" smtClean="0"/>
              <a:t>. </a:t>
            </a:r>
            <a:r>
              <a:rPr lang="en-US" dirty="0" err="1" smtClean="0"/>
              <a:t>Он</a:t>
            </a:r>
            <a:r>
              <a:rPr lang="en-US" dirty="0" smtClean="0"/>
              <a:t> </a:t>
            </a:r>
            <a:r>
              <a:rPr lang="en-US" dirty="0" err="1" smtClean="0"/>
              <a:t>приходится</a:t>
            </a:r>
            <a:r>
              <a:rPr lang="en-US" dirty="0" smtClean="0"/>
              <a:t> </a:t>
            </a:r>
            <a:r>
              <a:rPr lang="en-US" dirty="0" err="1" smtClean="0"/>
              <a:t>на</a:t>
            </a:r>
            <a:r>
              <a:rPr lang="en-US" dirty="0" smtClean="0"/>
              <a:t> 17-е </a:t>
            </a:r>
            <a:r>
              <a:rPr lang="en-US" dirty="0" err="1" smtClean="0"/>
              <a:t>марта</a:t>
            </a:r>
            <a:r>
              <a:rPr lang="en-US" dirty="0" smtClean="0"/>
              <a:t>.</a:t>
            </a:r>
          </a:p>
          <a:p>
            <a:endParaRPr lang="ru-RU" dirty="0"/>
          </a:p>
        </p:txBody>
      </p:sp>
      <p:sp>
        <p:nvSpPr>
          <p:cNvPr id="2" name="Заголовок 1"/>
          <p:cNvSpPr>
            <a:spLocks noGrp="1"/>
          </p:cNvSpPr>
          <p:nvPr>
            <p:ph type="title"/>
          </p:nvPr>
        </p:nvSpPr>
        <p:spPr>
          <a:xfrm>
            <a:off x="2357422" y="142852"/>
            <a:ext cx="5643602" cy="1290638"/>
          </a:xfrm>
        </p:spPr>
        <p:txBody>
          <a:bodyPr/>
          <a:lstStyle/>
          <a:p>
            <a:endParaRPr lang="ru-RU" dirty="0"/>
          </a:p>
        </p:txBody>
      </p:sp>
      <p:pic>
        <p:nvPicPr>
          <p:cNvPr id="163842" name="Picture 2" descr="https://im2-tub-ru.yandex.net/i?id=5fa60e7d5f00c4a8f902d2a03fa5bf6f&amp;n=33&amp;h=225&amp;w=293"/>
          <p:cNvPicPr>
            <a:picLocks noChangeAspect="1" noChangeArrowheads="1"/>
          </p:cNvPicPr>
          <p:nvPr/>
        </p:nvPicPr>
        <p:blipFill>
          <a:blip r:embed="rId2"/>
          <a:srcRect/>
          <a:stretch>
            <a:fillRect/>
          </a:stretch>
        </p:blipFill>
        <p:spPr bwMode="auto">
          <a:xfrm>
            <a:off x="5643570" y="214290"/>
            <a:ext cx="2131361" cy="1142984"/>
          </a:xfrm>
          <a:prstGeom prst="rect">
            <a:avLst/>
          </a:prstGeom>
          <a:noFill/>
        </p:spPr>
      </p:pic>
      <p:pic>
        <p:nvPicPr>
          <p:cNvPr id="163844" name="Picture 4" descr="https://im1-tub-ru.yandex.net/i?id=90d53cc5cb52e03a6c9dab39319a8d36&amp;n=33&amp;h=225&amp;w=225"/>
          <p:cNvPicPr>
            <a:picLocks noChangeAspect="1" noChangeArrowheads="1"/>
          </p:cNvPicPr>
          <p:nvPr/>
        </p:nvPicPr>
        <p:blipFill>
          <a:blip r:embed="rId3"/>
          <a:srcRect/>
          <a:stretch>
            <a:fillRect/>
          </a:stretch>
        </p:blipFill>
        <p:spPr bwMode="auto">
          <a:xfrm>
            <a:off x="2500298" y="214290"/>
            <a:ext cx="1143008" cy="1143008"/>
          </a:xfrm>
          <a:prstGeom prst="rect">
            <a:avLst/>
          </a:prstGeom>
          <a:noFill/>
        </p:spPr>
      </p:pic>
      <p:pic>
        <p:nvPicPr>
          <p:cNvPr id="163846" name="Picture 6" descr="https://im2-tub-ru.yandex.net/i?id=687945038674b6104178e52ff52a6b30&amp;n=33&amp;h=225&amp;w=338"/>
          <p:cNvPicPr>
            <a:picLocks noChangeAspect="1" noChangeArrowheads="1"/>
          </p:cNvPicPr>
          <p:nvPr/>
        </p:nvPicPr>
        <p:blipFill>
          <a:blip r:embed="rId4"/>
          <a:srcRect/>
          <a:stretch>
            <a:fillRect/>
          </a:stretch>
        </p:blipFill>
        <p:spPr bwMode="auto">
          <a:xfrm>
            <a:off x="3643306" y="214290"/>
            <a:ext cx="2075476" cy="1167313"/>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en-US" dirty="0" smtClean="0"/>
              <a:t>St</a:t>
            </a:r>
            <a:r>
              <a:rPr lang="en-US" dirty="0" smtClean="0"/>
              <a:t>. Patrick was born to wealthy parents in the late fourth century. Until the age of 16, he thought of himself as a pagan. He was kidnapped and sold as a slave at this age by Irish marauders. It was during this capture that he turned to God.</a:t>
            </a:r>
          </a:p>
          <a:p>
            <a:r>
              <a:rPr lang="ru-RU" dirty="0" smtClean="0"/>
              <a:t>Святой Патрик родился в конце четвёртого века в богатой семье. До 16 лет он считался язычником. В этом возрасте он был похищен и продан в рабство ирландскими разбойниками. Будучи в неволе, он уверовал в Бога.</a:t>
            </a:r>
          </a:p>
          <a:p>
            <a:endParaRPr lang="ru-RU" dirty="0"/>
          </a:p>
        </p:txBody>
      </p:sp>
      <p:sp>
        <p:nvSpPr>
          <p:cNvPr id="2" name="Заголовок 1"/>
          <p:cNvSpPr>
            <a:spLocks noGrp="1"/>
          </p:cNvSpPr>
          <p:nvPr>
            <p:ph type="title"/>
          </p:nvPr>
        </p:nvSpPr>
        <p:spPr>
          <a:xfrm>
            <a:off x="2285984" y="500042"/>
            <a:ext cx="5072097" cy="1158696"/>
          </a:xfrm>
        </p:spPr>
        <p:txBody>
          <a:bodyPr>
            <a:noAutofit/>
          </a:bodyPr>
          <a:lstStyle/>
          <a:p>
            <a:r>
              <a:rPr sz="2800" b="1" smtClean="0"/>
              <a:t>   History of St. Patrick</a:t>
            </a:r>
            <a:br>
              <a:rPr sz="2800" b="1" smtClean="0"/>
            </a:br>
            <a:r>
              <a:rPr lang="ru-RU" sz="2800" b="1" dirty="0" smtClean="0"/>
              <a:t>Жизнь Святого Патрика</a:t>
            </a:r>
            <a:br>
              <a:rPr lang="ru-RU" sz="2800" b="1" dirty="0" smtClean="0"/>
            </a:br>
            <a:endParaRPr lang="ru-RU"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14348" y="2214554"/>
            <a:ext cx="7972452" cy="3881446"/>
          </a:xfrm>
        </p:spPr>
        <p:txBody>
          <a:bodyPr/>
          <a:lstStyle/>
          <a:p>
            <a:r>
              <a:rPr lang="en-US" dirty="0" smtClean="0"/>
              <a:t>He managed to escape after being a slave for six years and then studied in a monastery in Gaul for 12 years. This was when he knew that his ‘calling’ was to try and convert all the pagans in Ireland to Christianity.</a:t>
            </a:r>
          </a:p>
          <a:p>
            <a:r>
              <a:rPr lang="en-US" dirty="0" err="1" smtClean="0"/>
              <a:t>После</a:t>
            </a:r>
            <a:r>
              <a:rPr lang="en-US" dirty="0" smtClean="0"/>
              <a:t> </a:t>
            </a:r>
            <a:r>
              <a:rPr lang="en-US" dirty="0" err="1" smtClean="0"/>
              <a:t>шести</a:t>
            </a:r>
            <a:r>
              <a:rPr lang="en-US" dirty="0" smtClean="0"/>
              <a:t> </a:t>
            </a:r>
            <a:r>
              <a:rPr lang="en-US" dirty="0" err="1" smtClean="0"/>
              <a:t>лет</a:t>
            </a:r>
            <a:r>
              <a:rPr lang="en-US" dirty="0" smtClean="0"/>
              <a:t> </a:t>
            </a:r>
            <a:r>
              <a:rPr lang="en-US" dirty="0" err="1" smtClean="0"/>
              <a:t>рабства</a:t>
            </a:r>
            <a:r>
              <a:rPr lang="en-US" dirty="0" smtClean="0"/>
              <a:t> </a:t>
            </a:r>
            <a:r>
              <a:rPr lang="en-US" dirty="0" err="1" smtClean="0"/>
              <a:t>ему</a:t>
            </a:r>
            <a:r>
              <a:rPr lang="en-US" dirty="0" smtClean="0"/>
              <a:t> </a:t>
            </a:r>
            <a:r>
              <a:rPr lang="en-US" dirty="0" err="1" smtClean="0"/>
              <a:t>удалось</a:t>
            </a:r>
            <a:r>
              <a:rPr lang="en-US" dirty="0" smtClean="0"/>
              <a:t> </a:t>
            </a:r>
            <a:r>
              <a:rPr lang="en-US" dirty="0" err="1" smtClean="0"/>
              <a:t>сбежать</a:t>
            </a:r>
            <a:r>
              <a:rPr lang="en-US" dirty="0" smtClean="0"/>
              <a:t> и </a:t>
            </a:r>
            <a:r>
              <a:rPr lang="en-US" dirty="0" err="1" smtClean="0"/>
              <a:t>следующие</a:t>
            </a:r>
            <a:r>
              <a:rPr lang="en-US" dirty="0" smtClean="0"/>
              <a:t> 12 </a:t>
            </a:r>
            <a:r>
              <a:rPr lang="en-US" dirty="0" err="1" smtClean="0"/>
              <a:t>лет</a:t>
            </a:r>
            <a:r>
              <a:rPr lang="en-US" dirty="0" smtClean="0"/>
              <a:t> </a:t>
            </a:r>
            <a:r>
              <a:rPr lang="en-US" dirty="0" err="1" smtClean="0"/>
              <a:t>он</a:t>
            </a:r>
            <a:r>
              <a:rPr lang="en-US" dirty="0" smtClean="0"/>
              <a:t> </a:t>
            </a:r>
            <a:r>
              <a:rPr lang="en-US" dirty="0" err="1" smtClean="0"/>
              <a:t>изучал</a:t>
            </a:r>
            <a:r>
              <a:rPr lang="en-US" dirty="0" smtClean="0"/>
              <a:t> </a:t>
            </a:r>
            <a:r>
              <a:rPr lang="en-US" dirty="0" err="1" smtClean="0"/>
              <a:t>религию</a:t>
            </a:r>
            <a:r>
              <a:rPr lang="en-US" dirty="0" smtClean="0"/>
              <a:t> в </a:t>
            </a:r>
            <a:r>
              <a:rPr lang="en-US" dirty="0" err="1" smtClean="0"/>
              <a:t>монастыре</a:t>
            </a:r>
            <a:r>
              <a:rPr lang="en-US" dirty="0" smtClean="0"/>
              <a:t> в </a:t>
            </a:r>
            <a:r>
              <a:rPr lang="en-US" dirty="0" err="1" smtClean="0"/>
              <a:t>Галлии</a:t>
            </a:r>
            <a:r>
              <a:rPr lang="en-US" dirty="0" smtClean="0"/>
              <a:t>. </a:t>
            </a:r>
            <a:r>
              <a:rPr lang="en-US" dirty="0" err="1" smtClean="0"/>
              <a:t>Именно</a:t>
            </a:r>
            <a:r>
              <a:rPr lang="en-US" dirty="0" smtClean="0"/>
              <a:t> </a:t>
            </a:r>
            <a:r>
              <a:rPr lang="en-US" dirty="0" err="1" smtClean="0"/>
              <a:t>тогда</a:t>
            </a:r>
            <a:r>
              <a:rPr lang="en-US" dirty="0" smtClean="0"/>
              <a:t> </a:t>
            </a:r>
            <a:r>
              <a:rPr lang="en-US" dirty="0" err="1" smtClean="0"/>
              <a:t>он</a:t>
            </a:r>
            <a:r>
              <a:rPr lang="en-US" dirty="0" smtClean="0"/>
              <a:t> </a:t>
            </a:r>
            <a:r>
              <a:rPr lang="en-US" dirty="0" err="1" smtClean="0"/>
              <a:t>понял</a:t>
            </a:r>
            <a:r>
              <a:rPr lang="en-US" dirty="0" smtClean="0"/>
              <a:t>, </a:t>
            </a:r>
            <a:r>
              <a:rPr lang="en-US" dirty="0" err="1" smtClean="0"/>
              <a:t>что</a:t>
            </a:r>
            <a:r>
              <a:rPr lang="en-US" dirty="0" smtClean="0"/>
              <a:t> </a:t>
            </a:r>
            <a:r>
              <a:rPr lang="en-US" dirty="0" err="1" smtClean="0"/>
              <a:t>его</a:t>
            </a:r>
            <a:r>
              <a:rPr lang="en-US" dirty="0" smtClean="0"/>
              <a:t> «</a:t>
            </a:r>
            <a:r>
              <a:rPr lang="en-US" dirty="0" err="1" smtClean="0"/>
              <a:t>призванием</a:t>
            </a:r>
            <a:r>
              <a:rPr lang="en-US" dirty="0" smtClean="0"/>
              <a:t>» </a:t>
            </a:r>
            <a:r>
              <a:rPr lang="en-US" dirty="0" err="1" smtClean="0"/>
              <a:t>было</a:t>
            </a:r>
            <a:r>
              <a:rPr lang="en-US" dirty="0" smtClean="0"/>
              <a:t> </a:t>
            </a:r>
            <a:r>
              <a:rPr lang="en-US" dirty="0" err="1" smtClean="0"/>
              <a:t>обращение</a:t>
            </a:r>
            <a:r>
              <a:rPr lang="en-US" dirty="0" smtClean="0"/>
              <a:t> </a:t>
            </a:r>
            <a:r>
              <a:rPr lang="en-US" dirty="0" err="1" smtClean="0"/>
              <a:t>ирландских</a:t>
            </a:r>
            <a:r>
              <a:rPr lang="en-US" dirty="0" smtClean="0"/>
              <a:t> </a:t>
            </a:r>
            <a:r>
              <a:rPr lang="en-US" dirty="0" err="1" smtClean="0"/>
              <a:t>язычников</a:t>
            </a:r>
            <a:r>
              <a:rPr lang="en-US" dirty="0" smtClean="0"/>
              <a:t> в </a:t>
            </a:r>
            <a:r>
              <a:rPr lang="en-US" dirty="0" err="1" smtClean="0"/>
              <a:t>христианство</a:t>
            </a:r>
            <a:r>
              <a:rPr lang="en-US" dirty="0" smtClean="0"/>
              <a:t>.</a:t>
            </a:r>
          </a:p>
          <a:p>
            <a:endParaRPr lang="ru-RU" dirty="0"/>
          </a:p>
        </p:txBody>
      </p:sp>
      <p:sp>
        <p:nvSpPr>
          <p:cNvPr id="2" name="Заголовок 1"/>
          <p:cNvSpPr>
            <a:spLocks noGrp="1"/>
          </p:cNvSpPr>
          <p:nvPr>
            <p:ph type="title"/>
          </p:nvPr>
        </p:nvSpPr>
        <p:spPr>
          <a:xfrm>
            <a:off x="2500298" y="214290"/>
            <a:ext cx="3143272" cy="2071702"/>
          </a:xfrm>
        </p:spPr>
        <p:txBody>
          <a:bodyPr/>
          <a:lstStyle/>
          <a:p>
            <a:endParaRPr lang="ru-RU" dirty="0"/>
          </a:p>
        </p:txBody>
      </p:sp>
      <p:pic>
        <p:nvPicPr>
          <p:cNvPr id="161794" name="Picture 2" descr="https://otvet.imgsmail.ru/download/7ccb687e933fa2046521990c140120e6_i-14467.jpg"/>
          <p:cNvPicPr>
            <a:picLocks noChangeAspect="1" noChangeArrowheads="1" noCrop="1"/>
          </p:cNvPicPr>
          <p:nvPr/>
        </p:nvPicPr>
        <p:blipFill>
          <a:blip r:embed="rId2"/>
          <a:srcRect/>
          <a:stretch>
            <a:fillRect/>
          </a:stretch>
        </p:blipFill>
        <p:spPr bwMode="auto">
          <a:xfrm>
            <a:off x="2571736" y="214290"/>
            <a:ext cx="3000396" cy="200026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596" y="3143248"/>
            <a:ext cx="8258204" cy="3071834"/>
          </a:xfrm>
        </p:spPr>
        <p:txBody>
          <a:bodyPr>
            <a:normAutofit fontScale="92500" lnSpcReduction="10000"/>
          </a:bodyPr>
          <a:lstStyle/>
          <a:p>
            <a:r>
              <a:rPr lang="en-US" dirty="0" smtClean="0"/>
              <a:t>St. Patrick went around Ireland founding monasteries and successfully converting people to Christianity. The Celtic Druids were very unhappy with him and tried to arrest him several times but he always managed to escape.</a:t>
            </a:r>
          </a:p>
          <a:p>
            <a:r>
              <a:rPr lang="ru-RU" dirty="0" smtClean="0"/>
              <a:t>Святой Патрик обошёл всю Ирландию, основывая монастыри и успешно обращая людей в христианство. Кельтские друиды были возмущены и пытались его поймать, но он уходил от них каждый раз.</a:t>
            </a:r>
            <a:endParaRPr lang="ru-RU" dirty="0"/>
          </a:p>
        </p:txBody>
      </p:sp>
      <p:sp>
        <p:nvSpPr>
          <p:cNvPr id="3" name="Заголовок 2"/>
          <p:cNvSpPr>
            <a:spLocks noGrp="1"/>
          </p:cNvSpPr>
          <p:nvPr>
            <p:ph type="title"/>
          </p:nvPr>
        </p:nvSpPr>
        <p:spPr>
          <a:xfrm>
            <a:off x="928662" y="214290"/>
            <a:ext cx="6786610" cy="2857520"/>
          </a:xfrm>
        </p:spPr>
        <p:txBody>
          <a:bodyPr/>
          <a:lstStyle/>
          <a:p>
            <a:endParaRPr lang="ru-RU" dirty="0"/>
          </a:p>
        </p:txBody>
      </p:sp>
      <p:pic>
        <p:nvPicPr>
          <p:cNvPr id="171010" name="Picture 2" descr="https://im0-tub-ru.yandex.net/i?id=32f7ada9fa42a5a896bd2123d406fdda&amp;n=33&amp;h=225&amp;w=444"/>
          <p:cNvPicPr>
            <a:picLocks noChangeAspect="1" noChangeArrowheads="1"/>
          </p:cNvPicPr>
          <p:nvPr/>
        </p:nvPicPr>
        <p:blipFill>
          <a:blip r:embed="rId2"/>
          <a:srcRect/>
          <a:stretch>
            <a:fillRect/>
          </a:stretch>
        </p:blipFill>
        <p:spPr bwMode="auto">
          <a:xfrm>
            <a:off x="1000100" y="214290"/>
            <a:ext cx="6572296" cy="278608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596" y="3357562"/>
            <a:ext cx="8258204" cy="2738438"/>
          </a:xfrm>
        </p:spPr>
        <p:txBody>
          <a:bodyPr>
            <a:normAutofit lnSpcReduction="10000"/>
          </a:bodyPr>
          <a:lstStyle/>
          <a:p>
            <a:r>
              <a:rPr lang="en-US" dirty="0" smtClean="0"/>
              <a:t>After 30 years of being a missionary in Ireland, he finally settled down in a place called County Down. He died on the 17th of March, AD 461.</a:t>
            </a:r>
          </a:p>
          <a:p>
            <a:r>
              <a:rPr lang="ru-RU" dirty="0" smtClean="0"/>
              <a:t>После 30 лет миссионерской деятельности в Ирландии, он </a:t>
            </a:r>
            <a:r>
              <a:rPr lang="ru-RU" dirty="0" err="1" smtClean="0"/>
              <a:t>осел</a:t>
            </a:r>
            <a:r>
              <a:rPr lang="ru-RU" dirty="0" smtClean="0"/>
              <a:t> в месте под названием Даун (</a:t>
            </a:r>
            <a:r>
              <a:rPr lang="en-US" i="1" dirty="0" smtClean="0"/>
              <a:t>County Down – </a:t>
            </a:r>
            <a:r>
              <a:rPr lang="ru-RU" i="1" dirty="0" smtClean="0"/>
              <a:t>графство Даун</a:t>
            </a:r>
            <a:r>
              <a:rPr lang="ru-RU" dirty="0" smtClean="0"/>
              <a:t>). Он умер 17-го марта 461 года н.э.</a:t>
            </a:r>
          </a:p>
          <a:p>
            <a:endParaRPr lang="ru-RU" dirty="0"/>
          </a:p>
        </p:txBody>
      </p:sp>
      <p:sp>
        <p:nvSpPr>
          <p:cNvPr id="3" name="Заголовок 2"/>
          <p:cNvSpPr>
            <a:spLocks noGrp="1"/>
          </p:cNvSpPr>
          <p:nvPr>
            <p:ph type="title"/>
          </p:nvPr>
        </p:nvSpPr>
        <p:spPr>
          <a:xfrm>
            <a:off x="357158" y="152400"/>
            <a:ext cx="8329642" cy="3205162"/>
          </a:xfrm>
        </p:spPr>
        <p:txBody>
          <a:bodyPr/>
          <a:lstStyle/>
          <a:p>
            <a:endParaRPr lang="ru-RU" dirty="0"/>
          </a:p>
        </p:txBody>
      </p:sp>
      <p:pic>
        <p:nvPicPr>
          <p:cNvPr id="169986" name="Picture 2" descr="https://im3-tub-ru.yandex.net/i?id=2dd1f6f8601ff11fcd11ea871e6149d2&amp;n=33&amp;h=225&amp;w=300"/>
          <p:cNvPicPr>
            <a:picLocks noChangeAspect="1" noChangeArrowheads="1"/>
          </p:cNvPicPr>
          <p:nvPr/>
        </p:nvPicPr>
        <p:blipFill>
          <a:blip r:embed="rId2"/>
          <a:srcRect/>
          <a:stretch>
            <a:fillRect/>
          </a:stretch>
        </p:blipFill>
        <p:spPr bwMode="auto">
          <a:xfrm>
            <a:off x="500034" y="285728"/>
            <a:ext cx="4143404" cy="307183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00034" y="2857496"/>
            <a:ext cx="8186766" cy="3238504"/>
          </a:xfrm>
        </p:spPr>
        <p:txBody>
          <a:bodyPr>
            <a:normAutofit fontScale="85000" lnSpcReduction="10000"/>
          </a:bodyPr>
          <a:lstStyle/>
          <a:p>
            <a:r>
              <a:rPr lang="en-US" dirty="0" smtClean="0"/>
              <a:t>Shamrocks, leprechauns and the blarney stone are associated with St. Patrick’s Day. Shamrocks are three-leaved clovers found growing in patches on grass. You are thought to be lucky if you find a four-leaved clover, so do keep it if you ever come across one!</a:t>
            </a:r>
          </a:p>
          <a:p>
            <a:r>
              <a:rPr lang="ru-RU" dirty="0" smtClean="0"/>
              <a:t>Трилистник, </a:t>
            </a:r>
            <a:r>
              <a:rPr lang="ru-RU" dirty="0" err="1" smtClean="0"/>
              <a:t>лепреконы</a:t>
            </a:r>
            <a:r>
              <a:rPr lang="ru-RU" dirty="0" smtClean="0"/>
              <a:t> и </a:t>
            </a:r>
            <a:r>
              <a:rPr lang="ru-RU" dirty="0" err="1" smtClean="0"/>
              <a:t>бларнийский</a:t>
            </a:r>
            <a:r>
              <a:rPr lang="ru-RU" dirty="0" smtClean="0"/>
              <a:t> камень ассоциируются с днем Святого Патрика. Трилистник – это клевер с тремя лепестками, растущий кустиками в траве. Считается, что клевер с четырьмя лепестками приносит удачу, так что если найдёте такой, берегите его!</a:t>
            </a:r>
            <a:endParaRPr lang="ru-RU" dirty="0"/>
          </a:p>
        </p:txBody>
      </p:sp>
      <p:sp>
        <p:nvSpPr>
          <p:cNvPr id="3" name="Заголовок 2"/>
          <p:cNvSpPr>
            <a:spLocks noGrp="1"/>
          </p:cNvSpPr>
          <p:nvPr>
            <p:ph type="title"/>
          </p:nvPr>
        </p:nvSpPr>
        <p:spPr>
          <a:xfrm>
            <a:off x="2714612" y="357166"/>
            <a:ext cx="6543692" cy="1085872"/>
          </a:xfrm>
        </p:spPr>
        <p:txBody>
          <a:bodyPr>
            <a:noAutofit/>
          </a:bodyPr>
          <a:lstStyle/>
          <a:p>
            <a:r>
              <a:rPr sz="2800" b="1" smtClean="0"/>
              <a:t>Legend and Folklore</a:t>
            </a:r>
            <a:br>
              <a:rPr sz="2800" b="1" smtClean="0"/>
            </a:br>
            <a:r>
              <a:rPr lang="ru-RU" sz="2800" b="1" dirty="0" smtClean="0"/>
              <a:t>Легенды и фольклор</a:t>
            </a:r>
            <a:br>
              <a:rPr lang="ru-RU" sz="2800" b="1" dirty="0" smtClean="0"/>
            </a:br>
            <a:endParaRPr lang="ru-RU" sz="2800" dirty="0"/>
          </a:p>
        </p:txBody>
      </p:sp>
      <p:pic>
        <p:nvPicPr>
          <p:cNvPr id="168962" name="Picture 2" descr="http://t66.trilu.ro/image/RUDI60/5f525c432d9789/thumb-1400x733.jpg"/>
          <p:cNvPicPr>
            <a:picLocks noChangeAspect="1" noChangeArrowheads="1"/>
          </p:cNvPicPr>
          <p:nvPr/>
        </p:nvPicPr>
        <p:blipFill>
          <a:blip r:embed="rId2"/>
          <a:srcRect/>
          <a:stretch>
            <a:fillRect/>
          </a:stretch>
        </p:blipFill>
        <p:spPr bwMode="auto">
          <a:xfrm>
            <a:off x="2143108" y="1000108"/>
            <a:ext cx="4643470" cy="185738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00034" y="2143116"/>
            <a:ext cx="8186766" cy="3952884"/>
          </a:xfrm>
        </p:spPr>
        <p:txBody>
          <a:bodyPr>
            <a:normAutofit fontScale="85000" lnSpcReduction="20000"/>
          </a:bodyPr>
          <a:lstStyle/>
          <a:p>
            <a:r>
              <a:rPr lang="en-US" dirty="0" smtClean="0"/>
              <a:t>Leprechauns are little Irish fairies, and they are thought to work as shoe-makers for other fairies. The Irish say that if a leprechaun is caught by a human, he will reveal where he hides his pot of gold. On this day, pictures of shamrocks and leprechauns are hung everywhere. Some people even dress up as leprechauns complete with their big green hats!</a:t>
            </a:r>
          </a:p>
          <a:p>
            <a:r>
              <a:rPr lang="ru-RU" dirty="0" err="1" smtClean="0"/>
              <a:t>Лепреконы</a:t>
            </a:r>
            <a:r>
              <a:rPr lang="ru-RU" dirty="0" smtClean="0"/>
              <a:t> – это маленькие ирландские эльфы, которые, как считается, делают ботинки для других существ. Ирландцы говорят, что если человеку поймать </a:t>
            </a:r>
            <a:r>
              <a:rPr lang="ru-RU" dirty="0" err="1" smtClean="0"/>
              <a:t>лепрекона</a:t>
            </a:r>
            <a:r>
              <a:rPr lang="ru-RU" dirty="0" smtClean="0"/>
              <a:t>, то он расскажет, где прячет свой горшочек с золотом. В день Святого Патрика повсюду развешивают изображения трилистников и </a:t>
            </a:r>
            <a:r>
              <a:rPr lang="ru-RU" dirty="0" err="1" smtClean="0"/>
              <a:t>лепреконов</a:t>
            </a:r>
            <a:r>
              <a:rPr lang="ru-RU" dirty="0" smtClean="0"/>
              <a:t>. Кто-то даже наряжается в костюм </a:t>
            </a:r>
            <a:r>
              <a:rPr lang="ru-RU" dirty="0" err="1" smtClean="0"/>
              <a:t>лепрекона</a:t>
            </a:r>
            <a:r>
              <a:rPr lang="ru-RU" dirty="0" smtClean="0"/>
              <a:t> с большой зелёной шляпой!</a:t>
            </a:r>
          </a:p>
          <a:p>
            <a:endParaRPr lang="ru-RU" dirty="0"/>
          </a:p>
        </p:txBody>
      </p:sp>
      <p:sp>
        <p:nvSpPr>
          <p:cNvPr id="3" name="Заголовок 2"/>
          <p:cNvSpPr>
            <a:spLocks noGrp="1"/>
          </p:cNvSpPr>
          <p:nvPr>
            <p:ph type="title"/>
          </p:nvPr>
        </p:nvSpPr>
        <p:spPr>
          <a:xfrm>
            <a:off x="3000364" y="142852"/>
            <a:ext cx="3500462" cy="1857388"/>
          </a:xfrm>
        </p:spPr>
        <p:txBody>
          <a:bodyPr/>
          <a:lstStyle/>
          <a:p>
            <a:endParaRPr lang="ru-RU" dirty="0"/>
          </a:p>
        </p:txBody>
      </p:sp>
      <p:pic>
        <p:nvPicPr>
          <p:cNvPr id="167938" name="Picture 2" descr="http://readytospeak.ru/wp-content/uploads/2016/02/leprechaun1-1024x1022.jpg"/>
          <p:cNvPicPr>
            <a:picLocks noChangeAspect="1" noChangeArrowheads="1"/>
          </p:cNvPicPr>
          <p:nvPr/>
        </p:nvPicPr>
        <p:blipFill>
          <a:blip r:embed="rId2" cstate="print"/>
          <a:srcRect/>
          <a:stretch>
            <a:fillRect/>
          </a:stretch>
        </p:blipFill>
        <p:spPr bwMode="auto">
          <a:xfrm>
            <a:off x="3071802" y="142852"/>
            <a:ext cx="3357586" cy="1857387"/>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596" y="2214554"/>
            <a:ext cx="8258204" cy="3881446"/>
          </a:xfrm>
        </p:spPr>
        <p:txBody>
          <a:bodyPr>
            <a:normAutofit fontScale="85000" lnSpcReduction="10000"/>
          </a:bodyPr>
          <a:lstStyle/>
          <a:p>
            <a:r>
              <a:rPr lang="en-US" dirty="0" smtClean="0"/>
              <a:t>Legend also says that St. Patrick could raise people from the dead. He is well-known for driving the snakes out of Ireland, although many people dispute how true this is! Another great story was how he used the shamrock, with its three leaves, to explain the Holy Trinity (the Father, the Son and the Holy Ghost) to his followers.</a:t>
            </a:r>
          </a:p>
          <a:p>
            <a:r>
              <a:rPr lang="ru-RU" dirty="0" smtClean="0"/>
              <a:t>Легенды также утверждают, что Святой Патрик мог воскрешать мертвых. Его помнят за изгнание змей из Ирландии, хоть многие и сомневаются в этом! В ещё одной истории говорится, как он использовал трилистник с его тремя лепестками для того, чтобы рассказать о святой троице (Отце, Сыне и Святом Духе) своим последователям. </a:t>
            </a:r>
          </a:p>
          <a:p>
            <a:endParaRPr lang="ru-RU" dirty="0"/>
          </a:p>
        </p:txBody>
      </p:sp>
      <p:sp>
        <p:nvSpPr>
          <p:cNvPr id="3" name="Заголовок 2"/>
          <p:cNvSpPr>
            <a:spLocks noGrp="1"/>
          </p:cNvSpPr>
          <p:nvPr>
            <p:ph type="title"/>
          </p:nvPr>
        </p:nvSpPr>
        <p:spPr>
          <a:xfrm>
            <a:off x="3214678" y="142852"/>
            <a:ext cx="2714644" cy="2071702"/>
          </a:xfrm>
        </p:spPr>
        <p:txBody>
          <a:bodyPr/>
          <a:lstStyle/>
          <a:p>
            <a:endParaRPr lang="ru-RU" dirty="0"/>
          </a:p>
        </p:txBody>
      </p:sp>
      <p:pic>
        <p:nvPicPr>
          <p:cNvPr id="166914" name="Picture 2" descr="http://crosti.ru/patterns/00/0d/70/f63b306f86/preview.jpg"/>
          <p:cNvPicPr>
            <a:picLocks noChangeAspect="1" noChangeArrowheads="1"/>
          </p:cNvPicPr>
          <p:nvPr/>
        </p:nvPicPr>
        <p:blipFill>
          <a:blip r:embed="rId2"/>
          <a:srcRect/>
          <a:stretch>
            <a:fillRect/>
          </a:stretch>
        </p:blipFill>
        <p:spPr bwMode="auto">
          <a:xfrm>
            <a:off x="3286116" y="214290"/>
            <a:ext cx="2500330" cy="2000288"/>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70</TotalTime>
  <Words>1097</Words>
  <Application>Microsoft Office PowerPoint</Application>
  <PresentationFormat>Экран (4:3)</PresentationFormat>
  <Paragraphs>31</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Бумажная</vt:lpstr>
      <vt:lpstr>St. Patrick’s Day</vt:lpstr>
      <vt:lpstr>Слайд 2</vt:lpstr>
      <vt:lpstr>   History of St. Patrick Жизнь Святого Патрика </vt:lpstr>
      <vt:lpstr>Слайд 4</vt:lpstr>
      <vt:lpstr>Слайд 5</vt:lpstr>
      <vt:lpstr>Слайд 6</vt:lpstr>
      <vt:lpstr>Legend and Folklore Легенды и фольклор </vt:lpstr>
      <vt:lpstr>Слайд 8</vt:lpstr>
      <vt:lpstr>Слайд 9</vt:lpstr>
      <vt:lpstr>What Do People Do on St. Patrick’s Day? Как отмечают день Святого Патрика? </vt:lpstr>
      <vt:lpstr>Traditional Food and Drink on St. Patrick’s Day Праздничные блюда и напитки в день Святого Патрика </vt:lpstr>
      <vt:lpstr>Слайд 12</vt:lpstr>
      <vt:lpstr>                              St. Patrick’s Day</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 Patrics Day</dc:title>
  <dc:creator>User</dc:creator>
  <cp:lastModifiedBy>User</cp:lastModifiedBy>
  <cp:revision>8</cp:revision>
  <dcterms:created xsi:type="dcterms:W3CDTF">2016-11-29T10:51:30Z</dcterms:created>
  <dcterms:modified xsi:type="dcterms:W3CDTF">2016-11-29T12:01:56Z</dcterms:modified>
</cp:coreProperties>
</file>