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7" r:id="rId2"/>
    <p:sldId id="257" r:id="rId3"/>
    <p:sldId id="258" r:id="rId4"/>
    <p:sldId id="279" r:id="rId5"/>
    <p:sldId id="259" r:id="rId6"/>
    <p:sldId id="278" r:id="rId7"/>
    <p:sldId id="260" r:id="rId8"/>
    <p:sldId id="280" r:id="rId9"/>
    <p:sldId id="261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35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11/30/2016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nformatics.ru/mshp/works/heroies_gpw/index.htm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javascript:window.open('./pic/port.jpg','discount1','width=540,height=540,scrollbars');void(0);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javascript:window.open('./pic/kotik.jpg','discount1','width=540,height=540,scrollbars');void(0);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javascript:window.open('./pic/kaz.jpg','discount1','width=530,height=530,scrollbars');void(0);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javascript:window.open('./pic/kazn.jpg','discount1','width=530,height=530,scrollbars');void(0);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 главную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1000"/>
            <a:ext cx="7848600" cy="594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Новая папка\Images\album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8349763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Picture 2" descr="C:\Users\1\Desktop\Новая папка\Images\f_ww2_sov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636000" cy="647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Новая папка\Images\f_ww2_sov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534400" cy="640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Новая папка\Images\f_ww2_sov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36000" cy="647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Новая папка\Images\f_ww2_sov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534400" cy="640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Новая папка\Images\f_ww2_soviet_in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534400" cy="640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Новая папка\Images\rub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52400"/>
            <a:ext cx="4402836" cy="6485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Новая папка\Images\album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548171" cy="6064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</a:rPr>
              <a:t>Зина Портнова</a:t>
            </a:r>
            <a:endParaRPr lang="ru-RU" sz="4400" dirty="0">
              <a:solidFill>
                <a:schemeClr val="accent5">
                  <a:lumMod val="75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1400" y="1295400"/>
            <a:ext cx="4953000" cy="472440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/>
              <a:t>Работая в столовой курсов </a:t>
            </a:r>
            <a:r>
              <a:rPr lang="ru-RU" sz="1600" dirty="0" smtClean="0"/>
              <a:t>переподготовки </a:t>
            </a:r>
          </a:p>
          <a:p>
            <a:pPr algn="just">
              <a:buNone/>
            </a:pPr>
            <a:r>
              <a:rPr lang="ru-RU" sz="1600" dirty="0" smtClean="0"/>
              <a:t>немецких </a:t>
            </a:r>
            <a:r>
              <a:rPr lang="ru-RU" sz="1600" dirty="0" smtClean="0"/>
              <a:t>офицеров по указанию подполья 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отравила </a:t>
            </a:r>
            <a:r>
              <a:rPr lang="ru-RU" sz="1600" dirty="0" smtClean="0"/>
              <a:t>пищу. Во время разбирательств, </a:t>
            </a:r>
            <a:r>
              <a:rPr lang="ru-RU" sz="1600" dirty="0" smtClean="0"/>
              <a:t>желая </a:t>
            </a:r>
          </a:p>
          <a:p>
            <a:pPr algn="just">
              <a:buNone/>
            </a:pPr>
            <a:r>
              <a:rPr lang="ru-RU" sz="1600" dirty="0" smtClean="0"/>
              <a:t>доказать </a:t>
            </a:r>
            <a:r>
              <a:rPr lang="ru-RU" sz="1600" dirty="0" smtClean="0"/>
              <a:t>немцам свою </a:t>
            </a:r>
            <a:r>
              <a:rPr lang="ru-RU" sz="1600" dirty="0" smtClean="0"/>
              <a:t>непричастность</a:t>
            </a:r>
            <a:r>
              <a:rPr lang="ru-RU" sz="1600" dirty="0" smtClean="0"/>
              <a:t>, съела 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отравленный </a:t>
            </a:r>
            <a:r>
              <a:rPr lang="ru-RU" sz="1600" dirty="0" smtClean="0"/>
              <a:t>суп. </a:t>
            </a:r>
            <a:r>
              <a:rPr lang="ru-RU" sz="1600" dirty="0" smtClean="0"/>
              <a:t>Чудом </a:t>
            </a:r>
            <a:r>
              <a:rPr lang="ru-RU" sz="1600" dirty="0" smtClean="0"/>
              <a:t>осталась жива. С 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августа 1943 разведчик партизанского отряда им. </a:t>
            </a:r>
          </a:p>
          <a:p>
            <a:pPr algn="just">
              <a:buNone/>
            </a:pPr>
            <a:r>
              <a:rPr lang="ru-RU" sz="1600" dirty="0" smtClean="0"/>
              <a:t>К. Е. Ворошилова. В декабре 1943, возвращаясь с </a:t>
            </a:r>
          </a:p>
          <a:p>
            <a:pPr algn="just">
              <a:buNone/>
            </a:pPr>
            <a:r>
              <a:rPr lang="ru-RU" sz="1600" dirty="0" smtClean="0"/>
              <a:t>задания по выяснению причин </a:t>
            </a:r>
            <a:r>
              <a:rPr lang="ru-RU" sz="1600" dirty="0" smtClean="0"/>
              <a:t>провала 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организации «</a:t>
            </a:r>
            <a:r>
              <a:rPr lang="ru-RU" sz="1600" dirty="0" smtClean="0"/>
              <a:t>Юные мстители», </a:t>
            </a:r>
            <a:r>
              <a:rPr lang="ru-RU" sz="1600" dirty="0" smtClean="0"/>
              <a:t>арестована </a:t>
            </a:r>
            <a:r>
              <a:rPr lang="ru-RU" sz="1600" dirty="0" smtClean="0"/>
              <a:t>в 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деревне </a:t>
            </a:r>
            <a:r>
              <a:rPr lang="ru-RU" sz="1600" dirty="0" smtClean="0"/>
              <a:t>Мостище </a:t>
            </a:r>
            <a:r>
              <a:rPr lang="ru-RU" sz="1600" dirty="0" smtClean="0"/>
              <a:t>и опознана </a:t>
            </a:r>
            <a:r>
              <a:rPr lang="ru-RU" sz="1600" dirty="0" smtClean="0"/>
              <a:t>некоей </a:t>
            </a:r>
            <a:r>
              <a:rPr lang="ru-RU" sz="1600" dirty="0" smtClean="0"/>
              <a:t>Анной </a:t>
            </a:r>
          </a:p>
          <a:p>
            <a:pPr algn="just">
              <a:buNone/>
            </a:pPr>
            <a:r>
              <a:rPr lang="ru-RU" sz="1600" dirty="0" smtClean="0"/>
              <a:t>Храповицкой</a:t>
            </a:r>
            <a:r>
              <a:rPr lang="ru-RU" sz="1600" dirty="0" smtClean="0"/>
              <a:t>. На одном </a:t>
            </a:r>
            <a:r>
              <a:rPr lang="ru-RU" sz="1600" dirty="0" smtClean="0"/>
              <a:t>из допросов </a:t>
            </a:r>
            <a:r>
              <a:rPr lang="ru-RU" sz="1600" dirty="0" smtClean="0"/>
              <a:t>в гестапо </a:t>
            </a:r>
            <a:r>
              <a:rPr lang="ru-RU" sz="1600" dirty="0" smtClean="0"/>
              <a:t>д</a:t>
            </a:r>
            <a:r>
              <a:rPr lang="ru-RU" sz="1600" dirty="0" smtClean="0"/>
              <a:t>. 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Горяны</a:t>
            </a:r>
            <a:r>
              <a:rPr lang="ru-RU" sz="1600" dirty="0" smtClean="0"/>
              <a:t>, схватив со стола </a:t>
            </a:r>
            <a:r>
              <a:rPr lang="ru-RU" sz="1600" dirty="0" smtClean="0"/>
              <a:t>пистолет </a:t>
            </a:r>
            <a:r>
              <a:rPr lang="ru-RU" sz="1600" dirty="0" smtClean="0"/>
              <a:t>следователя, 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застрелила </a:t>
            </a:r>
            <a:r>
              <a:rPr lang="ru-RU" sz="1600" dirty="0" smtClean="0"/>
              <a:t>его и ещё двух </a:t>
            </a:r>
            <a:r>
              <a:rPr lang="ru-RU" sz="1600" dirty="0" smtClean="0"/>
              <a:t>гитлеровцев</a:t>
            </a:r>
            <a:r>
              <a:rPr lang="ru-RU" sz="1600" dirty="0" smtClean="0"/>
              <a:t>, пыталась 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бежать</a:t>
            </a:r>
            <a:r>
              <a:rPr lang="ru-RU" sz="1600" dirty="0" smtClean="0"/>
              <a:t>, была схвачена. </a:t>
            </a:r>
            <a:r>
              <a:rPr lang="ru-RU" sz="1600" dirty="0" smtClean="0"/>
              <a:t>Зверски </a:t>
            </a:r>
            <a:r>
              <a:rPr lang="ru-RU" sz="1600" dirty="0" smtClean="0"/>
              <a:t>замучена и </a:t>
            </a:r>
            <a:endParaRPr lang="ru-RU" sz="1600" dirty="0" smtClean="0"/>
          </a:p>
          <a:p>
            <a:pPr algn="just">
              <a:buNone/>
            </a:pPr>
            <a:r>
              <a:rPr lang="ru-RU" sz="1600" dirty="0" smtClean="0"/>
              <a:t>расстреляна в </a:t>
            </a:r>
            <a:r>
              <a:rPr lang="ru-RU" sz="1600" dirty="0" smtClean="0"/>
              <a:t>тюрьме г. </a:t>
            </a:r>
            <a:r>
              <a:rPr lang="ru-RU" sz="1600" dirty="0" smtClean="0"/>
              <a:t>Витебска</a:t>
            </a:r>
            <a:r>
              <a:rPr lang="ru-RU" sz="1600" dirty="0" smtClean="0"/>
              <a:t>.</a:t>
            </a:r>
          </a:p>
          <a:p>
            <a:endParaRPr lang="ru-RU" sz="1400" dirty="0"/>
          </a:p>
        </p:txBody>
      </p:sp>
      <p:pic>
        <p:nvPicPr>
          <p:cNvPr id="4" name="Рисунок 3" descr="Зина Портно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21336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Зина Портнова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581400"/>
            <a:ext cx="312420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Валя Котик</a:t>
            </a:r>
            <a:endParaRPr lang="ru-RU" sz="44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2800" y="1143000"/>
            <a:ext cx="5486400" cy="5334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Валя (Валентин Александрович) Котик родился 11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февраля </a:t>
            </a:r>
            <a:r>
              <a:rPr lang="ru-RU" sz="1600" dirty="0" smtClean="0"/>
              <a:t>1930 года в селе Хмелевка, ныне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Хмельницкой </a:t>
            </a:r>
            <a:r>
              <a:rPr lang="ru-RU" sz="1600" dirty="0" smtClean="0"/>
              <a:t>области, умер 17 февраля 1944 года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в </a:t>
            </a:r>
            <a:r>
              <a:rPr lang="ru-RU" sz="1600" dirty="0" smtClean="0"/>
              <a:t>Изяславе Хмельницкой области. </a:t>
            </a:r>
            <a:r>
              <a:rPr lang="ru-RU" sz="1600" dirty="0" smtClean="0"/>
              <a:t>Родился </a:t>
            </a:r>
            <a:r>
              <a:rPr lang="ru-RU" sz="1600" dirty="0" smtClean="0"/>
              <a:t>в семье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крестьянина</a:t>
            </a:r>
            <a:r>
              <a:rPr lang="ru-RU" sz="1600" dirty="0" smtClean="0"/>
              <a:t>. С 1937 жил в г. Шепетовка. </a:t>
            </a:r>
            <a:r>
              <a:rPr lang="ru-RU" sz="1600" dirty="0" smtClean="0"/>
              <a:t>Когда </a:t>
            </a:r>
          </a:p>
          <a:p>
            <a:pPr>
              <a:buNone/>
            </a:pPr>
            <a:r>
              <a:rPr lang="ru-RU" sz="1600" dirty="0" smtClean="0"/>
              <a:t>началась </a:t>
            </a:r>
            <a:r>
              <a:rPr lang="ru-RU" sz="1600" dirty="0" smtClean="0"/>
              <a:t>война, он только еще перешел в шестой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класс</a:t>
            </a:r>
            <a:r>
              <a:rPr lang="ru-RU" sz="1600" dirty="0" smtClean="0"/>
              <a:t>. С первых дней оккупации Шепетовки Валя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начал </a:t>
            </a:r>
            <a:r>
              <a:rPr lang="ru-RU" sz="1600" dirty="0" smtClean="0"/>
              <a:t>бороться против </a:t>
            </a:r>
            <a:r>
              <a:rPr lang="ru-RU" sz="1600" dirty="0" smtClean="0"/>
              <a:t>фашистов. Однажды вместе </a:t>
            </a:r>
          </a:p>
          <a:p>
            <a:pPr>
              <a:buNone/>
            </a:pPr>
            <a:r>
              <a:rPr lang="ru-RU" sz="1600" dirty="0" smtClean="0"/>
              <a:t>с </a:t>
            </a:r>
            <a:r>
              <a:rPr lang="ru-RU" sz="1600" dirty="0" smtClean="0"/>
              <a:t>товарищами он бросил гранату в машину, в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которой </a:t>
            </a:r>
            <a:r>
              <a:rPr lang="ru-RU" sz="1600" dirty="0" smtClean="0"/>
              <a:t>ехал начальник </a:t>
            </a:r>
            <a:r>
              <a:rPr lang="ru-RU" sz="1600" dirty="0" err="1" smtClean="0"/>
              <a:t>шепетовской</a:t>
            </a:r>
            <a:r>
              <a:rPr lang="ru-RU" sz="1600" dirty="0" smtClean="0"/>
              <a:t> </a:t>
            </a:r>
            <a:r>
              <a:rPr lang="ru-RU" sz="1600" dirty="0" smtClean="0"/>
              <a:t>жандармерии. </a:t>
            </a:r>
          </a:p>
          <a:p>
            <a:pPr>
              <a:buNone/>
            </a:pPr>
            <a:r>
              <a:rPr lang="ru-RU" sz="1600" dirty="0" smtClean="0"/>
              <a:t>Гитлеровский </a:t>
            </a:r>
            <a:r>
              <a:rPr lang="ru-RU" sz="1600" dirty="0" smtClean="0"/>
              <a:t>палач был </a:t>
            </a:r>
            <a:r>
              <a:rPr lang="ru-RU" sz="1600" dirty="0" smtClean="0"/>
              <a:t>убит.</a:t>
            </a:r>
            <a:r>
              <a:rPr lang="ru-RU" sz="1600" dirty="0" smtClean="0"/>
              <a:t> </a:t>
            </a:r>
            <a:r>
              <a:rPr lang="ru-RU" sz="1600" dirty="0" smtClean="0"/>
              <a:t>В </a:t>
            </a:r>
            <a:r>
              <a:rPr lang="ru-RU" sz="1600" dirty="0" smtClean="0"/>
              <a:t>1942 году </a:t>
            </a:r>
            <a:r>
              <a:rPr lang="ru-RU" sz="1600" dirty="0" smtClean="0"/>
              <a:t>Валя </a:t>
            </a:r>
          </a:p>
          <a:p>
            <a:pPr>
              <a:buNone/>
            </a:pPr>
            <a:r>
              <a:rPr lang="ru-RU" sz="1600" dirty="0" smtClean="0"/>
              <a:t>установил </a:t>
            </a:r>
            <a:r>
              <a:rPr lang="ru-RU" sz="1600" dirty="0" smtClean="0"/>
              <a:t>постоянную связь с </a:t>
            </a:r>
            <a:r>
              <a:rPr lang="ru-RU" sz="1600" dirty="0" err="1" smtClean="0"/>
              <a:t>шепетовской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подпольной </a:t>
            </a:r>
            <a:r>
              <a:rPr lang="ru-RU" sz="1600" dirty="0" smtClean="0"/>
              <a:t>организацией и по ее заданию собирал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оружие</a:t>
            </a:r>
            <a:r>
              <a:rPr lang="ru-RU" sz="1600" dirty="0" smtClean="0"/>
              <a:t>, распространял </a:t>
            </a:r>
            <a:r>
              <a:rPr lang="ru-RU" sz="1600" dirty="0" smtClean="0"/>
              <a:t>листовки. Летом </a:t>
            </a:r>
            <a:r>
              <a:rPr lang="ru-RU" sz="1600" dirty="0" smtClean="0"/>
              <a:t>1943 года он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становится </a:t>
            </a:r>
            <a:r>
              <a:rPr lang="ru-RU" sz="1600" dirty="0" smtClean="0"/>
              <a:t>партизаном отряда имени </a:t>
            </a:r>
            <a:r>
              <a:rPr lang="ru-RU" sz="1600" dirty="0" err="1" smtClean="0"/>
              <a:t>Кармалюка</a:t>
            </a:r>
            <a:r>
              <a:rPr lang="ru-RU" sz="1600" dirty="0" smtClean="0"/>
              <a:t>. </a:t>
            </a:r>
            <a:endParaRPr lang="ru-RU" sz="1200" dirty="0"/>
          </a:p>
        </p:txBody>
      </p:sp>
      <p:pic>
        <p:nvPicPr>
          <p:cNvPr id="4" name="Рисунок 3" descr="Котик Валя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2743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2400" y="1981200"/>
            <a:ext cx="4648200" cy="3372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600" dirty="0" smtClean="0"/>
              <a:t>В </a:t>
            </a:r>
            <a:r>
              <a:rPr lang="ru-RU" sz="1600" dirty="0" smtClean="0"/>
              <a:t>бою </a:t>
            </a:r>
            <a:r>
              <a:rPr lang="ru-RU" sz="1600" dirty="0" smtClean="0"/>
              <a:t>за освобождение города Изяслава мальчика </a:t>
            </a:r>
            <a:r>
              <a:rPr lang="ru-RU" sz="1600" dirty="0" smtClean="0"/>
              <a:t>смертельно </a:t>
            </a:r>
            <a:r>
              <a:rPr lang="ru-RU" sz="1600" dirty="0" smtClean="0"/>
              <a:t>ранило. </a:t>
            </a:r>
            <a:r>
              <a:rPr lang="ru-RU" sz="1600" dirty="0" smtClean="0"/>
              <a:t>Он </a:t>
            </a:r>
            <a:r>
              <a:rPr lang="ru-RU" sz="1600" dirty="0" smtClean="0"/>
              <a:t>умер на руках </a:t>
            </a:r>
            <a:r>
              <a:rPr lang="ru-RU" sz="1600" dirty="0" smtClean="0"/>
              <a:t>товарищей. Награжден </a:t>
            </a:r>
            <a:r>
              <a:rPr lang="ru-RU" sz="1600" dirty="0" smtClean="0"/>
              <a:t>орденом Отечественной войны 1-й степени и медалью. Герой Советского Союза (27.6.1958, посмертно). </a:t>
            </a:r>
            <a:r>
              <a:rPr lang="ru-RU" sz="1600" dirty="0" smtClean="0"/>
              <a:t>Имя </a:t>
            </a:r>
            <a:r>
              <a:rPr lang="ru-RU" sz="1600" dirty="0" smtClean="0"/>
              <a:t>Котика присвоено теплоходу, школам, пионерским дружинам. </a:t>
            </a:r>
            <a:r>
              <a:rPr lang="ru-RU" sz="1600" dirty="0" smtClean="0"/>
              <a:t>В </a:t>
            </a:r>
            <a:r>
              <a:rPr lang="ru-RU" sz="1600" dirty="0" smtClean="0"/>
              <a:t>г. Шепетовка в 1960 сооружен памятник Котику от пионеров Украины (скульпторы Л. Скиба, П. Флит, И. </a:t>
            </a:r>
            <a:r>
              <a:rPr lang="ru-RU" sz="1600" dirty="0" err="1" smtClean="0"/>
              <a:t>Самотёс</a:t>
            </a:r>
            <a:r>
              <a:rPr lang="ru-RU" sz="1600" dirty="0" smtClean="0"/>
              <a:t>).</a:t>
            </a:r>
            <a:endParaRPr lang="ru-RU" sz="1600" dirty="0" smtClean="0"/>
          </a:p>
        </p:txBody>
      </p:sp>
      <p:pic>
        <p:nvPicPr>
          <p:cNvPr id="3" name="Рисунок 2" descr="Валя Котик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09600"/>
            <a:ext cx="3352800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Марат </a:t>
            </a:r>
            <a:r>
              <a:rPr lang="ru-RU" sz="4400" dirty="0" err="1" smtClean="0">
                <a:solidFill>
                  <a:schemeClr val="accent5">
                    <a:lumMod val="75000"/>
                  </a:schemeClr>
                </a:solidFill>
                <a:effectLst/>
              </a:rPr>
              <a:t>Казей</a:t>
            </a:r>
            <a:endParaRPr lang="ru-RU" sz="44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2800" y="1219200"/>
            <a:ext cx="5486400" cy="5029200"/>
          </a:xfrm>
        </p:spPr>
        <p:txBody>
          <a:bodyPr>
            <a:noAutofit/>
          </a:bodyPr>
          <a:lstStyle/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Война </a:t>
            </a:r>
            <a:r>
              <a:rPr lang="ru-RU" sz="1600" dirty="0" smtClean="0"/>
              <a:t>обрушилась на белорусскую землю. В </a:t>
            </a:r>
            <a:r>
              <a:rPr lang="ru-RU" sz="1600" dirty="0" smtClean="0"/>
              <a:t>деревню</a:t>
            </a:r>
            <a:r>
              <a:rPr lang="ru-RU" sz="1600" dirty="0" smtClean="0"/>
              <a:t>, где </a:t>
            </a:r>
            <a:endParaRPr lang="ru-RU" sz="1600" dirty="0" smtClean="0"/>
          </a:p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жил </a:t>
            </a:r>
            <a:r>
              <a:rPr lang="ru-RU" sz="1600" dirty="0" smtClean="0"/>
              <a:t>Марат с мамой, </a:t>
            </a:r>
            <a:r>
              <a:rPr lang="ru-RU" sz="1600" dirty="0" smtClean="0"/>
              <a:t>Анной Александровной </a:t>
            </a:r>
            <a:r>
              <a:rPr lang="ru-RU" sz="1600" dirty="0" err="1" smtClean="0"/>
              <a:t>Казей</a:t>
            </a:r>
            <a:r>
              <a:rPr lang="ru-RU" sz="1600" dirty="0" smtClean="0"/>
              <a:t>, </a:t>
            </a:r>
            <a:endParaRPr lang="ru-RU" sz="1600" dirty="0" smtClean="0"/>
          </a:p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ворвались </a:t>
            </a:r>
            <a:r>
              <a:rPr lang="ru-RU" sz="1600" dirty="0" smtClean="0"/>
              <a:t>фашисты. </a:t>
            </a:r>
            <a:r>
              <a:rPr lang="ru-RU" sz="1600" dirty="0" smtClean="0"/>
              <a:t>Осенью </a:t>
            </a:r>
            <a:r>
              <a:rPr lang="ru-RU" sz="1600" dirty="0" smtClean="0"/>
              <a:t>Марату уже не </a:t>
            </a:r>
            <a:r>
              <a:rPr lang="ru-RU" sz="1600" dirty="0" smtClean="0"/>
              <a:t>пришлось </a:t>
            </a:r>
          </a:p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идти </a:t>
            </a:r>
            <a:r>
              <a:rPr lang="ru-RU" sz="1600" dirty="0" smtClean="0"/>
              <a:t>в школу </a:t>
            </a:r>
            <a:r>
              <a:rPr lang="ru-RU" sz="1600" dirty="0" smtClean="0"/>
              <a:t>в пятый </a:t>
            </a:r>
            <a:r>
              <a:rPr lang="ru-RU" sz="1600" dirty="0" smtClean="0"/>
              <a:t>класс. Школьное здание </a:t>
            </a:r>
            <a:endParaRPr lang="ru-RU" sz="1600" dirty="0" smtClean="0"/>
          </a:p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фашисты </a:t>
            </a:r>
            <a:r>
              <a:rPr lang="ru-RU" sz="1600" dirty="0" smtClean="0"/>
              <a:t>превратили </a:t>
            </a:r>
            <a:r>
              <a:rPr lang="ru-RU" sz="1600" dirty="0" smtClean="0"/>
              <a:t>в </a:t>
            </a:r>
            <a:r>
              <a:rPr lang="ru-RU" sz="1600" dirty="0" smtClean="0"/>
              <a:t>свою казарму. Враг лютовал. За </a:t>
            </a:r>
            <a:endParaRPr lang="ru-RU" sz="1600" dirty="0" smtClean="0"/>
          </a:p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связь </a:t>
            </a:r>
            <a:r>
              <a:rPr lang="ru-RU" sz="1600" dirty="0" smtClean="0"/>
              <a:t>с партизанами </a:t>
            </a:r>
            <a:r>
              <a:rPr lang="ru-RU" sz="1600" dirty="0" smtClean="0"/>
              <a:t>была </a:t>
            </a:r>
            <a:r>
              <a:rPr lang="ru-RU" sz="1600" dirty="0" smtClean="0"/>
              <a:t>схвачена Анна Александровна </a:t>
            </a:r>
            <a:endParaRPr lang="ru-RU" sz="1600" dirty="0" smtClean="0"/>
          </a:p>
          <a:p>
            <a:pPr algn="just">
              <a:lnSpc>
                <a:spcPct val="160000"/>
              </a:lnSpc>
              <a:buNone/>
            </a:pPr>
            <a:r>
              <a:rPr lang="ru-RU" sz="1600" dirty="0" err="1" smtClean="0"/>
              <a:t>Казей</a:t>
            </a:r>
            <a:r>
              <a:rPr lang="ru-RU" sz="1600" dirty="0" smtClean="0"/>
              <a:t>, и вскоре </a:t>
            </a:r>
            <a:r>
              <a:rPr lang="ru-RU" sz="1600" dirty="0" smtClean="0"/>
              <a:t>Марат </a:t>
            </a:r>
            <a:r>
              <a:rPr lang="ru-RU" sz="1600" dirty="0" smtClean="0"/>
              <a:t>узнал, что маму повесили в </a:t>
            </a:r>
            <a:endParaRPr lang="ru-RU" sz="1600" dirty="0" smtClean="0"/>
          </a:p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Минске</a:t>
            </a:r>
            <a:r>
              <a:rPr lang="ru-RU" sz="1600" dirty="0" smtClean="0"/>
              <a:t>. Гневом и </a:t>
            </a:r>
            <a:r>
              <a:rPr lang="ru-RU" sz="1600" dirty="0" smtClean="0"/>
              <a:t>ненавистью </a:t>
            </a:r>
            <a:r>
              <a:rPr lang="ru-RU" sz="1600" dirty="0" smtClean="0"/>
              <a:t>к врагу </a:t>
            </a:r>
            <a:r>
              <a:rPr lang="ru-RU" sz="1600" dirty="0" smtClean="0"/>
              <a:t>наполнилось </a:t>
            </a:r>
          </a:p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сердце </a:t>
            </a:r>
            <a:r>
              <a:rPr lang="ru-RU" sz="1600" dirty="0" smtClean="0"/>
              <a:t>мальчика. </a:t>
            </a:r>
            <a:r>
              <a:rPr lang="ru-RU" sz="1600" dirty="0" smtClean="0"/>
              <a:t>Вместе </a:t>
            </a:r>
            <a:r>
              <a:rPr lang="ru-RU" sz="1600" dirty="0" smtClean="0"/>
              <a:t>с сестрой, комсомолкой Адой, </a:t>
            </a:r>
            <a:endParaRPr lang="ru-RU" sz="1600" dirty="0" smtClean="0"/>
          </a:p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пионер </a:t>
            </a:r>
            <a:r>
              <a:rPr lang="ru-RU" sz="1600" dirty="0" smtClean="0"/>
              <a:t>Марат </a:t>
            </a:r>
            <a:r>
              <a:rPr lang="ru-RU" sz="1600" dirty="0" err="1" smtClean="0"/>
              <a:t>Казей</a:t>
            </a:r>
            <a:r>
              <a:rPr lang="ru-RU" sz="1600" dirty="0" smtClean="0"/>
              <a:t> </a:t>
            </a:r>
            <a:r>
              <a:rPr lang="ru-RU" sz="1600" dirty="0" smtClean="0"/>
              <a:t>ушел к партизанам в </a:t>
            </a:r>
            <a:r>
              <a:rPr lang="ru-RU" sz="1600" dirty="0" err="1" smtClean="0"/>
              <a:t>Станьковский</a:t>
            </a:r>
            <a:r>
              <a:rPr lang="ru-RU" sz="1600" dirty="0" smtClean="0"/>
              <a:t> </a:t>
            </a:r>
            <a:endParaRPr lang="ru-RU" sz="1600" dirty="0" smtClean="0"/>
          </a:p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лес</a:t>
            </a:r>
            <a:r>
              <a:rPr lang="ru-RU" sz="1600" dirty="0" smtClean="0"/>
              <a:t>. Он стал </a:t>
            </a:r>
            <a:r>
              <a:rPr lang="ru-RU" sz="1600" dirty="0" smtClean="0"/>
              <a:t>разведчиком </a:t>
            </a:r>
            <a:r>
              <a:rPr lang="ru-RU" sz="1600" dirty="0" smtClean="0"/>
              <a:t>в штабе партизанской бригады. </a:t>
            </a:r>
            <a:endParaRPr lang="ru-RU" sz="1600" dirty="0" smtClean="0"/>
          </a:p>
        </p:txBody>
      </p:sp>
      <p:pic>
        <p:nvPicPr>
          <p:cNvPr id="4" name="Рисунок 3" descr="фото КАЗЕЙ Марат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2667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рат Казей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90600"/>
            <a:ext cx="3276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733800" y="838200"/>
            <a:ext cx="4953000" cy="5163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Проникал во вражеские гарнизоны и доставлял </a:t>
            </a:r>
          </a:p>
          <a:p>
            <a:pPr algn="just">
              <a:lnSpc>
                <a:spcPct val="160000"/>
              </a:lnSpc>
              <a:buNone/>
            </a:pPr>
            <a:r>
              <a:rPr lang="ru-RU" sz="1600" dirty="0" smtClean="0"/>
              <a:t>командованию ценные сведения. </a:t>
            </a:r>
            <a:r>
              <a:rPr lang="ru-RU" sz="1600" dirty="0" smtClean="0"/>
              <a:t>Используя </a:t>
            </a:r>
            <a:r>
              <a:rPr lang="ru-RU" sz="1600" dirty="0" smtClean="0"/>
              <a:t>эти данные, партизаны </a:t>
            </a:r>
            <a:r>
              <a:rPr lang="ru-RU" sz="1600" dirty="0" smtClean="0"/>
              <a:t>разработали </a:t>
            </a:r>
            <a:r>
              <a:rPr lang="ru-RU" sz="1600" dirty="0" smtClean="0"/>
              <a:t>дерзкую операцию и разгромили </a:t>
            </a:r>
            <a:r>
              <a:rPr lang="ru-RU" sz="1600" dirty="0" smtClean="0"/>
              <a:t>фашистский </a:t>
            </a:r>
            <a:r>
              <a:rPr lang="ru-RU" sz="1600" dirty="0" smtClean="0"/>
              <a:t>гарнизон в городе Дзержинске... </a:t>
            </a:r>
            <a:r>
              <a:rPr lang="ru-RU" sz="1600" dirty="0" smtClean="0"/>
              <a:t>Марат </a:t>
            </a:r>
            <a:r>
              <a:rPr lang="ru-RU" sz="1600" dirty="0" smtClean="0"/>
              <a:t>участвовал в боях и неизменно проявлял отвагу, бесстрашие, вместе с опытными подрывниками минировал железную дорогу. Марат погиб в бою. Сражался до последнего патрона, а когда у него осталась лишь одна граната, подпустил врагов поближе и взорвал их... и себя. За мужество и отвагу пионер Марат </a:t>
            </a:r>
            <a:r>
              <a:rPr lang="ru-RU" sz="1600" dirty="0" err="1" smtClean="0"/>
              <a:t>Казей</a:t>
            </a:r>
            <a:r>
              <a:rPr lang="ru-RU" sz="1600" dirty="0" smtClean="0"/>
              <a:t> был удостоен звания Героя Советского Союза. В городе Минске поставлен памятник юному герою. 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Володя Казначеев</a:t>
            </a:r>
            <a:endParaRPr lang="ru-RU" sz="440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6200" y="1371600"/>
            <a:ext cx="4953000" cy="502920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1941 </a:t>
            </a:r>
            <a:r>
              <a:rPr lang="ru-RU" sz="1600" dirty="0" smtClean="0">
                <a:cs typeface="Times New Roman" pitchFamily="18" charset="0"/>
              </a:rPr>
              <a:t>год... Весной закончил пятый класс. </a:t>
            </a:r>
            <a:r>
              <a:rPr lang="ru-RU" sz="1600" dirty="0" smtClean="0">
                <a:cs typeface="Times New Roman" pitchFamily="18" charset="0"/>
              </a:rPr>
              <a:t>Осенью </a:t>
            </a:r>
          </a:p>
          <a:p>
            <a:pPr>
              <a:lnSpc>
                <a:spcPct val="17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вступил </a:t>
            </a:r>
            <a:r>
              <a:rPr lang="ru-RU" sz="1600" dirty="0" smtClean="0">
                <a:cs typeface="Times New Roman" pitchFamily="18" charset="0"/>
              </a:rPr>
              <a:t>в </a:t>
            </a:r>
            <a:r>
              <a:rPr lang="ru-RU" sz="1600" dirty="0" smtClean="0">
                <a:cs typeface="Times New Roman" pitchFamily="18" charset="0"/>
              </a:rPr>
              <a:t>партизанский </a:t>
            </a:r>
            <a:r>
              <a:rPr lang="ru-RU" sz="1600" dirty="0" smtClean="0">
                <a:cs typeface="Times New Roman" pitchFamily="18" charset="0"/>
              </a:rPr>
              <a:t>отряд. Когда вместе с </a:t>
            </a:r>
            <a:endParaRPr lang="ru-RU" sz="1600" dirty="0" smtClean="0"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сестрой </a:t>
            </a:r>
            <a:r>
              <a:rPr lang="ru-RU" sz="1600" dirty="0" smtClean="0">
                <a:cs typeface="Times New Roman" pitchFamily="18" charset="0"/>
              </a:rPr>
              <a:t>Аней он пришел к </a:t>
            </a:r>
            <a:r>
              <a:rPr lang="ru-RU" sz="1600" dirty="0" smtClean="0">
                <a:cs typeface="Times New Roman" pitchFamily="18" charset="0"/>
              </a:rPr>
              <a:t>партизанам </a:t>
            </a:r>
            <a:r>
              <a:rPr lang="ru-RU" sz="1600" dirty="0" smtClean="0">
                <a:cs typeface="Times New Roman" pitchFamily="18" charset="0"/>
              </a:rPr>
              <a:t>в </a:t>
            </a:r>
            <a:endParaRPr lang="ru-RU" sz="1600" dirty="0" smtClean="0"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1600" dirty="0" err="1" smtClean="0">
                <a:cs typeface="Times New Roman" pitchFamily="18" charset="0"/>
              </a:rPr>
              <a:t>Клетнянские</a:t>
            </a:r>
            <a:r>
              <a:rPr lang="ru-RU" sz="1600" dirty="0" smtClean="0">
                <a:cs typeface="Times New Roman" pitchFamily="18" charset="0"/>
              </a:rPr>
              <a:t> </a:t>
            </a:r>
            <a:r>
              <a:rPr lang="ru-RU" sz="1600" dirty="0" smtClean="0">
                <a:cs typeface="Times New Roman" pitchFamily="18" charset="0"/>
              </a:rPr>
              <a:t>леса, что на </a:t>
            </a:r>
            <a:r>
              <a:rPr lang="ru-RU" sz="1600" dirty="0" err="1" smtClean="0">
                <a:cs typeface="Times New Roman" pitchFamily="18" charset="0"/>
              </a:rPr>
              <a:t>Брянщине</a:t>
            </a:r>
            <a:r>
              <a:rPr lang="ru-RU" sz="1600" dirty="0" smtClean="0">
                <a:cs typeface="Times New Roman" pitchFamily="18" charset="0"/>
              </a:rPr>
              <a:t>, в отряде </a:t>
            </a:r>
            <a:endParaRPr lang="ru-RU" sz="1600" dirty="0" smtClean="0"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говорили</a:t>
            </a:r>
            <a:r>
              <a:rPr lang="ru-RU" sz="1600" dirty="0" smtClean="0">
                <a:cs typeface="Times New Roman" pitchFamily="18" charset="0"/>
              </a:rPr>
              <a:t>: "Ну и пополнение!.." Правда, узнав, </a:t>
            </a:r>
            <a:endParaRPr lang="ru-RU" sz="1600" dirty="0" smtClean="0"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что </a:t>
            </a:r>
            <a:r>
              <a:rPr lang="ru-RU" sz="1600" dirty="0" smtClean="0">
                <a:cs typeface="Times New Roman" pitchFamily="18" charset="0"/>
              </a:rPr>
              <a:t>они из </a:t>
            </a:r>
            <a:r>
              <a:rPr lang="ru-RU" sz="1600" dirty="0" err="1" smtClean="0">
                <a:cs typeface="Times New Roman" pitchFamily="18" charset="0"/>
              </a:rPr>
              <a:t>Соловьяновки</a:t>
            </a:r>
            <a:r>
              <a:rPr lang="ru-RU" sz="1600" dirty="0" smtClean="0">
                <a:cs typeface="Times New Roman" pitchFamily="18" charset="0"/>
              </a:rPr>
              <a:t>, дети Елены </a:t>
            </a:r>
            <a:r>
              <a:rPr lang="ru-RU" sz="1600" dirty="0" smtClean="0">
                <a:cs typeface="Times New Roman" pitchFamily="18" charset="0"/>
              </a:rPr>
              <a:t>Кондратьевны </a:t>
            </a:r>
          </a:p>
          <a:p>
            <a:pPr>
              <a:lnSpc>
                <a:spcPct val="170000"/>
              </a:lnSpc>
              <a:buNone/>
            </a:pPr>
            <a:r>
              <a:rPr lang="ru-RU" sz="1600" dirty="0" err="1" smtClean="0">
                <a:cs typeface="Times New Roman" pitchFamily="18" charset="0"/>
              </a:rPr>
              <a:t>Казначеевой</a:t>
            </a:r>
            <a:r>
              <a:rPr lang="ru-RU" sz="1600" dirty="0" smtClean="0">
                <a:cs typeface="Times New Roman" pitchFamily="18" charset="0"/>
              </a:rPr>
              <a:t>, той, что </a:t>
            </a:r>
            <a:r>
              <a:rPr lang="ru-RU" sz="1600" dirty="0" smtClean="0">
                <a:cs typeface="Times New Roman" pitchFamily="18" charset="0"/>
              </a:rPr>
              <a:t>пекла </a:t>
            </a:r>
            <a:r>
              <a:rPr lang="ru-RU" sz="1600" dirty="0" smtClean="0">
                <a:cs typeface="Times New Roman" pitchFamily="18" charset="0"/>
              </a:rPr>
              <a:t>хлеб </a:t>
            </a:r>
            <a:r>
              <a:rPr lang="ru-RU" sz="1600" dirty="0" smtClean="0">
                <a:cs typeface="Times New Roman" pitchFamily="18" charset="0"/>
              </a:rPr>
              <a:t>для </a:t>
            </a:r>
            <a:r>
              <a:rPr lang="ru-RU" sz="1600" dirty="0" smtClean="0">
                <a:cs typeface="Times New Roman" pitchFamily="18" charset="0"/>
              </a:rPr>
              <a:t>партизан, </a:t>
            </a:r>
            <a:endParaRPr lang="ru-RU" sz="1600" dirty="0" smtClean="0"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шутить </a:t>
            </a:r>
            <a:r>
              <a:rPr lang="ru-RU" sz="1600" dirty="0" smtClean="0">
                <a:cs typeface="Times New Roman" pitchFamily="18" charset="0"/>
              </a:rPr>
              <a:t>перестали (Елена </a:t>
            </a:r>
            <a:r>
              <a:rPr lang="ru-RU" sz="1600" dirty="0" smtClean="0">
                <a:cs typeface="Times New Roman" pitchFamily="18" charset="0"/>
              </a:rPr>
              <a:t>Кондратьевна </a:t>
            </a:r>
            <a:r>
              <a:rPr lang="ru-RU" sz="1600" dirty="0" smtClean="0">
                <a:cs typeface="Times New Roman" pitchFamily="18" charset="0"/>
              </a:rPr>
              <a:t>была убита </a:t>
            </a:r>
            <a:endParaRPr lang="ru-RU" sz="1600" dirty="0" smtClean="0"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фашистами</a:t>
            </a:r>
            <a:r>
              <a:rPr lang="ru-RU" sz="1600" dirty="0" smtClean="0">
                <a:cs typeface="Times New Roman" pitchFamily="18" charset="0"/>
              </a:rPr>
              <a:t>). В отряде была </a:t>
            </a:r>
            <a:r>
              <a:rPr lang="ru-RU" sz="1600" dirty="0" smtClean="0">
                <a:cs typeface="Times New Roman" pitchFamily="18" charset="0"/>
              </a:rPr>
              <a:t>"</a:t>
            </a:r>
            <a:r>
              <a:rPr lang="ru-RU" sz="1600" dirty="0" smtClean="0">
                <a:cs typeface="Times New Roman" pitchFamily="18" charset="0"/>
              </a:rPr>
              <a:t>партизанская школа". </a:t>
            </a:r>
            <a:endParaRPr lang="ru-RU" sz="1600" dirty="0" smtClean="0"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Там </a:t>
            </a:r>
            <a:r>
              <a:rPr lang="ru-RU" sz="1600" dirty="0" smtClean="0">
                <a:cs typeface="Times New Roman" pitchFamily="18" charset="0"/>
              </a:rPr>
              <a:t>обучались будущие минеры, </a:t>
            </a:r>
            <a:r>
              <a:rPr lang="ru-RU" sz="1600" dirty="0" smtClean="0">
                <a:cs typeface="Times New Roman" pitchFamily="18" charset="0"/>
              </a:rPr>
              <a:t>подрывники.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олодя Казначеев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954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9000" y="533400"/>
            <a:ext cx="5257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 </a:t>
            </a:r>
            <a:r>
              <a:rPr lang="ru-RU" sz="1600" dirty="0" smtClean="0">
                <a:cs typeface="Times New Roman" pitchFamily="18" charset="0"/>
              </a:rPr>
              <a:t>Володя на "отлично" усвоил эту науку и вместе со </a:t>
            </a:r>
          </a:p>
          <a:p>
            <a:pPr>
              <a:lnSpc>
                <a:spcPct val="15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старшими товарищами пустил под откос восемь эшелонов. </a:t>
            </a:r>
            <a:r>
              <a:rPr lang="ru-RU" sz="1600" dirty="0" smtClean="0">
                <a:cs typeface="Times New Roman" pitchFamily="18" charset="0"/>
              </a:rPr>
              <a:t>Приходилось </a:t>
            </a:r>
            <a:r>
              <a:rPr lang="ru-RU" sz="1600" dirty="0" smtClean="0">
                <a:cs typeface="Times New Roman" pitchFamily="18" charset="0"/>
              </a:rPr>
              <a:t>ему, и прикрывать отход группы, гранатами </a:t>
            </a:r>
            <a:r>
              <a:rPr lang="ru-RU" sz="1600" dirty="0" smtClean="0">
                <a:cs typeface="Times New Roman" pitchFamily="18" charset="0"/>
              </a:rPr>
              <a:t>останавливая </a:t>
            </a:r>
            <a:r>
              <a:rPr lang="ru-RU" sz="1600" dirty="0" smtClean="0">
                <a:cs typeface="Times New Roman" pitchFamily="18" charset="0"/>
              </a:rPr>
              <a:t>преследователей... </a:t>
            </a:r>
          </a:p>
          <a:p>
            <a:pPr>
              <a:lnSpc>
                <a:spcPct val="150000"/>
              </a:lnSpc>
              <a:buNone/>
            </a:pPr>
            <a:r>
              <a:rPr lang="ru-RU" sz="1600" dirty="0" smtClean="0">
                <a:cs typeface="Times New Roman" pitchFamily="18" charset="0"/>
              </a:rPr>
              <a:t>Он </a:t>
            </a:r>
            <a:r>
              <a:rPr lang="ru-RU" sz="1600" dirty="0" smtClean="0">
                <a:cs typeface="Times New Roman" pitchFamily="18" charset="0"/>
              </a:rPr>
              <a:t>был связным; ходил нередко в </a:t>
            </a:r>
            <a:r>
              <a:rPr lang="ru-RU" sz="1600" dirty="0" err="1" smtClean="0">
                <a:cs typeface="Times New Roman" pitchFamily="18" charset="0"/>
              </a:rPr>
              <a:t>Клетню</a:t>
            </a:r>
            <a:r>
              <a:rPr lang="ru-RU" sz="1600" dirty="0" smtClean="0">
                <a:cs typeface="Times New Roman" pitchFamily="18" charset="0"/>
              </a:rPr>
              <a:t>, доставляя ценнейшие сведения; дождавшись темноты, расклеивал листовки. От операции к операции становился опытнее, искуснее. За голову партизана </a:t>
            </a:r>
            <a:r>
              <a:rPr lang="ru-RU" sz="1600" dirty="0" err="1" smtClean="0">
                <a:cs typeface="Times New Roman" pitchFamily="18" charset="0"/>
              </a:rPr>
              <a:t>Кзаначеева</a:t>
            </a:r>
            <a:r>
              <a:rPr lang="ru-RU" sz="1600" dirty="0" smtClean="0">
                <a:cs typeface="Times New Roman" pitchFamily="18" charset="0"/>
              </a:rPr>
              <a:t> фашисты назначили награду, даже не подозревая, что отважный их противник - совсем еще мальчик. Он сражался рядом со взрослыми до того самого дня, пока родной край не был освобожден от фашистской нечисти, и по праву разделил со взрослыми славу героя - освободителя родной земли. Володя Казначеев награжден орденом Ленина, медалью "Партизану Отечественной войны" 1 степени. </a:t>
            </a:r>
            <a:endParaRPr lang="ru-RU" sz="1600" dirty="0" smtClean="0">
              <a:cs typeface="Times New Roman" pitchFamily="18" charset="0"/>
            </a:endParaRPr>
          </a:p>
        </p:txBody>
      </p:sp>
      <p:pic>
        <p:nvPicPr>
          <p:cNvPr id="3" name="Содержимое 3" descr="Володя Казначеев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2209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Владимир Петрович Казначеев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352800"/>
            <a:ext cx="2286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3000" y="4953000"/>
            <a:ext cx="5867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войны Володя закончил мореходное училище, потом — Одесский институт инженеров морского транспорта. Мирный труд Владимира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Каз-начеева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тоже отмечен двумя орденами.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43000" y="4724400"/>
            <a:ext cx="6781800" cy="150876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Владимир Петрович Казначеев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533400"/>
            <a:ext cx="3352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</TotalTime>
  <Words>739</Words>
  <PresentationFormat>Экран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Зина Портнова</vt:lpstr>
      <vt:lpstr>Валя Котик</vt:lpstr>
      <vt:lpstr>Слайд 4</vt:lpstr>
      <vt:lpstr>Марат Казей</vt:lpstr>
      <vt:lpstr>Слайд 6</vt:lpstr>
      <vt:lpstr>Володя Казначеев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12</cp:revision>
  <dcterms:created xsi:type="dcterms:W3CDTF">2010-04-11T14:14:32Z</dcterms:created>
  <dcterms:modified xsi:type="dcterms:W3CDTF">2016-11-30T16:11:27Z</dcterms:modified>
</cp:coreProperties>
</file>