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9" r:id="rId7"/>
    <p:sldId id="260" r:id="rId8"/>
    <p:sldId id="261" r:id="rId9"/>
    <p:sldId id="257" r:id="rId10"/>
    <p:sldId id="267" r:id="rId11"/>
    <p:sldId id="268" r:id="rId12"/>
    <p:sldId id="269" r:id="rId13"/>
    <p:sldId id="270" r:id="rId14"/>
    <p:sldId id="271" r:id="rId15"/>
    <p:sldId id="273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48872" cy="1944216"/>
          </a:xfrm>
        </p:spPr>
        <p:txBody>
          <a:bodyPr>
            <a:noAutofit/>
          </a:bodyPr>
          <a:lstStyle/>
          <a:p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Климатообразующие факторы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Океанические течения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907704" y="1772816"/>
            <a:ext cx="2016224" cy="28803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148064" y="1772816"/>
            <a:ext cx="2016224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72916" y="1340768"/>
            <a:ext cx="1737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2829" y="1340768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2636912"/>
            <a:ext cx="2088232" cy="20882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ВЛАЖНО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47664" y="2636912"/>
            <a:ext cx="2592288" cy="20882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ПРОХЛАДНО</a:t>
            </a: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СУХО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СНЕЖНЫЙ И ЛЕДЯНОЙ ПОКРОВ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4042792" cy="4493096"/>
          </a:xfrm>
        </p:spPr>
        <p:txBody>
          <a:bodyPr>
            <a:normAutofit/>
          </a:bodyPr>
          <a:lstStyle/>
          <a:p>
            <a:r>
              <a:rPr lang="ru-RU" dirty="0" smtClean="0"/>
              <a:t>БОЛЬШОЕ КОЛИЧЕСТВО СОЛНЕЧНЫХ ЛУЧЕЙ ОТРАЖАЕТСЯ</a:t>
            </a:r>
          </a:p>
          <a:p>
            <a:r>
              <a:rPr lang="ru-RU" dirty="0" smtClean="0"/>
              <a:t>МНОГО ТЕПЛА ЗАТРАЧИВАЕТСЯ НА ТАЯНИЕ</a:t>
            </a:r>
          </a:p>
          <a:p>
            <a:r>
              <a:rPr lang="ru-RU" dirty="0" smtClean="0"/>
              <a:t>СНИЖЕНИЕ ТЕМПЕРАТУРЫ ВОЗДУХА</a:t>
            </a:r>
            <a:endParaRPr lang="ru-RU" dirty="0"/>
          </a:p>
        </p:txBody>
      </p:sp>
      <p:pic>
        <p:nvPicPr>
          <p:cNvPr id="1026" name="Picture 2" descr="D:\Temp\Мои документы\Настя\ШКОЛА 500\подготовка к урокам\6 класс\ледники\475d54b7a68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412776"/>
            <a:ext cx="3248481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Temp\Мои документы\Настя\ШКОЛА 500\подготовка к урокам\6 класс\ледники\09_antarctic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3861048"/>
            <a:ext cx="2917494" cy="194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РЕЛЬЕФ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D:\Temp\Мои документы\Настя\ШКОЛА 500\подготовка к урокам\8 класс\рельеф и ПИ\1237761160_08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987824" y="1268760"/>
            <a:ext cx="508856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1475656" y="2276872"/>
            <a:ext cx="3312368" cy="26174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475656" y="4437112"/>
            <a:ext cx="3312368" cy="261743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184482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ОСАДКОВ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400506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ОСАДКОВ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191683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ХОЛОДНЕЕ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429309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ТЕПЛЕЕ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5589240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 21 В УЧЕБНИКЕ  рис. 1.16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/>
          </a:bodyPr>
          <a:lstStyle/>
          <a:p>
            <a:pPr algn="ctr"/>
            <a:r>
              <a:rPr lang="ru-RU" sz="4400" smtClean="0"/>
              <a:t>§ 5</a:t>
            </a:r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0" dirty="0">
                <a:solidFill>
                  <a:schemeClr val="tx1"/>
                </a:solidFill>
              </a:rPr>
              <a:t>Солнце всегда освещает только половину Земли</a:t>
            </a:r>
          </a:p>
        </p:txBody>
      </p:sp>
      <p:pic>
        <p:nvPicPr>
          <p:cNvPr id="9222" name="Picture 6" descr="kosmos_001_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3212976"/>
            <a:ext cx="3803650" cy="2854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7" descr="379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556792"/>
            <a:ext cx="3656013" cy="274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5400" i="0" dirty="0">
                <a:solidFill>
                  <a:srgbClr val="663300"/>
                </a:solidFill>
                <a:latin typeface="Book Antiqua" pitchFamily="18" charset="0"/>
              </a:rPr>
              <a:t>Пояса освещенности</a:t>
            </a:r>
          </a:p>
        </p:txBody>
      </p:sp>
      <p:pic>
        <p:nvPicPr>
          <p:cNvPr id="10245" name="Picture 5" descr="пояса освещенности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124744"/>
            <a:ext cx="4697413" cy="4572000"/>
          </a:xfrm>
          <a:prstGeom prst="rect">
            <a:avLst/>
          </a:prstGeo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267744" y="2996952"/>
            <a:ext cx="1179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/>
              <a:t>экватор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364088" y="3068960"/>
            <a:ext cx="1965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жаркий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004048" y="4077072"/>
            <a:ext cx="2273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южный умеренный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004048" y="1700808"/>
            <a:ext cx="2273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северный </a:t>
            </a:r>
          </a:p>
          <a:p>
            <a:pPr algn="ctr"/>
            <a:r>
              <a:rPr lang="ru-RU" sz="32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умеренный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355976" y="5301208"/>
            <a:ext cx="3511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южный холодный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355976" y="1052736"/>
            <a:ext cx="3892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северный холодный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76672"/>
            <a:ext cx="6804298" cy="1224136"/>
          </a:xfrm>
        </p:spPr>
        <p:txBody>
          <a:bodyPr>
            <a:normAutofit fontScale="90000"/>
          </a:bodyPr>
          <a:lstStyle/>
          <a:p>
            <a:r>
              <a:rPr lang="ru-RU" sz="5400" b="1" i="0" dirty="0">
                <a:solidFill>
                  <a:schemeClr val="tx1"/>
                </a:solidFill>
                <a:latin typeface="Arkhive" pitchFamily="34" charset="0"/>
              </a:rPr>
              <a:t>Земля нагревается </a:t>
            </a:r>
            <a:br>
              <a:rPr lang="ru-RU" sz="5400" b="1" i="0" dirty="0">
                <a:solidFill>
                  <a:schemeClr val="tx1"/>
                </a:solidFill>
                <a:latin typeface="Arkhive" pitchFamily="34" charset="0"/>
              </a:rPr>
            </a:br>
            <a:r>
              <a:rPr lang="ru-RU" sz="5400" b="1" i="0" dirty="0">
                <a:solidFill>
                  <a:schemeClr val="tx1"/>
                </a:solidFill>
                <a:latin typeface="Arkhive" pitchFamily="34" charset="0"/>
              </a:rPr>
              <a:t>неравномерно, т. к.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988840"/>
            <a:ext cx="8748464" cy="309604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5400" dirty="0" smtClean="0">
                <a:latin typeface="Arkhive" pitchFamily="34" charset="0"/>
              </a:rPr>
              <a:t> Имеет </a:t>
            </a:r>
            <a:r>
              <a:rPr lang="ru-RU" sz="5400" dirty="0">
                <a:latin typeface="Arkhive" pitchFamily="34" charset="0"/>
              </a:rPr>
              <a:t>шарообразную форму</a:t>
            </a:r>
          </a:p>
          <a:p>
            <a:pPr algn="ctr"/>
            <a:r>
              <a:rPr lang="ru-RU" sz="5400" dirty="0" smtClean="0">
                <a:latin typeface="Arkhive" pitchFamily="34" charset="0"/>
              </a:rPr>
              <a:t> На </a:t>
            </a:r>
            <a:r>
              <a:rPr lang="ru-RU" sz="5400" dirty="0">
                <a:latin typeface="Arkhive" pitchFamily="34" charset="0"/>
              </a:rPr>
              <a:t>разных широтах – разный </a:t>
            </a:r>
            <a:endParaRPr lang="ru-RU" sz="5400" dirty="0" smtClean="0">
              <a:latin typeface="Arkhive" pitchFamily="34" charset="0"/>
            </a:endParaRPr>
          </a:p>
          <a:p>
            <a:pPr algn="ctr">
              <a:buNone/>
            </a:pPr>
            <a:r>
              <a:rPr lang="ru-RU" sz="5400" u="sng" dirty="0" smtClean="0">
                <a:solidFill>
                  <a:srgbClr val="FF0000"/>
                </a:solidFill>
                <a:latin typeface="Arkhive" pitchFamily="34" charset="0"/>
              </a:rPr>
              <a:t>угол </a:t>
            </a:r>
            <a:r>
              <a:rPr lang="ru-RU" sz="5400" u="sng" dirty="0">
                <a:solidFill>
                  <a:srgbClr val="FF0000"/>
                </a:solidFill>
                <a:latin typeface="Arkhive" pitchFamily="34" charset="0"/>
              </a:rPr>
              <a:t>падения солнечных лучей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chemeClr val="tx1"/>
                </a:solidFill>
              </a:rPr>
              <a:t>Угол падения солнечных лучей</a:t>
            </a:r>
          </a:p>
        </p:txBody>
      </p:sp>
      <p:pic>
        <p:nvPicPr>
          <p:cNvPr id="11271" name="Picture 7" descr="угол падения лучей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484784"/>
            <a:ext cx="6103938" cy="4675187"/>
          </a:xfrm>
          <a:prstGeom prst="rect">
            <a:avLst/>
          </a:prstGeom>
          <a:noFill/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563938" y="3860800"/>
            <a:ext cx="1179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экватор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6444208" y="3645024"/>
            <a:ext cx="6905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90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urlz MT" pitchFamily="82" charset="0"/>
              </a:rPr>
              <a:t>°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156176" y="2564904"/>
            <a:ext cx="6905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60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urlz MT" pitchFamily="82" charset="0"/>
              </a:rPr>
              <a:t>°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004048" y="1700808"/>
            <a:ext cx="6905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30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urlz MT" pitchFamily="82" charset="0"/>
              </a:rPr>
              <a:t>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0872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Тропосфера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79712" y="1340768"/>
            <a:ext cx="5256584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Воздушная масса</a:t>
            </a:r>
            <a:endParaRPr lang="ru-RU" sz="44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211960" y="836712"/>
            <a:ext cx="360040" cy="288032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234775">
            <a:off x="1946838" y="2402970"/>
            <a:ext cx="360040" cy="288032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563888" y="2420888"/>
            <a:ext cx="360040" cy="1728192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220072" y="2420888"/>
            <a:ext cx="360040" cy="288032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693372">
            <a:off x="7249062" y="2364635"/>
            <a:ext cx="360040" cy="1803084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2924944"/>
            <a:ext cx="2808312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Экваториальная ВМ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55776" y="4365104"/>
            <a:ext cx="2304256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Умеренные </a:t>
            </a:r>
          </a:p>
          <a:p>
            <a:pPr algn="ctr"/>
            <a:r>
              <a:rPr lang="ru-RU" sz="2800" dirty="0" smtClean="0"/>
              <a:t>ВМ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3968" y="2924944"/>
            <a:ext cx="2376264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Тропическая </a:t>
            </a:r>
          </a:p>
          <a:p>
            <a:pPr algn="ctr"/>
            <a:r>
              <a:rPr lang="ru-RU" sz="2800" dirty="0" smtClean="0"/>
              <a:t>ВМ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12160" y="4365104"/>
            <a:ext cx="2952328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Арктические (антарктические) ВМ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66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khive" pitchFamily="34" charset="0"/>
              </a:rPr>
              <a:t>Циркуляция атмосферы</a:t>
            </a:r>
            <a:endParaRPr lang="ru-RU" sz="6600" i="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khive" pitchFamily="34" charset="0"/>
            </a:endParaRPr>
          </a:p>
        </p:txBody>
      </p:sp>
      <p:pic>
        <p:nvPicPr>
          <p:cNvPr id="24580" name="Picture 4" descr="давл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222" y="1187549"/>
            <a:ext cx="5041900" cy="4949825"/>
          </a:xfrm>
          <a:prstGeom prst="rect">
            <a:avLst/>
          </a:prstGeom>
          <a:noFill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283447" y="3284637"/>
            <a:ext cx="931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экватор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340347" y="3429099"/>
            <a:ext cx="45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0</a:t>
            </a:r>
            <a:r>
              <a:rPr lang="en-US" sz="2400" b="1"/>
              <a:t>°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267322" y="2852837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30</a:t>
            </a:r>
            <a:r>
              <a:rPr lang="en-US" sz="2400" b="1"/>
              <a:t>°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851647" y="1268512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90</a:t>
            </a:r>
            <a:r>
              <a:rPr lang="en-US" sz="2400" b="1"/>
              <a:t>°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267322" y="3932337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30</a:t>
            </a:r>
            <a:r>
              <a:rPr lang="en-US" sz="2400" b="1"/>
              <a:t>°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2916609" y="1987649"/>
            <a:ext cx="611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60</a:t>
            </a:r>
            <a:r>
              <a:rPr lang="en-US" sz="2400" b="1"/>
              <a:t>°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988047" y="4795937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60</a:t>
            </a:r>
            <a:r>
              <a:rPr lang="en-US" sz="2400" b="1"/>
              <a:t>°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851647" y="5516662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90</a:t>
            </a:r>
            <a:r>
              <a:rPr lang="en-US" sz="2400" b="1"/>
              <a:t>°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7525122" y="2779812"/>
            <a:ext cx="455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В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7525122" y="3932337"/>
            <a:ext cx="455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В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5220072" y="1195487"/>
            <a:ext cx="455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В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220072" y="5445224"/>
            <a:ext cx="45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В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7452097" y="3356074"/>
            <a:ext cx="573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Н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7020297" y="1844774"/>
            <a:ext cx="573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Н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7020297" y="4868962"/>
            <a:ext cx="573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Н</a:t>
            </a:r>
          </a:p>
        </p:txBody>
      </p:sp>
      <p:sp>
        <p:nvSpPr>
          <p:cNvPr id="24596" name="AutoShape 20"/>
          <p:cNvSpPr>
            <a:spLocks noChangeArrowheads="1"/>
          </p:cNvSpPr>
          <p:nvPr/>
        </p:nvSpPr>
        <p:spPr bwMode="auto">
          <a:xfrm>
            <a:off x="1475159" y="3644999"/>
            <a:ext cx="792163" cy="935038"/>
          </a:xfrm>
          <a:prstGeom prst="curvedRightArrow">
            <a:avLst>
              <a:gd name="adj1" fmla="val 23607"/>
              <a:gd name="adj2" fmla="val 4721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7" name="AutoShape 21"/>
          <p:cNvSpPr>
            <a:spLocks noChangeArrowheads="1"/>
          </p:cNvSpPr>
          <p:nvPr/>
        </p:nvSpPr>
        <p:spPr bwMode="auto">
          <a:xfrm flipV="1">
            <a:off x="1475159" y="2563912"/>
            <a:ext cx="793750" cy="1081087"/>
          </a:xfrm>
          <a:prstGeom prst="curvedRightArrow">
            <a:avLst>
              <a:gd name="adj1" fmla="val 27240"/>
              <a:gd name="adj2" fmla="val 5448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8" name="AutoShape 22"/>
          <p:cNvSpPr>
            <a:spLocks noChangeArrowheads="1"/>
          </p:cNvSpPr>
          <p:nvPr/>
        </p:nvSpPr>
        <p:spPr bwMode="auto">
          <a:xfrm rot="-2201452">
            <a:off x="2834059" y="5256312"/>
            <a:ext cx="574675" cy="965200"/>
          </a:xfrm>
          <a:prstGeom prst="curvedRightArrow">
            <a:avLst>
              <a:gd name="adj1" fmla="val 33591"/>
              <a:gd name="adj2" fmla="val 6718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9" name="AutoShape 23"/>
          <p:cNvSpPr>
            <a:spLocks noChangeArrowheads="1"/>
          </p:cNvSpPr>
          <p:nvPr/>
        </p:nvSpPr>
        <p:spPr bwMode="auto">
          <a:xfrm rot="20236095" flipV="1">
            <a:off x="2267322" y="4437162"/>
            <a:ext cx="595312" cy="863600"/>
          </a:xfrm>
          <a:prstGeom prst="curvedRightArrow">
            <a:avLst>
              <a:gd name="adj1" fmla="val 29013"/>
              <a:gd name="adj2" fmla="val 5802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00" name="AutoShape 24"/>
          <p:cNvSpPr>
            <a:spLocks noChangeArrowheads="1"/>
          </p:cNvSpPr>
          <p:nvPr/>
        </p:nvSpPr>
        <p:spPr bwMode="auto">
          <a:xfrm rot="2156374">
            <a:off x="2267322" y="1628874"/>
            <a:ext cx="676275" cy="847725"/>
          </a:xfrm>
          <a:prstGeom prst="curvedRightArrow">
            <a:avLst>
              <a:gd name="adj1" fmla="val 25070"/>
              <a:gd name="adj2" fmla="val 5014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02" name="AutoShape 26"/>
          <p:cNvSpPr>
            <a:spLocks noChangeArrowheads="1"/>
          </p:cNvSpPr>
          <p:nvPr/>
        </p:nvSpPr>
        <p:spPr bwMode="auto">
          <a:xfrm rot="2672190" flipV="1">
            <a:off x="3029322" y="908149"/>
            <a:ext cx="504825" cy="936625"/>
          </a:xfrm>
          <a:prstGeom prst="curvedRightArrow">
            <a:avLst>
              <a:gd name="adj1" fmla="val 37107"/>
              <a:gd name="adj2" fmla="val 7421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 flipV="1">
            <a:off x="4355976" y="5085184"/>
            <a:ext cx="216024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4788024" y="5013176"/>
            <a:ext cx="0" cy="2880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5004048" y="5085184"/>
            <a:ext cx="288032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563888" y="4293096"/>
            <a:ext cx="432048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995936" y="4293096"/>
            <a:ext cx="432048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499992" y="4293096"/>
            <a:ext cx="432048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004048" y="4293096"/>
            <a:ext cx="432048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508104" y="4293096"/>
            <a:ext cx="432048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 flipV="1">
            <a:off x="3203848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3635896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4067944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4499992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 flipV="1">
            <a:off x="4932040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 flipV="1">
            <a:off x="5364088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5796136" y="3717032"/>
            <a:ext cx="360040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3275856" y="3140968"/>
            <a:ext cx="288032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3635896" y="3140968"/>
            <a:ext cx="288032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3995936" y="3140968"/>
            <a:ext cx="288032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5292080" y="3140968"/>
            <a:ext cx="288032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5724128" y="3140968"/>
            <a:ext cx="288032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>
            <a:off x="6156176" y="3140968"/>
            <a:ext cx="288032" cy="43204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3347864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3779912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V="1">
            <a:off x="4211960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4572000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4932040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V="1">
            <a:off x="5292080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5652120" y="2420888"/>
            <a:ext cx="360040" cy="504056"/>
          </a:xfrm>
          <a:prstGeom prst="straightConnector1">
            <a:avLst/>
          </a:prstGeom>
          <a:ln w="158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4788024" y="1844824"/>
            <a:ext cx="0" cy="2880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H="1">
            <a:off x="4283968" y="1916832"/>
            <a:ext cx="216024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5076056" y="1916832"/>
            <a:ext cx="144016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6" grpId="0" animBg="1"/>
      <p:bldP spid="24597" grpId="0" animBg="1"/>
      <p:bldP spid="24598" grpId="0" animBg="1"/>
      <p:bldP spid="24599" grpId="0" animBg="1"/>
      <p:bldP spid="24600" grpId="0" animBg="1"/>
      <p:bldP spid="246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Ветры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412776"/>
            <a:ext cx="3096344" cy="10801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постоянные</a:t>
            </a:r>
            <a:endParaRPr lang="ru-RU" sz="4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8064" y="1412776"/>
            <a:ext cx="3096344" cy="10801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сезонные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2708920"/>
            <a:ext cx="3816424" cy="27363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3600" dirty="0" smtClean="0"/>
              <a:t> Пассаты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dirty="0" smtClean="0"/>
              <a:t> Западные ветры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dirty="0" smtClean="0"/>
              <a:t>Полярные ветры</a:t>
            </a:r>
            <a:endParaRPr lang="ru-RU" sz="3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4008" y="2708920"/>
            <a:ext cx="3672408" cy="158417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3600" dirty="0" smtClean="0"/>
              <a:t> Муссоны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Земная поверхность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980728"/>
            <a:ext cx="4104456" cy="14401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Океаны и прибрежные территории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3968" y="980728"/>
            <a:ext cx="4104456" cy="14401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Внутриматериковые районы</a:t>
            </a:r>
            <a:endParaRPr lang="ru-RU" sz="32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411760" y="2564904"/>
            <a:ext cx="432048" cy="504056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72200" y="2564904"/>
            <a:ext cx="432048" cy="504056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6" y="3356992"/>
            <a:ext cx="3024336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МОРСКОЙ КЛИМАТ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056" y="3356992"/>
            <a:ext cx="3024336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КОНТИНЕНТАЛЬНЫЙ КЛИМАТ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134</TotalTime>
  <Words>153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Солнце всегда освещает только половину Земли</vt:lpstr>
      <vt:lpstr>Пояса освещенности</vt:lpstr>
      <vt:lpstr>Земля нагревается  неравномерно, т. к.</vt:lpstr>
      <vt:lpstr>Угол падения солнечных лучей</vt:lpstr>
      <vt:lpstr>Тропосфера </vt:lpstr>
      <vt:lpstr>Циркуляция атмосферы</vt:lpstr>
      <vt:lpstr>Ветры </vt:lpstr>
      <vt:lpstr>Земная поверхность</vt:lpstr>
      <vt:lpstr>Океанические течения</vt:lpstr>
      <vt:lpstr>СНЕЖНЫЙ И ЛЕДЯНОЙ ПОКРОВ</vt:lpstr>
      <vt:lpstr>РЕЛЬЕФ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goluda</dc:creator>
  <cp:lastModifiedBy>Маша</cp:lastModifiedBy>
  <cp:revision>14</cp:revision>
  <dcterms:created xsi:type="dcterms:W3CDTF">2011-06-22T14:43:46Z</dcterms:created>
  <dcterms:modified xsi:type="dcterms:W3CDTF">2016-12-06T09:25:05Z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