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8EB74F7-92C6-4712-A410-6424F8F88F5D}" type="datetimeFigureOut">
              <a:rPr lang="ru-RU" smtClean="0"/>
              <a:t>06.12.2016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693F63-0BDB-4EB0-8C83-86466113ED17}"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8EB74F7-92C6-4712-A410-6424F8F88F5D}" type="datetimeFigureOut">
              <a:rPr lang="ru-RU" smtClean="0"/>
              <a:t>06.12.2016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693F63-0BDB-4EB0-8C83-86466113ED1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8EB74F7-92C6-4712-A410-6424F8F88F5D}" type="datetimeFigureOut">
              <a:rPr lang="ru-RU" smtClean="0"/>
              <a:t>06.12.2016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693F63-0BDB-4EB0-8C83-86466113ED1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8EB74F7-92C6-4712-A410-6424F8F88F5D}" type="datetimeFigureOut">
              <a:rPr lang="ru-RU" smtClean="0"/>
              <a:t>06.12.2016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693F63-0BDB-4EB0-8C83-86466113ED17}"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8EB74F7-92C6-4712-A410-6424F8F88F5D}" type="datetimeFigureOut">
              <a:rPr lang="ru-RU" smtClean="0"/>
              <a:t>06.12.2016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2693F63-0BDB-4EB0-8C83-86466113ED1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8EB74F7-92C6-4712-A410-6424F8F88F5D}" type="datetimeFigureOut">
              <a:rPr lang="ru-RU" smtClean="0"/>
              <a:t>06.12.2016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2693F63-0BDB-4EB0-8C83-86466113ED17}"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8EB74F7-92C6-4712-A410-6424F8F88F5D}" type="datetimeFigureOut">
              <a:rPr lang="ru-RU" smtClean="0"/>
              <a:t>06.12.2016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2693F63-0BDB-4EB0-8C83-86466113ED17}"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8EB74F7-92C6-4712-A410-6424F8F88F5D}" type="datetimeFigureOut">
              <a:rPr lang="ru-RU" smtClean="0"/>
              <a:t>06.12.2016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2693F63-0BDB-4EB0-8C83-86466113ED1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EB74F7-92C6-4712-A410-6424F8F88F5D}" type="datetimeFigureOut">
              <a:rPr lang="ru-RU" smtClean="0"/>
              <a:t>06.12.2016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2693F63-0BDB-4EB0-8C83-86466113ED1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8EB74F7-92C6-4712-A410-6424F8F88F5D}" type="datetimeFigureOut">
              <a:rPr lang="ru-RU" smtClean="0"/>
              <a:t>06.12.2016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2693F63-0BDB-4EB0-8C83-86466113ED17}"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8EB74F7-92C6-4712-A410-6424F8F88F5D}" type="datetimeFigureOut">
              <a:rPr lang="ru-RU" smtClean="0"/>
              <a:t>06.12.2016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2693F63-0BDB-4EB0-8C83-86466113ED17}"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8EB74F7-92C6-4712-A410-6424F8F88F5D}" type="datetimeFigureOut">
              <a:rPr lang="ru-RU" smtClean="0"/>
              <a:t>06.12.2016</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12693F63-0BDB-4EB0-8C83-86466113ED17}"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1640" y="404664"/>
            <a:ext cx="6912768" cy="923330"/>
          </a:xfrm>
          <a:prstGeom prst="rect">
            <a:avLst/>
          </a:prstGeom>
          <a:noFill/>
        </p:spPr>
        <p:txBody>
          <a:bodyPr wrap="square" rtlCol="0">
            <a:spAutoFit/>
          </a:bodyPr>
          <a:lstStyle/>
          <a:p>
            <a:pPr algn="ctr"/>
            <a:r>
              <a:rPr lang="ru-RU" dirty="0" smtClean="0">
                <a:latin typeface="Times New Roman" panose="02020603050405020304" pitchFamily="18" charset="0"/>
                <a:cs typeface="Times New Roman" panose="02020603050405020304" pitchFamily="18" charset="0"/>
              </a:rPr>
              <a:t>Государственное бюджетное дошкольное образовательное                                                                        учреждение  </a:t>
            </a:r>
            <a:r>
              <a:rPr lang="ru-RU" dirty="0">
                <a:latin typeface="Times New Roman" panose="02020603050405020304" pitchFamily="18" charset="0"/>
                <a:cs typeface="Times New Roman" panose="02020603050405020304" pitchFamily="18" charset="0"/>
              </a:rPr>
              <a:t>ц</a:t>
            </a:r>
            <a:r>
              <a:rPr lang="ru-RU" dirty="0" smtClean="0">
                <a:latin typeface="Times New Roman" panose="02020603050405020304" pitchFamily="18" charset="0"/>
                <a:cs typeface="Times New Roman" panose="02020603050405020304" pitchFamily="18" charset="0"/>
              </a:rPr>
              <a:t>ентр развития ребенка  д /сад  №129                                                             Выборгского района  Санкт – Петербурга.</a:t>
            </a:r>
            <a:endParaRPr lang="ru-RU"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835696" y="2209219"/>
            <a:ext cx="6120680" cy="1015663"/>
          </a:xfrm>
          <a:prstGeom prst="rect">
            <a:avLst/>
          </a:prstGeom>
          <a:noFill/>
        </p:spPr>
        <p:txBody>
          <a:bodyPr wrap="square" rtlCol="0">
            <a:spAutoFit/>
          </a:bodyPr>
          <a:lstStyle/>
          <a:p>
            <a:r>
              <a:rPr lang="ru-RU" sz="3200" dirty="0" smtClean="0"/>
              <a:t>«Невнимательность  детей»</a:t>
            </a:r>
          </a:p>
          <a:p>
            <a:r>
              <a:rPr lang="ru-RU" sz="2800" dirty="0" smtClean="0"/>
              <a:t>          (советы  родителям)</a:t>
            </a:r>
            <a:r>
              <a:rPr lang="ru-RU" sz="2000" dirty="0" smtClean="0"/>
              <a:t>.</a:t>
            </a:r>
            <a:endParaRPr lang="ru-RU" sz="2000" dirty="0"/>
          </a:p>
        </p:txBody>
      </p:sp>
      <p:sp>
        <p:nvSpPr>
          <p:cNvPr id="6" name="TextBox 5"/>
          <p:cNvSpPr txBox="1"/>
          <p:nvPr/>
        </p:nvSpPr>
        <p:spPr>
          <a:xfrm>
            <a:off x="6012160" y="5157192"/>
            <a:ext cx="2952328" cy="1200329"/>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Подготовила воспитатель: Орехова Л.Б.</a:t>
            </a:r>
          </a:p>
          <a:p>
            <a:r>
              <a:rPr lang="ru-RU" dirty="0" smtClean="0">
                <a:latin typeface="Times New Roman" panose="02020603050405020304" pitchFamily="18" charset="0"/>
                <a:cs typeface="Times New Roman" panose="02020603050405020304" pitchFamily="18" charset="0"/>
              </a:rPr>
              <a:t>                                                                                            2016г</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0401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404664"/>
            <a:ext cx="7632848" cy="3416320"/>
          </a:xfrm>
          <a:prstGeom prst="rect">
            <a:avLst/>
          </a:prstGeom>
          <a:noFill/>
          <a:ln w="38100">
            <a:solidFill>
              <a:schemeClr val="accent2">
                <a:lumMod val="60000"/>
                <a:lumOff val="40000"/>
              </a:schemeClr>
            </a:solidFill>
            <a:prstDash val="sysDash"/>
          </a:ln>
        </p:spPr>
        <p:txBody>
          <a:bodyPr wrap="square" rtlCol="0">
            <a:spAutoFit/>
          </a:bodyPr>
          <a:lstStyle/>
          <a:p>
            <a:pPr algn="ct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Все  мамы  и  педагоги  знают,  как  важно  развивать                       умение ребенка сосредотачиваться на конкретном виде образовательной,  развивающей   деятельности,  чтобы достичь  хороших  результатов.                                                                    Но  бывают  дети, которым это сложно дается из за  невнимательности.  Для  того  чтобы  эффективно </a:t>
            </a:r>
            <a:r>
              <a:rPr lang="ru-RU" sz="2400" dirty="0">
                <a:latin typeface="Times New Roman" panose="02020603050405020304" pitchFamily="18" charset="0"/>
                <a:cs typeface="Times New Roman" panose="02020603050405020304" pitchFamily="18" charset="0"/>
              </a:rPr>
              <a:t>справиться </a:t>
            </a:r>
            <a:r>
              <a:rPr lang="ru-RU" sz="2400" dirty="0" smtClean="0">
                <a:latin typeface="Times New Roman" panose="02020603050405020304" pitchFamily="18" charset="0"/>
                <a:cs typeface="Times New Roman" panose="02020603050405020304" pitchFamily="18" charset="0"/>
              </a:rPr>
              <a:t>с  </a:t>
            </a:r>
            <a:r>
              <a:rPr lang="ru-RU" sz="2400" dirty="0">
                <a:latin typeface="Times New Roman" panose="02020603050405020304" pitchFamily="18" charset="0"/>
                <a:cs typeface="Times New Roman" panose="02020603050405020304" pitchFamily="18" charset="0"/>
              </a:rPr>
              <a:t>этой </a:t>
            </a:r>
            <a:r>
              <a:rPr lang="ru-RU" sz="2400" dirty="0" smtClean="0">
                <a:latin typeface="Times New Roman" panose="02020603050405020304" pitchFamily="18" charset="0"/>
                <a:cs typeface="Times New Roman" panose="02020603050405020304" pitchFamily="18" charset="0"/>
              </a:rPr>
              <a:t> задачей</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нужно  для  начала  понаблюдать  за  ребенком,   чтобы  определить                       какого  рода  </a:t>
            </a:r>
            <a:r>
              <a:rPr lang="ru-RU" sz="2400" dirty="0">
                <a:latin typeface="Times New Roman" panose="02020603050405020304" pitchFamily="18" charset="0"/>
                <a:cs typeface="Times New Roman" panose="02020603050405020304" pitchFamily="18" charset="0"/>
              </a:rPr>
              <a:t>у </a:t>
            </a:r>
            <a:r>
              <a:rPr lang="ru-RU" sz="2400" dirty="0" smtClean="0">
                <a:latin typeface="Times New Roman" panose="02020603050405020304" pitchFamily="18" charset="0"/>
                <a:cs typeface="Times New Roman" panose="02020603050405020304" pitchFamily="18" charset="0"/>
              </a:rPr>
              <a:t> него  </a:t>
            </a:r>
            <a:r>
              <a:rPr lang="ru-RU" sz="2400" dirty="0">
                <a:latin typeface="Times New Roman" panose="02020603050405020304" pitchFamily="18" charset="0"/>
                <a:cs typeface="Times New Roman" panose="02020603050405020304" pitchFamily="18" charset="0"/>
              </a:rPr>
              <a:t>«невнимательность».</a:t>
            </a:r>
          </a:p>
        </p:txBody>
      </p:sp>
      <p:pic>
        <p:nvPicPr>
          <p:cNvPr id="512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0775"/>
          <a:stretch/>
        </p:blipFill>
        <p:spPr bwMode="auto">
          <a:xfrm>
            <a:off x="3419872" y="4336932"/>
            <a:ext cx="1771457" cy="1390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09600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43808" y="332656"/>
            <a:ext cx="5976664" cy="5324535"/>
          </a:xfrm>
          <a:prstGeom prst="rect">
            <a:avLst/>
          </a:prstGeom>
          <a:noFill/>
        </p:spPr>
        <p:txBody>
          <a:bodyPr wrap="square" rtlCol="0">
            <a:spAutoFit/>
          </a:bodyPr>
          <a:lstStyle/>
          <a:p>
            <a:r>
              <a:rPr lang="ru-RU" sz="2000" dirty="0" smtClean="0">
                <a:latin typeface="Times New Roman" panose="02020603050405020304" pitchFamily="18" charset="0"/>
                <a:cs typeface="Times New Roman" panose="02020603050405020304" pitchFamily="18" charset="0"/>
              </a:rPr>
              <a:t>  Для  этого понаблюдайте за  ребенком</a:t>
            </a:r>
            <a:r>
              <a:rPr lang="ru-RU" sz="2000" dirty="0">
                <a:latin typeface="Times New Roman" panose="02020603050405020304" pitchFamily="18" charset="0"/>
                <a:cs typeface="Times New Roman" panose="02020603050405020304" pitchFamily="18" charset="0"/>
              </a:rPr>
              <a:t>, за тем</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как  </a:t>
            </a:r>
            <a:r>
              <a:rPr lang="ru-RU" sz="2000" dirty="0" smtClean="0">
                <a:latin typeface="Times New Roman" panose="02020603050405020304" pitchFamily="18" charset="0"/>
                <a:cs typeface="Times New Roman" panose="02020603050405020304" pitchFamily="18" charset="0"/>
              </a:rPr>
              <a:t>он  работает</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выполняет  </a:t>
            </a:r>
            <a:r>
              <a:rPr lang="ru-RU" sz="2000" dirty="0">
                <a:latin typeface="Times New Roman" panose="02020603050405020304" pitchFamily="18" charset="0"/>
                <a:cs typeface="Times New Roman" panose="02020603050405020304" pitchFamily="18" charset="0"/>
              </a:rPr>
              <a:t>задания, </a:t>
            </a:r>
            <a:r>
              <a:rPr lang="ru-RU" sz="2000" dirty="0" smtClean="0">
                <a:latin typeface="Times New Roman" panose="02020603050405020304" pitchFamily="18" charset="0"/>
                <a:cs typeface="Times New Roman" panose="02020603050405020304" pitchFamily="18" charset="0"/>
              </a:rPr>
              <a:t>  играет</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и  ответьте  для  себя  </a:t>
            </a:r>
            <a:r>
              <a:rPr lang="ru-RU" sz="2000" dirty="0">
                <a:latin typeface="Times New Roman" panose="02020603050405020304" pitchFamily="18" charset="0"/>
                <a:cs typeface="Times New Roman" panose="02020603050405020304" pitchFamily="18" charset="0"/>
              </a:rPr>
              <a:t>на </a:t>
            </a:r>
            <a:r>
              <a:rPr lang="ru-RU" sz="2000" dirty="0" smtClean="0">
                <a:latin typeface="Times New Roman" panose="02020603050405020304" pitchFamily="18" charset="0"/>
                <a:cs typeface="Times New Roman" panose="02020603050405020304" pitchFamily="18" charset="0"/>
              </a:rPr>
              <a:t> следующие  вопросы</a:t>
            </a:r>
            <a:r>
              <a:rPr lang="ru-RU" sz="2000" dirty="0">
                <a:latin typeface="Times New Roman" panose="02020603050405020304" pitchFamily="18" charset="0"/>
                <a:cs typeface="Times New Roman" panose="02020603050405020304" pitchFamily="18" charset="0"/>
              </a:rPr>
              <a:t>:</a:t>
            </a:r>
          </a:p>
          <a:p>
            <a:r>
              <a:rPr lang="ru-RU" sz="2000" dirty="0" smtClean="0">
                <a:latin typeface="Times New Roman" panose="02020603050405020304" pitchFamily="18" charset="0"/>
                <a:cs typeface="Times New Roman" panose="02020603050405020304" pitchFamily="18" charset="0"/>
              </a:rPr>
              <a:t>•    Сколькими  делами </a:t>
            </a:r>
            <a:r>
              <a:rPr lang="ru-RU" sz="2000" dirty="0">
                <a:latin typeface="Times New Roman" panose="02020603050405020304" pitchFamily="18" charset="0"/>
                <a:cs typeface="Times New Roman" panose="02020603050405020304" pitchFamily="18" charset="0"/>
              </a:rPr>
              <a:t>может </a:t>
            </a:r>
            <a:r>
              <a:rPr lang="ru-RU" sz="2000" dirty="0" smtClean="0">
                <a:latin typeface="Times New Roman" panose="02020603050405020304" pitchFamily="18" charset="0"/>
                <a:cs typeface="Times New Roman" panose="02020603050405020304" pitchFamily="18" charset="0"/>
              </a:rPr>
              <a:t>одновременно </a:t>
            </a:r>
            <a:r>
              <a:rPr lang="ru-RU" sz="2000" dirty="0">
                <a:latin typeface="Times New Roman" panose="02020603050405020304" pitchFamily="18" charset="0"/>
                <a:cs typeface="Times New Roman" panose="02020603050405020304" pitchFamily="18" charset="0"/>
              </a:rPr>
              <a:t>заниматься </a:t>
            </a:r>
            <a:r>
              <a:rPr lang="ru-RU" sz="2000" dirty="0" smtClean="0">
                <a:latin typeface="Times New Roman" panose="02020603050405020304" pitchFamily="18" charset="0"/>
                <a:cs typeface="Times New Roman" panose="02020603050405020304" pitchFamily="18" charset="0"/>
              </a:rPr>
              <a:t>  ребенок</a:t>
            </a:r>
            <a:r>
              <a:rPr lang="ru-RU" sz="2000" dirty="0">
                <a:latin typeface="Times New Roman" panose="02020603050405020304" pitchFamily="18" charset="0"/>
                <a:cs typeface="Times New Roman" panose="02020603050405020304" pitchFamily="18" charset="0"/>
              </a:rPr>
              <a:t>?</a:t>
            </a:r>
          </a:p>
          <a:p>
            <a:r>
              <a:rPr lang="ru-RU" sz="2000" dirty="0">
                <a:latin typeface="Times New Roman" panose="02020603050405020304" pitchFamily="18" charset="0"/>
                <a:cs typeface="Times New Roman" panose="02020603050405020304" pitchFamily="18" charset="0"/>
              </a:rPr>
              <a:t>Широкое или узкое у </a:t>
            </a:r>
            <a:r>
              <a:rPr lang="ru-RU" sz="2000" dirty="0" smtClean="0">
                <a:latin typeface="Times New Roman" panose="02020603050405020304" pitchFamily="18" charset="0"/>
                <a:cs typeface="Times New Roman" panose="02020603050405020304" pitchFamily="18" charset="0"/>
              </a:rPr>
              <a:t>него  </a:t>
            </a:r>
            <a:r>
              <a:rPr lang="ru-RU" sz="2000" dirty="0">
                <a:latin typeface="Times New Roman" panose="02020603050405020304" pitchFamily="18" charset="0"/>
                <a:cs typeface="Times New Roman" panose="02020603050405020304" pitchFamily="18" charset="0"/>
              </a:rPr>
              <a:t>поле </a:t>
            </a:r>
            <a:r>
              <a:rPr lang="ru-RU" sz="2000" dirty="0" smtClean="0">
                <a:latin typeface="Times New Roman" panose="02020603050405020304" pitchFamily="18" charset="0"/>
                <a:cs typeface="Times New Roman" panose="02020603050405020304" pitchFamily="18" charset="0"/>
              </a:rPr>
              <a:t>  зрения </a:t>
            </a:r>
            <a:r>
              <a:rPr lang="ru-RU" sz="2000" dirty="0">
                <a:latin typeface="Times New Roman" panose="02020603050405020304" pitchFamily="18" charset="0"/>
                <a:cs typeface="Times New Roman" panose="02020603050405020304" pitchFamily="18" charset="0"/>
              </a:rPr>
              <a:t>— сколько </a:t>
            </a:r>
            <a:r>
              <a:rPr lang="ru-RU" sz="2000" dirty="0" smtClean="0">
                <a:latin typeface="Times New Roman" panose="02020603050405020304" pitchFamily="18" charset="0"/>
                <a:cs typeface="Times New Roman" panose="02020603050405020304" pitchFamily="18" charset="0"/>
              </a:rPr>
              <a:t> предметов </a:t>
            </a:r>
            <a:r>
              <a:rPr lang="ru-RU" sz="2000" dirty="0">
                <a:latin typeface="Times New Roman" panose="02020603050405020304" pitchFamily="18" charset="0"/>
                <a:cs typeface="Times New Roman" panose="02020603050405020304" pitchFamily="18" charset="0"/>
              </a:rPr>
              <a:t>сразу он может охватить своим взглядом?</a:t>
            </a:r>
          </a:p>
          <a:p>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Насколько  медленно  или  быстро  </a:t>
            </a:r>
            <a:r>
              <a:rPr lang="ru-RU" sz="2000" dirty="0">
                <a:latin typeface="Times New Roman" panose="02020603050405020304" pitchFamily="18" charset="0"/>
                <a:cs typeface="Times New Roman" panose="02020603050405020304" pitchFamily="18" charset="0"/>
              </a:rPr>
              <a:t>он </a:t>
            </a:r>
            <a:r>
              <a:rPr lang="ru-RU" sz="2000" dirty="0" smtClean="0">
                <a:latin typeface="Times New Roman" panose="02020603050405020304" pitchFamily="18" charset="0"/>
                <a:cs typeface="Times New Roman" panose="02020603050405020304" pitchFamily="18" charset="0"/>
              </a:rPr>
              <a:t> входит в  работу</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Сколько   времени  нужно  </a:t>
            </a:r>
            <a:r>
              <a:rPr lang="ru-RU" sz="2000" dirty="0">
                <a:latin typeface="Times New Roman" panose="02020603050405020304" pitchFamily="18" charset="0"/>
                <a:cs typeface="Times New Roman" panose="02020603050405020304" pitchFamily="18" charset="0"/>
              </a:rPr>
              <a:t>ребенку, чтобы начать </a:t>
            </a:r>
            <a:r>
              <a:rPr lang="ru-RU" sz="2000" dirty="0" smtClean="0">
                <a:latin typeface="Times New Roman" panose="02020603050405020304" pitchFamily="18" charset="0"/>
                <a:cs typeface="Times New Roman" panose="02020603050405020304" pitchFamily="18" charset="0"/>
              </a:rPr>
              <a:t> заниматься  делом </a:t>
            </a:r>
            <a:r>
              <a:rPr lang="ru-RU" sz="2000" dirty="0">
                <a:latin typeface="Times New Roman" panose="02020603050405020304" pitchFamily="18" charset="0"/>
                <a:cs typeface="Times New Roman" panose="02020603050405020304" pitchFamily="18" charset="0"/>
              </a:rPr>
              <a:t>продуктивно?</a:t>
            </a:r>
          </a:p>
          <a:p>
            <a:r>
              <a:rPr lang="ru-RU" sz="2000" dirty="0" smtClean="0">
                <a:latin typeface="Times New Roman" panose="02020603050405020304" pitchFamily="18" charset="0"/>
                <a:cs typeface="Times New Roman" panose="02020603050405020304" pitchFamily="18" charset="0"/>
              </a:rPr>
              <a:t>•     Сколько  времени  </a:t>
            </a:r>
            <a:r>
              <a:rPr lang="ru-RU" sz="2000" dirty="0">
                <a:latin typeface="Times New Roman" panose="02020603050405020304" pitchFamily="18" charset="0"/>
                <a:cs typeface="Times New Roman" panose="02020603050405020304" pitchFamily="18" charset="0"/>
              </a:rPr>
              <a:t>ребенок </a:t>
            </a:r>
            <a:r>
              <a:rPr lang="ru-RU" sz="2000" dirty="0" smtClean="0">
                <a:latin typeface="Times New Roman" panose="02020603050405020304" pitchFamily="18" charset="0"/>
                <a:cs typeface="Times New Roman" panose="02020603050405020304" pitchFamily="18" charset="0"/>
              </a:rPr>
              <a:t>  может  работать </a:t>
            </a:r>
            <a:r>
              <a:rPr lang="ru-RU" sz="2000" dirty="0">
                <a:latin typeface="Times New Roman" panose="02020603050405020304" pitchFamily="18" charset="0"/>
                <a:cs typeface="Times New Roman" panose="02020603050405020304" pitchFamily="18" charset="0"/>
              </a:rPr>
              <a:t>сосредоточенно, </a:t>
            </a:r>
            <a:r>
              <a:rPr lang="ru-RU" sz="2000" dirty="0" smtClean="0">
                <a:latin typeface="Times New Roman" panose="02020603050405020304" pitchFamily="18" charset="0"/>
                <a:cs typeface="Times New Roman" panose="02020603050405020304" pitchFamily="18" charset="0"/>
              </a:rPr>
              <a:t> не </a:t>
            </a:r>
            <a:r>
              <a:rPr lang="ru-RU" sz="2000" dirty="0">
                <a:latin typeface="Times New Roman" panose="02020603050405020304" pitchFamily="18" charset="0"/>
                <a:cs typeface="Times New Roman" panose="02020603050405020304" pitchFamily="18" charset="0"/>
              </a:rPr>
              <a:t>отвлекаясь? </a:t>
            </a:r>
            <a:r>
              <a:rPr lang="ru-RU" sz="2000" dirty="0" smtClean="0">
                <a:latin typeface="Times New Roman" panose="02020603050405020304" pitchFamily="18" charset="0"/>
                <a:cs typeface="Times New Roman" panose="02020603050405020304" pitchFamily="18" charset="0"/>
              </a:rPr>
              <a:t> Быстро  ли  он </a:t>
            </a:r>
            <a:r>
              <a:rPr lang="ru-RU" sz="2000" dirty="0">
                <a:latin typeface="Times New Roman" panose="02020603050405020304" pitchFamily="18" charset="0"/>
                <a:cs typeface="Times New Roman" panose="02020603050405020304" pitchFamily="18" charset="0"/>
              </a:rPr>
              <a:t>устает?</a:t>
            </a:r>
          </a:p>
          <a:p>
            <a:r>
              <a:rPr lang="ru-RU" sz="2000" dirty="0" smtClean="0">
                <a:latin typeface="Times New Roman" panose="02020603050405020304" pitchFamily="18" charset="0"/>
                <a:cs typeface="Times New Roman" panose="02020603050405020304" pitchFamily="18" charset="0"/>
              </a:rPr>
              <a:t>•     Когда он допускает больше ошибок в </a:t>
            </a:r>
            <a:r>
              <a:rPr lang="ru-RU" sz="2000" dirty="0">
                <a:latin typeface="Times New Roman" panose="02020603050405020304" pitchFamily="18" charset="0"/>
                <a:cs typeface="Times New Roman" panose="02020603050405020304" pitchFamily="18" charset="0"/>
              </a:rPr>
              <a:t>начале</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в середине или в конце занятия?</a:t>
            </a:r>
          </a:p>
          <a:p>
            <a:r>
              <a:rPr lang="ru-RU" sz="2000" dirty="0" smtClean="0">
                <a:latin typeface="Times New Roman" panose="02020603050405020304" pitchFamily="18" charset="0"/>
                <a:cs typeface="Times New Roman" panose="02020603050405020304" pitchFamily="18" charset="0"/>
              </a:rPr>
              <a:t>•      В  </a:t>
            </a:r>
            <a:r>
              <a:rPr lang="ru-RU" sz="2000" dirty="0">
                <a:latin typeface="Times New Roman" panose="02020603050405020304" pitchFamily="18" charset="0"/>
                <a:cs typeface="Times New Roman" panose="02020603050405020304" pitchFamily="18" charset="0"/>
              </a:rPr>
              <a:t>каких </a:t>
            </a:r>
            <a:r>
              <a:rPr lang="ru-RU" sz="2000" dirty="0" smtClean="0">
                <a:latin typeface="Times New Roman" panose="02020603050405020304" pitchFamily="18" charset="0"/>
                <a:cs typeface="Times New Roman" panose="02020603050405020304" pitchFamily="18" charset="0"/>
              </a:rPr>
              <a:t>  видах  деятельности </a:t>
            </a:r>
            <a:r>
              <a:rPr lang="ru-RU" sz="2000" dirty="0">
                <a:latin typeface="Times New Roman" panose="02020603050405020304" pitchFamily="18" charset="0"/>
                <a:cs typeface="Times New Roman" panose="02020603050405020304" pitchFamily="18" charset="0"/>
              </a:rPr>
              <a:t>невнимательность </a:t>
            </a:r>
            <a:r>
              <a:rPr lang="ru-RU" sz="2000" dirty="0" smtClean="0">
                <a:latin typeface="Times New Roman" panose="02020603050405020304" pitchFamily="18" charset="0"/>
                <a:cs typeface="Times New Roman" panose="02020603050405020304" pitchFamily="18" charset="0"/>
              </a:rPr>
              <a:t>  проявляется   больше</a:t>
            </a:r>
            <a:r>
              <a:rPr lang="ru-RU" sz="2000" dirty="0">
                <a:latin typeface="Times New Roman" panose="02020603050405020304" pitchFamily="18" charset="0"/>
                <a:cs typeface="Times New Roman" panose="02020603050405020304" pitchFamily="18" charset="0"/>
              </a:rPr>
              <a:t>?</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19197"/>
            <a:ext cx="1394079" cy="1563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692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3688" y="692696"/>
            <a:ext cx="7128792" cy="5324535"/>
          </a:xfrm>
          <a:prstGeom prst="rect">
            <a:avLst/>
          </a:prstGeom>
          <a:noFill/>
        </p:spPr>
        <p:txBody>
          <a:bodyPr wrap="square" rtlCol="0">
            <a:spAutoFit/>
          </a:bodyPr>
          <a:lstStyle/>
          <a:p>
            <a:pPr algn="just"/>
            <a:r>
              <a:rPr lang="ru-RU" sz="2000" dirty="0" smtClean="0">
                <a:latin typeface="Times New Roman" panose="02020603050405020304" pitchFamily="18" charset="0"/>
                <a:cs typeface="Times New Roman" panose="02020603050405020304" pitchFamily="18" charset="0"/>
              </a:rPr>
              <a:t>  Ответив </a:t>
            </a:r>
            <a:r>
              <a:rPr lang="ru-RU" sz="2000" dirty="0">
                <a:latin typeface="Times New Roman" panose="02020603050405020304" pitchFamily="18" charset="0"/>
                <a:cs typeface="Times New Roman" panose="02020603050405020304" pitchFamily="18" charset="0"/>
              </a:rPr>
              <a:t>на эти вопросы, </a:t>
            </a:r>
            <a:r>
              <a:rPr lang="ru-RU" sz="2000" dirty="0" smtClean="0">
                <a:latin typeface="Times New Roman" panose="02020603050405020304" pitchFamily="18" charset="0"/>
                <a:cs typeface="Times New Roman" panose="02020603050405020304" pitchFamily="18" charset="0"/>
              </a:rPr>
              <a:t>Вы </a:t>
            </a:r>
            <a:r>
              <a:rPr lang="ru-RU" sz="2000" dirty="0">
                <a:latin typeface="Times New Roman" panose="02020603050405020304" pitchFamily="18" charset="0"/>
                <a:cs typeface="Times New Roman" panose="02020603050405020304" pitchFamily="18" charset="0"/>
              </a:rPr>
              <a:t>сделаете полдела, потому что </a:t>
            </a:r>
            <a:r>
              <a:rPr lang="ru-RU" sz="2000" dirty="0" smtClean="0">
                <a:latin typeface="Times New Roman" panose="02020603050405020304" pitchFamily="18" charset="0"/>
                <a:cs typeface="Times New Roman" panose="02020603050405020304" pitchFamily="18" charset="0"/>
              </a:rPr>
              <a:t>понимая особенности </a:t>
            </a:r>
            <a:r>
              <a:rPr lang="ru-RU" sz="2000" dirty="0">
                <a:latin typeface="Times New Roman" panose="02020603050405020304" pitchFamily="18" charset="0"/>
                <a:cs typeface="Times New Roman" panose="02020603050405020304" pitchFamily="18" charset="0"/>
              </a:rPr>
              <a:t>внимания </a:t>
            </a:r>
            <a:r>
              <a:rPr lang="ru-RU" sz="2000" dirty="0" smtClean="0">
                <a:latin typeface="Times New Roman" panose="02020603050405020304" pitchFamily="18" charset="0"/>
                <a:cs typeface="Times New Roman" panose="02020603050405020304" pitchFamily="18" charset="0"/>
              </a:rPr>
              <a:t>ребенка, </a:t>
            </a:r>
            <a:r>
              <a:rPr lang="ru-RU" sz="2000" dirty="0">
                <a:latin typeface="Times New Roman" panose="02020603050405020304" pitchFamily="18" charset="0"/>
                <a:cs typeface="Times New Roman" panose="02020603050405020304" pitchFamily="18" charset="0"/>
              </a:rPr>
              <a:t>В</a:t>
            </a:r>
            <a:r>
              <a:rPr lang="ru-RU" sz="2000" dirty="0" smtClean="0">
                <a:latin typeface="Times New Roman" panose="02020603050405020304" pitchFamily="18" charset="0"/>
                <a:cs typeface="Times New Roman" panose="02020603050405020304" pitchFamily="18" charset="0"/>
              </a:rPr>
              <a:t>ы </a:t>
            </a:r>
            <a:r>
              <a:rPr lang="ru-RU" sz="2000" dirty="0">
                <a:latin typeface="Times New Roman" panose="02020603050405020304" pitchFamily="18" charset="0"/>
                <a:cs typeface="Times New Roman" panose="02020603050405020304" pitchFamily="18" charset="0"/>
              </a:rPr>
              <a:t>будете </a:t>
            </a:r>
            <a:r>
              <a:rPr lang="ru-RU" sz="2000" dirty="0" smtClean="0">
                <a:latin typeface="Times New Roman" panose="02020603050405020304" pitchFamily="18" charset="0"/>
                <a:cs typeface="Times New Roman" panose="02020603050405020304" pitchFamily="18" charset="0"/>
              </a:rPr>
              <a:t>знать </a:t>
            </a:r>
            <a:r>
              <a:rPr lang="ru-RU" sz="2000" dirty="0">
                <a:latin typeface="Times New Roman" panose="02020603050405020304" pitchFamily="18" charset="0"/>
                <a:cs typeface="Times New Roman" panose="02020603050405020304" pitchFamily="18" charset="0"/>
              </a:rPr>
              <a:t>над чем именно </a:t>
            </a:r>
            <a:r>
              <a:rPr lang="ru-RU" sz="2000" dirty="0" smtClean="0">
                <a:latin typeface="Times New Roman" panose="02020603050405020304" pitchFamily="18" charset="0"/>
                <a:cs typeface="Times New Roman" panose="02020603050405020304" pitchFamily="18" charset="0"/>
              </a:rPr>
              <a:t>Вам </a:t>
            </a:r>
            <a:r>
              <a:rPr lang="ru-RU" sz="2000" dirty="0">
                <a:latin typeface="Times New Roman" panose="02020603050405020304" pitchFamily="18" charset="0"/>
                <a:cs typeface="Times New Roman" panose="02020603050405020304" pitchFamily="18" charset="0"/>
              </a:rPr>
              <a:t>предстоит работать.</a:t>
            </a:r>
          </a:p>
          <a:p>
            <a:pPr algn="just"/>
            <a:r>
              <a:rPr lang="ru-RU" sz="2000" dirty="0">
                <a:latin typeface="Times New Roman" panose="02020603050405020304" pitchFamily="18" charset="0"/>
                <a:cs typeface="Times New Roman" panose="02020603050405020304" pitchFamily="18" charset="0"/>
              </a:rPr>
              <a:t>В некоторых случаях особенности внимания ребенка могут быть обусловлены особенностями развития нервной системы. Если ребенок </a:t>
            </a:r>
            <a:r>
              <a:rPr lang="ru-RU" sz="2000" dirty="0" smtClean="0">
                <a:latin typeface="Times New Roman" panose="02020603050405020304" pitchFamily="18" charset="0"/>
                <a:cs typeface="Times New Roman" panose="02020603050405020304" pitchFamily="18" charset="0"/>
              </a:rPr>
              <a:t>чрезмерно  активен </a:t>
            </a:r>
            <a:r>
              <a:rPr lang="ru-RU" sz="2000" dirty="0">
                <a:latin typeface="Times New Roman" panose="02020603050405020304" pitchFamily="18" charset="0"/>
                <a:cs typeface="Times New Roman" panose="02020603050405020304" pitchFamily="18" charset="0"/>
              </a:rPr>
              <a:t>или излишне медлителен, причина тому — не </a:t>
            </a:r>
            <a:r>
              <a:rPr lang="ru-RU" sz="2000" dirty="0" smtClean="0">
                <a:latin typeface="Times New Roman" panose="02020603050405020304" pitchFamily="18" charset="0"/>
                <a:cs typeface="Times New Roman" panose="02020603050405020304" pitchFamily="18" charset="0"/>
              </a:rPr>
              <a:t>недостаточно сформированные навыки </a:t>
            </a:r>
            <a:r>
              <a:rPr lang="ru-RU" sz="2000" dirty="0">
                <a:latin typeface="Times New Roman" panose="02020603050405020304" pitchFamily="18" charset="0"/>
                <a:cs typeface="Times New Roman" panose="02020603050405020304" pitchFamily="18" charset="0"/>
              </a:rPr>
              <a:t>сосредоточения или переключения, а особенности протекания процессов возбуждения и торможения у </a:t>
            </a:r>
            <a:r>
              <a:rPr lang="ru-RU" sz="2000" dirty="0" smtClean="0">
                <a:latin typeface="Times New Roman" panose="02020603050405020304" pitchFamily="18" charset="0"/>
                <a:cs typeface="Times New Roman" panose="02020603050405020304" pitchFamily="18" charset="0"/>
              </a:rPr>
              <a:t>Вашего </a:t>
            </a:r>
            <a:r>
              <a:rPr lang="ru-RU" sz="2000" dirty="0">
                <a:latin typeface="Times New Roman" panose="02020603050405020304" pitchFamily="18" charset="0"/>
                <a:cs typeface="Times New Roman" panose="02020603050405020304" pitchFamily="18" charset="0"/>
              </a:rPr>
              <a:t>ребенка. </a:t>
            </a:r>
            <a:endParaRPr lang="ru-RU" sz="2000" dirty="0" smtClean="0">
              <a:latin typeface="Times New Roman" panose="02020603050405020304" pitchFamily="18" charset="0"/>
              <a:cs typeface="Times New Roman" panose="02020603050405020304" pitchFamily="18" charset="0"/>
            </a:endParaRPr>
          </a:p>
          <a:p>
            <a:pPr algn="just"/>
            <a:r>
              <a:rPr lang="ru-RU" sz="2000" dirty="0">
                <a:latin typeface="Times New Roman" panose="02020603050405020304" pitchFamily="18" charset="0"/>
                <a:cs typeface="Times New Roman" panose="02020603050405020304" pitchFamily="18" charset="0"/>
              </a:rPr>
              <a:t> Часто дети в первых классах не могут высидеть урок, начинают отвлекаться и заниматься своими делами, именно потому, что их нервная система  еще не готова к таким нагрузкам. В этом случае заставлять ребенка долго сидеть на месте, выполнять работу, относящуюся к одному и тому </a:t>
            </a:r>
            <a:r>
              <a:rPr lang="ru-RU" sz="2000" dirty="0" smtClean="0">
                <a:latin typeface="Times New Roman" panose="02020603050405020304" pitchFamily="18" charset="0"/>
                <a:cs typeface="Times New Roman" panose="02020603050405020304" pitchFamily="18" charset="0"/>
              </a:rPr>
              <a:t>же </a:t>
            </a:r>
            <a:r>
              <a:rPr lang="ru-RU" sz="2000" dirty="0">
                <a:latin typeface="Times New Roman" panose="02020603050405020304" pitchFamily="18" charset="0"/>
                <a:cs typeface="Times New Roman" panose="02020603050405020304" pitchFamily="18" charset="0"/>
              </a:rPr>
              <a:t>виду деятельности, попросту вредно для  его здоровья. Квалифицированные советы Вам может дать врач, у которого желательно пройти консультацию. </a:t>
            </a:r>
          </a:p>
        </p:txBody>
      </p:sp>
      <p:pic>
        <p:nvPicPr>
          <p:cNvPr id="1029" name="Picture 5" descr="C:\Users\User\Desktop\БЕЗ фона На БЕЛОМ фоне Плюс\Без фона ЛЮДИ\0_953ca_243e0884_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836712"/>
            <a:ext cx="960105" cy="1373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4607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3689" y="260648"/>
            <a:ext cx="7128791" cy="6217087"/>
          </a:xfrm>
          <a:prstGeom prst="rect">
            <a:avLst/>
          </a:prstGeom>
          <a:noFill/>
        </p:spPr>
        <p:txBody>
          <a:bodyPr wrap="square" rtlCol="0">
            <a:spAutoFit/>
          </a:bodyPr>
          <a:lstStyle/>
          <a:p>
            <a:pPr algn="just"/>
            <a:r>
              <a:rPr lang="ru-RU" sz="2000" dirty="0" smtClean="0">
                <a:latin typeface="Times New Roman" panose="02020603050405020304" pitchFamily="18" charset="0"/>
                <a:cs typeface="Times New Roman" panose="02020603050405020304" pitchFamily="18" charset="0"/>
              </a:rPr>
              <a:t>     Однако кроме физиологических причин невнимательности существуют причины и психологического характера</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Обратите  </a:t>
            </a:r>
            <a:r>
              <a:rPr lang="ru-RU" sz="2000" dirty="0">
                <a:latin typeface="Times New Roman" panose="02020603050405020304" pitchFamily="18" charset="0"/>
                <a:cs typeface="Times New Roman" panose="02020603050405020304" pitchFamily="18" charset="0"/>
              </a:rPr>
              <a:t>внимание </a:t>
            </a:r>
            <a:r>
              <a:rPr lang="ru-RU" sz="2000" dirty="0" smtClean="0">
                <a:latin typeface="Times New Roman" panose="02020603050405020304" pitchFamily="18" charset="0"/>
                <a:cs typeface="Times New Roman" panose="02020603050405020304" pitchFamily="18" charset="0"/>
              </a:rPr>
              <a:t>на  виды  </a:t>
            </a:r>
            <a:r>
              <a:rPr lang="ru-RU" sz="2000" dirty="0">
                <a:latin typeface="Times New Roman" panose="02020603050405020304" pitchFamily="18" charset="0"/>
                <a:cs typeface="Times New Roman" panose="02020603050405020304" pitchFamily="18" charset="0"/>
              </a:rPr>
              <a:t>деятельности, </a:t>
            </a:r>
            <a:r>
              <a:rPr lang="ru-RU" sz="2000" dirty="0" smtClean="0">
                <a:latin typeface="Times New Roman" panose="02020603050405020304" pitchFamily="18" charset="0"/>
                <a:cs typeface="Times New Roman" panose="02020603050405020304" pitchFamily="18" charset="0"/>
              </a:rPr>
              <a:t> в     </a:t>
            </a:r>
            <a:r>
              <a:rPr lang="ru-RU" sz="2000" dirty="0">
                <a:latin typeface="Times New Roman" panose="02020603050405020304" pitchFamily="18" charset="0"/>
                <a:cs typeface="Times New Roman" panose="02020603050405020304" pitchFamily="18" charset="0"/>
              </a:rPr>
              <a:t>которых невнимательность проявляется </a:t>
            </a:r>
            <a:r>
              <a:rPr lang="ru-RU" sz="2000" dirty="0" smtClean="0">
                <a:latin typeface="Times New Roman" panose="02020603050405020304" pitchFamily="18" charset="0"/>
                <a:cs typeface="Times New Roman" panose="02020603050405020304" pitchFamily="18" charset="0"/>
              </a:rPr>
              <a:t>больше. Причина </a:t>
            </a:r>
            <a:r>
              <a:rPr lang="ru-RU" sz="2000" dirty="0">
                <a:latin typeface="Times New Roman" panose="02020603050405020304" pitchFamily="18" charset="0"/>
                <a:cs typeface="Times New Roman" panose="02020603050405020304" pitchFamily="18" charset="0"/>
              </a:rPr>
              <a:t>может скрываться в отношении ребенка к этому занятию. Возможно, по отношению к данному виду деятельности у него существуют страхи, повышена тревожность. Например, страх математики и боязнь быть в ней неуспешным может быть причиной того, что ребенок уходит в свои переживания и ничего уже вокруг себя не видит. И </a:t>
            </a:r>
            <a:r>
              <a:rPr lang="ru-RU" sz="2000" dirty="0" smtClean="0">
                <a:latin typeface="Times New Roman" panose="02020603050405020304" pitchFamily="18" charset="0"/>
                <a:cs typeface="Times New Roman" panose="02020603050405020304" pitchFamily="18" charset="0"/>
              </a:rPr>
              <a:t>Вашей </a:t>
            </a:r>
            <a:r>
              <a:rPr lang="ru-RU" sz="2000" dirty="0">
                <a:latin typeface="Times New Roman" panose="02020603050405020304" pitchFamily="18" charset="0"/>
                <a:cs typeface="Times New Roman" panose="02020603050405020304" pitchFamily="18" charset="0"/>
              </a:rPr>
              <a:t>задачей в данной ситуации будет поменять отношение ребенка к этому предмету</a:t>
            </a:r>
            <a:r>
              <a:rPr lang="ru-RU" sz="2000" dirty="0" smtClean="0">
                <a:latin typeface="Times New Roman" panose="02020603050405020304" pitchFamily="18" charset="0"/>
                <a:cs typeface="Times New Roman" panose="02020603050405020304" pitchFamily="18" charset="0"/>
              </a:rPr>
              <a:t>.</a:t>
            </a:r>
          </a:p>
          <a:p>
            <a:pPr algn="just"/>
            <a:endParaRPr lang="ru-RU" sz="2000" dirty="0" smtClean="0">
              <a:latin typeface="Times New Roman" panose="02020603050405020304" pitchFamily="18" charset="0"/>
              <a:cs typeface="Times New Roman" panose="02020603050405020304" pitchFamily="18" charset="0"/>
            </a:endParaRPr>
          </a:p>
          <a:p>
            <a:pPr algn="just"/>
            <a:r>
              <a:rPr lang="ru-RU" sz="2000" dirty="0">
                <a:latin typeface="Times New Roman" panose="02020603050405020304" pitchFamily="18" charset="0"/>
                <a:cs typeface="Times New Roman" panose="02020603050405020304" pitchFamily="18" charset="0"/>
              </a:rPr>
              <a:t>Вопрос невнимательности может также касаться само регуляции. </a:t>
            </a:r>
            <a:r>
              <a:rPr lang="ru-RU" sz="2000" dirty="0" smtClean="0">
                <a:latin typeface="Times New Roman" panose="02020603050405020304" pitchFamily="18" charset="0"/>
                <a:cs typeface="Times New Roman" panose="02020603050405020304" pitchFamily="18" charset="0"/>
              </a:rPr>
              <a:t>Ребенок </a:t>
            </a:r>
            <a:r>
              <a:rPr lang="ru-RU" sz="2000" dirty="0">
                <a:latin typeface="Times New Roman" panose="02020603050405020304" pitchFamily="18" charset="0"/>
                <a:cs typeface="Times New Roman" panose="02020603050405020304" pitchFamily="18" charset="0"/>
              </a:rPr>
              <a:t>допускает много ошибок не потому, что он чего-то не увидел, не заметил, а потому, что не может справиться с собой, действует импульсивно, торопится. Это означает, что развивать нужно не внимание, а навыки само регуляции. Вопрос может быть отчасти решен, если правильно организовать режим занятий и отдыха </a:t>
            </a:r>
            <a:r>
              <a:rPr lang="ru-RU" sz="2000" dirty="0" smtClean="0">
                <a:latin typeface="Times New Roman" panose="02020603050405020304" pitchFamily="18" charset="0"/>
                <a:cs typeface="Times New Roman" panose="02020603050405020304" pitchFamily="18" charset="0"/>
              </a:rPr>
              <a:t>Вашего </a:t>
            </a:r>
            <a:r>
              <a:rPr lang="ru-RU" sz="2000" dirty="0">
                <a:latin typeface="Times New Roman" panose="02020603050405020304" pitchFamily="18" charset="0"/>
                <a:cs typeface="Times New Roman" panose="02020603050405020304" pitchFamily="18" charset="0"/>
              </a:rPr>
              <a:t>ребенка. </a:t>
            </a:r>
          </a:p>
          <a:p>
            <a:endParaRPr lang="ru-RU"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6504" y="620688"/>
            <a:ext cx="936105" cy="151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37282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260648"/>
            <a:ext cx="7920880" cy="4370427"/>
          </a:xfrm>
          <a:prstGeom prst="rect">
            <a:avLst/>
          </a:prstGeom>
          <a:noFill/>
        </p:spPr>
        <p:txBody>
          <a:bodyPr wrap="square" rtlCol="0">
            <a:spAutoFit/>
          </a:bodyPr>
          <a:lstStyle/>
          <a:p>
            <a:pPr algn="just"/>
            <a:r>
              <a:rPr lang="ru-RU" sz="2000" dirty="0" smtClean="0">
                <a:latin typeface="Times New Roman" panose="02020603050405020304" pitchFamily="18" charset="0"/>
                <a:cs typeface="Times New Roman" panose="02020603050405020304" pitchFamily="18" charset="0"/>
              </a:rPr>
              <a:t>     Для </a:t>
            </a:r>
            <a:r>
              <a:rPr lang="ru-RU" sz="2000" dirty="0">
                <a:latin typeface="Times New Roman" panose="02020603050405020304" pitchFamily="18" charset="0"/>
                <a:cs typeface="Times New Roman" panose="02020603050405020304" pitchFamily="18" charset="0"/>
              </a:rPr>
              <a:t>разного возраста применимы свои методы и способы развития и корректировки внимания. В любом случае развивать внимание желательно, используя интересные для ребенка виды деятельности. Можно также предлагать ребенку помочь Вам. </a:t>
            </a:r>
            <a:r>
              <a:rPr lang="ru-RU" sz="2000" dirty="0" smtClean="0">
                <a:latin typeface="Times New Roman" panose="02020603050405020304" pitchFamily="18" charset="0"/>
                <a:cs typeface="Times New Roman" panose="02020603050405020304" pitchFamily="18" charset="0"/>
              </a:rPr>
              <a:t>Например</a:t>
            </a:r>
            <a:r>
              <a:rPr lang="ru-RU" sz="2000" dirty="0">
                <a:latin typeface="Times New Roman" panose="02020603050405020304" pitchFamily="18" charset="0"/>
                <a:cs typeface="Times New Roman" panose="02020603050405020304" pitchFamily="18" charset="0"/>
              </a:rPr>
              <a:t>, подмести пол так, чтобы ни одной соринки на нем не </a:t>
            </a:r>
            <a:r>
              <a:rPr lang="ru-RU" sz="2000" dirty="0" smtClean="0">
                <a:latin typeface="Times New Roman" panose="02020603050405020304" pitchFamily="18" charset="0"/>
                <a:cs typeface="Times New Roman" panose="02020603050405020304" pitchFamily="18" charset="0"/>
              </a:rPr>
              <a:t>осталось. Так </a:t>
            </a:r>
            <a:r>
              <a:rPr lang="ru-RU" sz="2000" dirty="0">
                <a:latin typeface="Times New Roman" panose="02020603050405020304" pitchFamily="18" charset="0"/>
                <a:cs typeface="Times New Roman" panose="02020603050405020304" pitchFamily="18" charset="0"/>
              </a:rPr>
              <a:t>Вы не только научите ребенка сосредотачиваться, но и привьете ему навыки </a:t>
            </a:r>
            <a:r>
              <a:rPr lang="ru-RU" sz="2000" dirty="0" smtClean="0">
                <a:latin typeface="Times New Roman" panose="02020603050405020304" pitchFamily="18" charset="0"/>
                <a:cs typeface="Times New Roman" panose="02020603050405020304" pitchFamily="18" charset="0"/>
              </a:rPr>
              <a:t>самостоятельности, аккуратности, трудолюбия.</a:t>
            </a:r>
            <a:endParaRPr lang="ru-RU" sz="2000" dirty="0">
              <a:latin typeface="Times New Roman" panose="02020603050405020304" pitchFamily="18" charset="0"/>
              <a:cs typeface="Times New Roman" panose="02020603050405020304" pitchFamily="18" charset="0"/>
            </a:endParaRPr>
          </a:p>
          <a:p>
            <a:pPr algn="just"/>
            <a:r>
              <a:rPr lang="ru-RU" sz="2000" dirty="0">
                <a:latin typeface="Times New Roman" panose="02020603050405020304" pitchFamily="18" charset="0"/>
                <a:cs typeface="Times New Roman" panose="02020603050405020304" pitchFamily="18" charset="0"/>
              </a:rPr>
              <a:t>Если ребенок часто отвлекается, предложите ему формулировать, проговаривать вслух собственные мысли и действия. Этот прием позволяет </a:t>
            </a:r>
            <a:r>
              <a:rPr lang="ru-RU" sz="2000" dirty="0" smtClean="0">
                <a:latin typeface="Times New Roman" panose="02020603050405020304" pitchFamily="18" charset="0"/>
                <a:cs typeface="Times New Roman" panose="02020603050405020304" pitchFamily="18" charset="0"/>
              </a:rPr>
              <a:t>сконцентрировать внимание, </a:t>
            </a:r>
            <a:r>
              <a:rPr lang="ru-RU" sz="2000" dirty="0">
                <a:latin typeface="Times New Roman" panose="02020603050405020304" pitchFamily="18" charset="0"/>
                <a:cs typeface="Times New Roman" panose="02020603050405020304" pitchFamily="18" charset="0"/>
              </a:rPr>
              <a:t>не позволяя ему ускользнуть</a:t>
            </a:r>
            <a:r>
              <a:rPr lang="ru-RU" sz="2000" dirty="0" smtClean="0">
                <a:latin typeface="Times New Roman" panose="02020603050405020304" pitchFamily="18" charset="0"/>
                <a:cs typeface="Times New Roman" panose="02020603050405020304" pitchFamily="18" charset="0"/>
              </a:rPr>
              <a:t>.</a:t>
            </a:r>
          </a:p>
          <a:p>
            <a:pPr algn="just"/>
            <a:r>
              <a:rPr lang="ru-RU" sz="2000" dirty="0">
                <a:latin typeface="Times New Roman" panose="02020603050405020304" pitchFamily="18" charset="0"/>
                <a:cs typeface="Times New Roman" panose="02020603050405020304" pitchFamily="18" charset="0"/>
              </a:rPr>
              <a:t>Вы можете предлагать ребенку различные игры, требующие внимания.   Это могут  быть  мозаики,  </a:t>
            </a:r>
            <a:r>
              <a:rPr lang="ru-RU" sz="2000" dirty="0" smtClean="0">
                <a:latin typeface="Times New Roman" panose="02020603050405020304" pitchFamily="18" charset="0"/>
                <a:cs typeface="Times New Roman" panose="02020603050405020304" pitchFamily="18" charset="0"/>
              </a:rPr>
              <a:t>паззлы</a:t>
            </a:r>
            <a:r>
              <a:rPr lang="ru-RU" sz="2000" dirty="0">
                <a:latin typeface="Times New Roman" panose="02020603050405020304" pitchFamily="18" charset="0"/>
                <a:cs typeface="Times New Roman" panose="02020603050405020304" pitchFamily="18" charset="0"/>
              </a:rPr>
              <a:t>,  конструкторы, предполагающие внимание к мелким деталям и увеличенный охват  поля  зрения. </a:t>
            </a:r>
          </a:p>
          <a:p>
            <a:endParaRPr lang="ru-RU"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4625082"/>
            <a:ext cx="1340779" cy="1315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5328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79712" y="547002"/>
            <a:ext cx="6768752" cy="5632311"/>
          </a:xfrm>
          <a:prstGeom prst="rect">
            <a:avLst/>
          </a:prstGeom>
          <a:noFill/>
        </p:spPr>
        <p:txBody>
          <a:bodyPr wrap="square" rtlCol="0">
            <a:spAutoFit/>
          </a:bodyPr>
          <a:lstStyle/>
          <a:p>
            <a:pPr algn="just"/>
            <a:r>
              <a:rPr lang="ru-RU" sz="2000" dirty="0" smtClean="0">
                <a:latin typeface="Times New Roman" panose="02020603050405020304" pitchFamily="18" charset="0"/>
                <a:cs typeface="Times New Roman" panose="02020603050405020304" pitchFamily="18" charset="0"/>
              </a:rPr>
              <a:t>          Подходят  все  занятия</a:t>
            </a:r>
            <a:r>
              <a:rPr lang="ru-RU" sz="2000" dirty="0">
                <a:latin typeface="Times New Roman" panose="02020603050405020304" pitchFamily="18" charset="0"/>
                <a:cs typeface="Times New Roman" panose="02020603050405020304" pitchFamily="18" charset="0"/>
              </a:rPr>
              <a:t>, в </a:t>
            </a:r>
            <a:r>
              <a:rPr lang="ru-RU" sz="2000" dirty="0" smtClean="0">
                <a:latin typeface="Times New Roman" panose="02020603050405020304" pitchFamily="18" charset="0"/>
                <a:cs typeface="Times New Roman" panose="02020603050405020304" pitchFamily="18" charset="0"/>
              </a:rPr>
              <a:t> которых </a:t>
            </a:r>
            <a:r>
              <a:rPr lang="ru-RU" sz="2000" dirty="0">
                <a:latin typeface="Times New Roman" panose="02020603050405020304" pitchFamily="18" charset="0"/>
                <a:cs typeface="Times New Roman" panose="02020603050405020304" pitchFamily="18" charset="0"/>
              </a:rPr>
              <a:t>развивается координация </a:t>
            </a:r>
            <a:r>
              <a:rPr lang="ru-RU" sz="2000" dirty="0" smtClean="0">
                <a:latin typeface="Times New Roman" panose="02020603050405020304" pitchFamily="18" charset="0"/>
                <a:cs typeface="Times New Roman" panose="02020603050405020304" pitchFamily="18" charset="0"/>
              </a:rPr>
              <a:t>рук </a:t>
            </a:r>
            <a:r>
              <a:rPr lang="ru-RU" sz="2000" dirty="0">
                <a:latin typeface="Times New Roman" panose="02020603050405020304" pitchFamily="18" charset="0"/>
                <a:cs typeface="Times New Roman" panose="02020603050405020304" pitchFamily="18" charset="0"/>
              </a:rPr>
              <a:t>и </a:t>
            </a:r>
            <a:r>
              <a:rPr lang="ru-RU" sz="2000" dirty="0" smtClean="0">
                <a:latin typeface="Times New Roman" panose="02020603050405020304" pitchFamily="18" charset="0"/>
                <a:cs typeface="Times New Roman" panose="02020603050405020304" pitchFamily="18" charset="0"/>
              </a:rPr>
              <a:t>глаз. </a:t>
            </a:r>
            <a:r>
              <a:rPr lang="ru-RU" sz="2000" dirty="0">
                <a:latin typeface="Times New Roman" panose="02020603050405020304" pitchFamily="18" charset="0"/>
                <a:cs typeface="Times New Roman" panose="02020603050405020304" pitchFamily="18" charset="0"/>
              </a:rPr>
              <a:t>Это может быть любой труд или занятие, при котором нужно что-то мастерить руками. Принципиально важно, чтобы ребенку при этом было интересно. Это связано с тем, что только с появлением положительного </a:t>
            </a:r>
            <a:r>
              <a:rPr lang="ru-RU" sz="2000" dirty="0" smtClean="0">
                <a:latin typeface="Times New Roman" panose="02020603050405020304" pitchFamily="18" charset="0"/>
                <a:cs typeface="Times New Roman" panose="02020603050405020304" pitchFamily="18" charset="0"/>
              </a:rPr>
              <a:t>опыта, умения целенаправленно сосредотачиваться, </a:t>
            </a:r>
            <a:r>
              <a:rPr lang="ru-RU" sz="2000" dirty="0">
                <a:latin typeface="Times New Roman" panose="02020603050405020304" pitchFamily="18" charset="0"/>
                <a:cs typeface="Times New Roman" panose="02020603050405020304" pitchFamily="18" charset="0"/>
              </a:rPr>
              <a:t>у него возникнет желание прилагать свои усилия и сосредотачиваться на предметах, которые ему не столь интересны. Сначала стоит найти занятия, которыми ребенок может заниматься долго и с увлечением и в которых результативность зависит от умения </a:t>
            </a:r>
            <a:r>
              <a:rPr lang="ru-RU" sz="2000" dirty="0" smtClean="0">
                <a:latin typeface="Times New Roman" panose="02020603050405020304" pitchFamily="18" charset="0"/>
                <a:cs typeface="Times New Roman" panose="02020603050405020304" pitchFamily="18" charset="0"/>
              </a:rPr>
              <a:t>концентрироваться. В </a:t>
            </a:r>
            <a:r>
              <a:rPr lang="ru-RU" sz="2000" dirty="0">
                <a:latin typeface="Times New Roman" panose="02020603050405020304" pitchFamily="18" charset="0"/>
                <a:cs typeface="Times New Roman" panose="02020603050405020304" pitchFamily="18" charset="0"/>
              </a:rPr>
              <a:t>этом случае он с охотой и с пользой будет проводить время, параллельно развивая навыки </a:t>
            </a:r>
            <a:r>
              <a:rPr lang="ru-RU" sz="2000" dirty="0" smtClean="0">
                <a:latin typeface="Times New Roman" panose="02020603050405020304" pitchFamily="18" charset="0"/>
                <a:cs typeface="Times New Roman" panose="02020603050405020304" pitchFamily="18" charset="0"/>
              </a:rPr>
              <a:t>сосредотачиваться. Вы можете развивать навыки внимания подспудно в повседневной жизни, обращая внимание ребенка на то, что находится вокруг него, вместе с ним разглядывая различные предметы, интересуясь деталями, фантазируя на эту тему, обсуждая. </a:t>
            </a:r>
            <a:endParaRPr lang="ru-RU" sz="2000"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692696"/>
            <a:ext cx="938213"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66393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6996" y="3789040"/>
            <a:ext cx="2000890" cy="1884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817441" y="1108336"/>
            <a:ext cx="6282952" cy="3170099"/>
          </a:xfrm>
          <a:prstGeom prst="rect">
            <a:avLst/>
          </a:prstGeom>
          <a:noFill/>
        </p:spPr>
        <p:txBody>
          <a:bodyPr wrap="square" rtlCol="0">
            <a:spAutoFit/>
          </a:bodyPr>
          <a:lstStyle/>
          <a:p>
            <a:pPr algn="ctr"/>
            <a:r>
              <a:rPr lang="ru-RU" sz="2000" b="1" i="1" dirty="0">
                <a:solidFill>
                  <a:srgbClr val="002060"/>
                </a:solidFill>
              </a:rPr>
              <a:t>Задачу можно ставить шире — </a:t>
            </a:r>
            <a:r>
              <a:rPr lang="ru-RU" sz="2000" b="1" i="1" dirty="0" smtClean="0">
                <a:solidFill>
                  <a:srgbClr val="002060"/>
                </a:solidFill>
              </a:rPr>
              <a:t>                                                      не только развивать умение ребенка сосредотачиваться, а так же научить </a:t>
            </a:r>
            <a:r>
              <a:rPr lang="ru-RU" sz="2000" b="1" i="1" dirty="0">
                <a:solidFill>
                  <a:srgbClr val="002060"/>
                </a:solidFill>
              </a:rPr>
              <a:t>интересоваться окружающим миром, </a:t>
            </a:r>
            <a:r>
              <a:rPr lang="ru-RU" sz="2000" b="1" i="1" dirty="0" smtClean="0">
                <a:solidFill>
                  <a:srgbClr val="002060"/>
                </a:solidFill>
              </a:rPr>
              <a:t>                         чем-то </a:t>
            </a:r>
            <a:r>
              <a:rPr lang="ru-RU" sz="2000" b="1" i="1" dirty="0">
                <a:solidFill>
                  <a:srgbClr val="002060"/>
                </a:solidFill>
              </a:rPr>
              <a:t>увлеченно заниматься.</a:t>
            </a:r>
          </a:p>
          <a:p>
            <a:pPr algn="ctr"/>
            <a:r>
              <a:rPr lang="ru-RU" sz="2000" b="1" i="1" dirty="0" smtClean="0">
                <a:solidFill>
                  <a:srgbClr val="002060"/>
                </a:solidFill>
              </a:rPr>
              <a:t>И </a:t>
            </a:r>
            <a:r>
              <a:rPr lang="ru-RU" sz="2000" b="1" i="1" dirty="0">
                <a:solidFill>
                  <a:srgbClr val="002060"/>
                </a:solidFill>
              </a:rPr>
              <a:t>главное</a:t>
            </a:r>
            <a:r>
              <a:rPr lang="ru-RU" sz="2000" b="1" i="1" dirty="0" smtClean="0">
                <a:solidFill>
                  <a:srgbClr val="002060"/>
                </a:solidFill>
              </a:rPr>
              <a:t>, </a:t>
            </a:r>
            <a:r>
              <a:rPr lang="ru-RU" sz="2000" b="1" i="1" dirty="0">
                <a:solidFill>
                  <a:srgbClr val="002060"/>
                </a:solidFill>
              </a:rPr>
              <a:t>не </a:t>
            </a:r>
            <a:r>
              <a:rPr lang="ru-RU" sz="2000" b="1" i="1" dirty="0" smtClean="0">
                <a:solidFill>
                  <a:srgbClr val="002060"/>
                </a:solidFill>
              </a:rPr>
              <a:t>забывайте </a:t>
            </a:r>
            <a:r>
              <a:rPr lang="ru-RU" sz="2000" b="1" i="1" dirty="0">
                <a:solidFill>
                  <a:srgbClr val="002060"/>
                </a:solidFill>
              </a:rPr>
              <a:t>хвалить </a:t>
            </a:r>
            <a:r>
              <a:rPr lang="ru-RU" sz="2000" b="1" i="1" dirty="0" smtClean="0">
                <a:solidFill>
                  <a:srgbClr val="002060"/>
                </a:solidFill>
              </a:rPr>
              <a:t>ребенка                                  </a:t>
            </a:r>
            <a:r>
              <a:rPr lang="ru-RU" sz="2000" b="1" i="1" dirty="0">
                <a:solidFill>
                  <a:srgbClr val="002060"/>
                </a:solidFill>
              </a:rPr>
              <a:t>за </a:t>
            </a:r>
            <a:r>
              <a:rPr lang="ru-RU" sz="2000" b="1" i="1" dirty="0" smtClean="0">
                <a:solidFill>
                  <a:srgbClr val="002060"/>
                </a:solidFill>
              </a:rPr>
              <a:t>любые успехи и </a:t>
            </a:r>
            <a:r>
              <a:rPr lang="ru-RU" sz="2000" b="1" i="1" dirty="0">
                <a:solidFill>
                  <a:srgbClr val="002060"/>
                </a:solidFill>
              </a:rPr>
              <a:t>достижения</a:t>
            </a:r>
            <a:r>
              <a:rPr lang="ru-RU" sz="2000" b="1" i="1" dirty="0" smtClean="0">
                <a:solidFill>
                  <a:srgbClr val="002060"/>
                </a:solidFill>
              </a:rPr>
              <a:t>.</a:t>
            </a:r>
          </a:p>
          <a:p>
            <a:pPr algn="ctr"/>
            <a:r>
              <a:rPr lang="ru-RU" sz="2000" b="1" i="1" dirty="0" smtClean="0">
                <a:solidFill>
                  <a:srgbClr val="002060"/>
                </a:solidFill>
              </a:rPr>
              <a:t>                                                                                                      Ваша </a:t>
            </a:r>
            <a:r>
              <a:rPr lang="ru-RU" sz="2000" b="1" i="1" dirty="0">
                <a:solidFill>
                  <a:srgbClr val="002060"/>
                </a:solidFill>
              </a:rPr>
              <a:t>похвала будет для него </a:t>
            </a:r>
            <a:r>
              <a:rPr lang="ru-RU" sz="2000" b="1" i="1" dirty="0" smtClean="0">
                <a:solidFill>
                  <a:srgbClr val="002060"/>
                </a:solidFill>
              </a:rPr>
              <a:t>                                       лучшим </a:t>
            </a:r>
            <a:r>
              <a:rPr lang="ru-RU" sz="2000" b="1" i="1" dirty="0">
                <a:solidFill>
                  <a:srgbClr val="002060"/>
                </a:solidFill>
              </a:rPr>
              <a:t>стимулом!</a:t>
            </a:r>
          </a:p>
        </p:txBody>
      </p:sp>
    </p:spTree>
    <p:extLst>
      <p:ext uri="{BB962C8B-B14F-4D97-AF65-F5344CB8AC3E}">
        <p14:creationId xmlns:p14="http://schemas.microsoft.com/office/powerpoint/2010/main" val="3534547026"/>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208</TotalTime>
  <Words>842</Words>
  <Application>Microsoft Office PowerPoint</Application>
  <PresentationFormat>Экран (4:3)</PresentationFormat>
  <Paragraphs>26</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25</cp:revision>
  <dcterms:created xsi:type="dcterms:W3CDTF">2016-10-29T06:16:15Z</dcterms:created>
  <dcterms:modified xsi:type="dcterms:W3CDTF">2016-12-05T21:12:06Z</dcterms:modified>
</cp:coreProperties>
</file>