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2E847AF-784C-4062-970D-4E25347E772F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FA71730-70D9-4E34-ABB7-F9899661A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847AF-784C-4062-970D-4E25347E772F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A71730-70D9-4E34-ABB7-F9899661A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847AF-784C-4062-970D-4E25347E772F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A71730-70D9-4E34-ABB7-F9899661A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847AF-784C-4062-970D-4E25347E772F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A71730-70D9-4E34-ABB7-F9899661A1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847AF-784C-4062-970D-4E25347E772F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A71730-70D9-4E34-ABB7-F9899661A1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847AF-784C-4062-970D-4E25347E772F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A71730-70D9-4E34-ABB7-F9899661A1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847AF-784C-4062-970D-4E25347E772F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A71730-70D9-4E34-ABB7-F9899661A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847AF-784C-4062-970D-4E25347E772F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A71730-70D9-4E34-ABB7-F9899661A1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847AF-784C-4062-970D-4E25347E772F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A71730-70D9-4E34-ABB7-F9899661A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2E847AF-784C-4062-970D-4E25347E772F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A71730-70D9-4E34-ABB7-F9899661A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2E847AF-784C-4062-970D-4E25347E772F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FA71730-70D9-4E34-ABB7-F9899661A1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2E847AF-784C-4062-970D-4E25347E772F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FA71730-70D9-4E34-ABB7-F9899661A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500043"/>
            <a:ext cx="6315092" cy="392909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О методах и формах организации детских видах деятельности в соответствии с целевыми ориентирами дошкольного образования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57166"/>
            <a:ext cx="1214446" cy="12144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27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85728"/>
            <a:ext cx="1643074" cy="207170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1185341" cy="11430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728" y="214290"/>
            <a:ext cx="721523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Схема проблемного обучения</a:t>
            </a:r>
          </a:p>
          <a:p>
            <a:endParaRPr lang="ru-RU" sz="3200" b="1" u="sng" dirty="0" smtClean="0">
              <a:solidFill>
                <a:srgbClr val="FF0000"/>
              </a:solidFill>
            </a:endParaRPr>
          </a:p>
          <a:p>
            <a:r>
              <a:rPr lang="ru-RU" sz="3200" b="1" dirty="0" smtClean="0">
                <a:solidFill>
                  <a:srgbClr val="FF0000"/>
                </a:solidFill>
              </a:rPr>
              <a:t>Постановка проблемной задачи</a:t>
            </a:r>
          </a:p>
          <a:p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3200" b="1" dirty="0" smtClean="0">
                <a:solidFill>
                  <a:srgbClr val="FF0000"/>
                </a:solidFill>
              </a:rPr>
              <a:t>Создание проблемной ситуации</a:t>
            </a:r>
          </a:p>
          <a:p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3200" b="1" dirty="0" smtClean="0">
                <a:solidFill>
                  <a:srgbClr val="FF0000"/>
                </a:solidFill>
              </a:rPr>
              <a:t>Разрешение возникшей проблемы</a:t>
            </a:r>
          </a:p>
          <a:p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3200" b="1" dirty="0" smtClean="0">
                <a:solidFill>
                  <a:srgbClr val="FF0000"/>
                </a:solidFill>
              </a:rPr>
              <a:t>Приобретение новых знаний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357686" y="1714488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357686" y="2643182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357686" y="3643314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1185341" cy="11430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71604" y="285728"/>
            <a:ext cx="721523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solidFill>
                  <a:srgbClr val="FF0000"/>
                </a:solidFill>
              </a:rPr>
              <a:t>Частично  поисковый  эвристический) метод -</a:t>
            </a:r>
            <a:r>
              <a:rPr lang="ru-RU" sz="3200" dirty="0" smtClean="0">
                <a:solidFill>
                  <a:srgbClr val="FF0000"/>
                </a:solidFill>
              </a:rPr>
              <a:t>педагогом организуется не сообщение, а добывание знаний. </a:t>
            </a:r>
            <a:r>
              <a:rPr lang="ru-RU" sz="3200" b="1" i="1" u="sng" dirty="0" smtClean="0">
                <a:solidFill>
                  <a:srgbClr val="FF0000"/>
                </a:solidFill>
              </a:rPr>
              <a:t> </a:t>
            </a:r>
          </a:p>
          <a:p>
            <a:endParaRPr lang="ru-RU" sz="3200" b="1" i="1" u="sng" dirty="0" smtClean="0">
              <a:solidFill>
                <a:srgbClr val="FF0000"/>
              </a:solidFill>
            </a:endParaRPr>
          </a:p>
          <a:p>
            <a:r>
              <a:rPr lang="ru-RU" sz="3200" b="1" i="1" u="sng" dirty="0" smtClean="0">
                <a:solidFill>
                  <a:srgbClr val="FF0000"/>
                </a:solidFill>
              </a:rPr>
              <a:t>Исследовательский метод - </a:t>
            </a:r>
            <a:r>
              <a:rPr lang="ru-RU" sz="3200" dirty="0" smtClean="0">
                <a:solidFill>
                  <a:srgbClr val="FF0000"/>
                </a:solidFill>
              </a:rPr>
              <a:t>сопряжен с самостоятельным освоением детьми знаний, способов их добывания, выбором методов познания. </a:t>
            </a:r>
            <a:r>
              <a:rPr lang="ru-RU" sz="3200" b="1" i="1" u="sng" dirty="0" smtClean="0">
                <a:solidFill>
                  <a:srgbClr val="FF0000"/>
                </a:solidFill>
              </a:rPr>
              <a:t> </a:t>
            </a:r>
            <a:endParaRPr lang="ru-RU" sz="3200" b="1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1185341" cy="1143008"/>
          </a:xfrm>
          <a:prstGeom prst="rect">
            <a:avLst/>
          </a:prstGeom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 rot="10800000" flipV="1">
            <a:off x="1500166" y="4842"/>
            <a:ext cx="742952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овременные цели и принципы личностно ориентированного образования: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3200" i="1" dirty="0" smtClean="0">
                <a:solidFill>
                  <a:srgbClr val="FF0000"/>
                </a:solidFill>
              </a:rPr>
              <a:t>  ориентация на ценностные отношения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3200" i="1" dirty="0" smtClean="0">
                <a:solidFill>
                  <a:srgbClr val="FF0000"/>
                </a:solidFill>
              </a:rPr>
              <a:t>  принцип </a:t>
            </a:r>
            <a:r>
              <a:rPr lang="ru-RU" sz="3200" i="1" dirty="0" err="1" smtClean="0">
                <a:solidFill>
                  <a:srgbClr val="FF0000"/>
                </a:solidFill>
              </a:rPr>
              <a:t>субъектности</a:t>
            </a:r>
            <a:r>
              <a:rPr lang="ru-RU" sz="3200" i="1" dirty="0" smtClean="0">
                <a:solidFill>
                  <a:srgbClr val="FF0000"/>
                </a:solidFill>
              </a:rPr>
              <a:t> 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3200" i="1" dirty="0" smtClean="0">
                <a:solidFill>
                  <a:srgbClr val="FF0000"/>
                </a:solidFill>
              </a:rPr>
              <a:t>  принцип принятия ребенка как данности 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3200" i="1" dirty="0" smtClean="0">
                <a:solidFill>
                  <a:srgbClr val="FF0000"/>
                </a:solidFill>
              </a:rPr>
              <a:t>  принцип соответствия воспитательного вмешательства характеру стихийного процесса становления развитая личности     (закон золотого совпадения)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1185341" cy="11430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6" y="357166"/>
            <a:ext cx="70009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solidFill>
                  <a:srgbClr val="FF0000"/>
                </a:solidFill>
              </a:rPr>
              <a:t>Активные методы обучения</a:t>
            </a:r>
            <a:r>
              <a:rPr lang="ru-RU" sz="3200" b="1" u="sng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- это система методов, обеспечивающих активность и разнообразие мыслительной и практической деятельности обучаемых в процессе освоения знаний. 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1185341" cy="11430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4480" y="214290"/>
            <a:ext cx="69294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Активные методы организации детских видов деятельности :</a:t>
            </a:r>
          </a:p>
          <a:p>
            <a:endParaRPr lang="ru-RU" sz="3200" b="1" i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FF0000"/>
                </a:solidFill>
              </a:rPr>
              <a:t>метода проблемного изложения</a:t>
            </a:r>
          </a:p>
          <a:p>
            <a:endParaRPr lang="ru-RU" sz="32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FF0000"/>
                </a:solidFill>
              </a:rPr>
              <a:t>частично поисковый</a:t>
            </a:r>
          </a:p>
          <a:p>
            <a:endParaRPr lang="ru-RU" sz="32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FF0000"/>
                </a:solidFill>
              </a:rPr>
              <a:t>исследовательский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1185341" cy="11430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43010" y="285728"/>
            <a:ext cx="750099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УСПЕХОВ, УВАЖАЕМЫЕ КОЛЛЕГИ!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СПАСИБО ЗА ВНИМАНИЕ!!!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Без названия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2285992"/>
            <a:ext cx="3857652" cy="2357453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softEdge rad="3175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1285884" cy="12399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57422" y="642918"/>
            <a:ext cx="650085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«Метод - это сердцевина учебного процесса, связующее звено между запроектированной целью и конечным результатом. Его роль в </a:t>
            </a:r>
            <a:r>
              <a:rPr lang="ru-RU" sz="3200" b="1" dirty="0" smtClean="0">
                <a:solidFill>
                  <a:srgbClr val="FF0000"/>
                </a:solidFill>
              </a:rPr>
              <a:t>системе </a:t>
            </a:r>
            <a:r>
              <a:rPr lang="ru-RU" sz="3200" b="1" dirty="0">
                <a:solidFill>
                  <a:srgbClr val="FF0000"/>
                </a:solidFill>
              </a:rPr>
              <a:t>«цели - содержание - методы - формы - средства обучения» является определяющей</a:t>
            </a:r>
            <a:r>
              <a:rPr lang="ru-RU" sz="3200" b="1" dirty="0" smtClean="0">
                <a:solidFill>
                  <a:srgbClr val="FF0000"/>
                </a:solidFill>
              </a:rPr>
              <a:t>».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                  И. П. </a:t>
            </a:r>
            <a:r>
              <a:rPr lang="ru-RU" sz="3200" b="1" dirty="0" err="1" smtClean="0">
                <a:solidFill>
                  <a:srgbClr val="FF0000"/>
                </a:solidFill>
              </a:rPr>
              <a:t>Подласый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1"/>
            <a:ext cx="1143008" cy="11021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00298" y="428604"/>
            <a:ext cx="635798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FF0000"/>
                </a:solidFill>
              </a:rPr>
              <a:t>Метод</a:t>
            </a:r>
            <a:r>
              <a:rPr lang="ru-RU" sz="3200" b="1" dirty="0" smtClean="0">
                <a:solidFill>
                  <a:srgbClr val="FF0000"/>
                </a:solidFill>
              </a:rPr>
              <a:t> - способ действия, деятельности; совокупность относительно однородных приемов, операций практического или теоретического освоения действительности, подчиненных решению конкретной задачи.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1214446" cy="11710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5984" y="142852"/>
            <a:ext cx="664373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FF0000"/>
                </a:solidFill>
              </a:rPr>
              <a:t>Методы воспитания </a:t>
            </a:r>
            <a:r>
              <a:rPr lang="ru-RU" sz="3200" b="1" dirty="0" smtClean="0">
                <a:solidFill>
                  <a:srgbClr val="FF0000"/>
                </a:solidFill>
              </a:rPr>
              <a:t>–</a:t>
            </a:r>
          </a:p>
          <a:p>
            <a:pPr algn="ctr"/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способы взаимосвязанной деятельности взрослых и детей, направленные на достижение воспитательной цели.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 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3857628"/>
            <a:ext cx="62865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FF0000"/>
                </a:solidFill>
              </a:rPr>
              <a:t>Методы обучения –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совокупность путей, способов достижения целей.</a:t>
            </a:r>
            <a:r>
              <a:rPr lang="ru-RU" sz="3200" b="1" i="1" u="sng" dirty="0" smtClean="0">
                <a:solidFill>
                  <a:srgbClr val="FF0000"/>
                </a:solidFill>
              </a:rPr>
              <a:t>  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42852"/>
            <a:ext cx="1143008" cy="12144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57422" y="285728"/>
            <a:ext cx="5572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Наглядные методы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2536017" y="892951"/>
            <a:ext cx="78581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5346594" y="868456"/>
            <a:ext cx="772547" cy="4643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14282" y="1571612"/>
            <a:ext cx="4214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непосредственные</a:t>
            </a:r>
            <a:r>
              <a:rPr lang="ru-RU" sz="3200" b="1" dirty="0" smtClean="0">
                <a:solidFill>
                  <a:srgbClr val="FF0000"/>
                </a:solidFill>
              </a:rPr>
              <a:t>           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86314" y="1571612"/>
            <a:ext cx="4071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 </a:t>
            </a:r>
            <a:r>
              <a:rPr lang="ru-RU" sz="3200" b="1" u="sng" dirty="0" smtClean="0">
                <a:solidFill>
                  <a:srgbClr val="FF0000"/>
                </a:solidFill>
              </a:rPr>
              <a:t>опосредованные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5720" y="2285992"/>
            <a:ext cx="38576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3200" dirty="0" smtClean="0">
                <a:solidFill>
                  <a:srgbClr val="FF0000"/>
                </a:solidFill>
              </a:rPr>
              <a:t>наблюдение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FF0000"/>
                </a:solidFill>
              </a:rPr>
              <a:t>экскурсия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FF0000"/>
                </a:solidFill>
              </a:rPr>
              <a:t>осмотр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FF0000"/>
                </a:solidFill>
              </a:rPr>
              <a:t>рассматривание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72066" y="2143116"/>
            <a:ext cx="392909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-рассматривание картин, игрушек, фотографий, иллюстраций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- просмотр мультфильмов, телепрограмм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7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42852"/>
            <a:ext cx="928694" cy="12144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2976" y="214290"/>
            <a:ext cx="77867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Словесные методы: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-рассказ;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-беседа;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-чтение без наглядного  сопровождения;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-словесные дидактические игры.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3357562"/>
            <a:ext cx="52864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Практические методы: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FF0000"/>
                </a:solidFill>
              </a:rPr>
              <a:t>тренинги;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FF0000"/>
                </a:solidFill>
              </a:rPr>
              <a:t>упражнения;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FF0000"/>
                </a:solidFill>
              </a:rPr>
              <a:t>игры;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FF0000"/>
                </a:solidFill>
              </a:rPr>
              <a:t>проекты;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FF0000"/>
                </a:solidFill>
              </a:rPr>
              <a:t>поручения.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1071570" cy="10332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28728" y="285728"/>
            <a:ext cx="750099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Методы обучения по типу познавательной деятельности:</a:t>
            </a:r>
          </a:p>
          <a:p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3200" dirty="0" smtClean="0">
                <a:solidFill>
                  <a:srgbClr val="FF0000"/>
                </a:solidFill>
              </a:rPr>
              <a:t>-объяснительно – иллюстративный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(информационно- рецептивный);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-репродуктивный;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-метод проблемного изложения;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-частично – поисковый метод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(эвристический);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-исследовательский.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86710" y="5572140"/>
            <a:ext cx="1143008" cy="11021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14290"/>
            <a:ext cx="878684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FF0000"/>
                </a:solidFill>
              </a:rPr>
              <a:t>Информационно-рецептивный  метод </a:t>
            </a:r>
            <a:r>
              <a:rPr lang="ru-RU" sz="3200" b="1" dirty="0" smtClean="0">
                <a:solidFill>
                  <a:srgbClr val="FF0000"/>
                </a:solidFill>
              </a:rPr>
              <a:t>–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передача знаний в «готовом» виде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                    </a:t>
            </a:r>
            <a:r>
              <a:rPr lang="ru-RU" sz="3200" b="1" u="sng" dirty="0" smtClean="0">
                <a:solidFill>
                  <a:srgbClr val="FF0000"/>
                </a:solidFill>
              </a:rPr>
              <a:t>Формы работы:</a:t>
            </a:r>
          </a:p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                    -рассказ;</a:t>
            </a:r>
          </a:p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                    -чтение книг;</a:t>
            </a:r>
          </a:p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                    -слушание аудиозаписей;</a:t>
            </a:r>
          </a:p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                    -рассматривание картин;</a:t>
            </a:r>
          </a:p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                    -просмотр мультфильмов.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1214446" cy="11710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4480" y="214290"/>
            <a:ext cx="7286676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FF0000"/>
                </a:solidFill>
              </a:rPr>
              <a:t>Репродуктивный метод – </a:t>
            </a:r>
            <a:r>
              <a:rPr lang="ru-RU" sz="3200" dirty="0" smtClean="0">
                <a:solidFill>
                  <a:srgbClr val="FF0000"/>
                </a:solidFill>
              </a:rPr>
              <a:t>передача «готовых» знаний сопровождается  объяснением, многократным повторением</a:t>
            </a:r>
          </a:p>
          <a:p>
            <a:pPr algn="ctr"/>
            <a:r>
              <a:rPr lang="ru-RU" sz="3200" b="1" i="1" u="sng" dirty="0" smtClean="0">
                <a:solidFill>
                  <a:srgbClr val="FF0000"/>
                </a:solidFill>
              </a:rPr>
              <a:t>Метод проблемного изложения </a:t>
            </a:r>
            <a:r>
              <a:rPr lang="ru-RU" sz="3200" b="1" i="1" dirty="0" smtClean="0">
                <a:solidFill>
                  <a:srgbClr val="FF0000"/>
                </a:solidFill>
              </a:rPr>
              <a:t>–</a:t>
            </a:r>
            <a:r>
              <a:rPr lang="ru-RU" sz="3200" dirty="0" smtClean="0">
                <a:solidFill>
                  <a:srgbClr val="FF0000"/>
                </a:solidFill>
              </a:rPr>
              <a:t>позволяет педагогу совершенствовать умение детей анализировать проблемы, учебные задачи, показывать образцы осуществления познавательно-исследовательской деятельности. </a:t>
            </a:r>
            <a:endParaRPr lang="ru-RU" sz="3200" b="1" i="1" dirty="0" smtClean="0">
              <a:solidFill>
                <a:srgbClr val="FF0000"/>
              </a:solidFill>
            </a:endParaRP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</a:p>
          <a:p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689</TotalTime>
  <Words>402</Words>
  <Application>Microsoft Office PowerPoint</Application>
  <PresentationFormat>Экран (4:3)</PresentationFormat>
  <Paragraphs>86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О методах и формах организации детских видах деятельности в соответствии с целевыми ориентирами дошкольного образования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методах и формах организации детских видах деятельности в соответствии с целевыми ориентирами дошкольного образования</dc:title>
  <dc:creator>Compaq</dc:creator>
  <cp:lastModifiedBy>Compaq</cp:lastModifiedBy>
  <cp:revision>6</cp:revision>
  <dcterms:created xsi:type="dcterms:W3CDTF">2016-11-20T15:25:01Z</dcterms:created>
  <dcterms:modified xsi:type="dcterms:W3CDTF">2016-12-05T17:21:39Z</dcterms:modified>
</cp:coreProperties>
</file>