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06.12.2016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302433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Правоохранительные органы</a:t>
            </a:r>
            <a:b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класс</a:t>
            </a:r>
            <a:endParaRPr lang="ru-RU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МКОУ-Железнодорожная СОШ № 121</a:t>
            </a:r>
          </a:p>
          <a:p>
            <a:r>
              <a:rPr lang="ru-RU" sz="1600" dirty="0" err="1" smtClean="0"/>
              <a:t>Животова</a:t>
            </a:r>
            <a:r>
              <a:rPr lang="ru-RU" sz="1600" dirty="0" smtClean="0"/>
              <a:t> Е.В.</a:t>
            </a:r>
          </a:p>
          <a:p>
            <a:r>
              <a:rPr lang="ru-RU" sz="1600" smtClean="0"/>
              <a:t>учитель </a:t>
            </a:r>
            <a:r>
              <a:rPr lang="ru-RU" sz="1600" dirty="0" smtClean="0"/>
              <a:t>истории и обществознания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36679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67818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Мировой суд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550224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Разбирает уголовные дела о преступлениях, за совершение которых максимальное наказание не превышает трех лет лишения свободы, некоторые дела по  семейно-правовым отношениям, имущественным спорам, административным правонарушениям.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97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04856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Суд  присяжных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543800" cy="367017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р</a:t>
            </a:r>
            <a:r>
              <a:rPr lang="ru-RU" sz="2800" dirty="0" smtClean="0"/>
              <a:t>ассматривает уголовные дела о некоторых тяжких и особо тяжких преступлениях.</a:t>
            </a:r>
          </a:p>
          <a:p>
            <a:pPr marL="0" indent="0">
              <a:buNone/>
            </a:pPr>
            <a:endParaRPr lang="ru-RU" sz="2800" dirty="0"/>
          </a:p>
          <a:p>
            <a:pPr>
              <a:buFontTx/>
              <a:buChar char="-"/>
            </a:pPr>
            <a:r>
              <a:rPr lang="ru-RU" sz="2800" dirty="0" smtClean="0"/>
              <a:t>Может быть любой человек (за исключением священников, судей, военнослужащих и т.п.)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Не моложе 25 лет и не старше 70 лет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1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781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Прокуратура-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806489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е</a:t>
            </a:r>
            <a:r>
              <a:rPr lang="ru-RU" dirty="0" smtClean="0"/>
              <a:t>диная федеральная централизованная система органов, которая обеспечивает  верховенство закона, поддержание законности, защиту прав и свобод человека и гражданина.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800" b="1" dirty="0" smtClean="0"/>
              <a:t>Функции </a:t>
            </a:r>
          </a:p>
          <a:p>
            <a:pPr>
              <a:buFontTx/>
              <a:buChar char="-"/>
            </a:pPr>
            <a:r>
              <a:rPr lang="ru-RU" sz="2800" dirty="0" smtClean="0"/>
              <a:t>Прокурорский надзор</a:t>
            </a:r>
          </a:p>
          <a:p>
            <a:pPr>
              <a:buFontTx/>
              <a:buChar char="-"/>
            </a:pPr>
            <a:r>
              <a:rPr lang="ru-RU" sz="2800" dirty="0" smtClean="0"/>
              <a:t>Участие в судебном процессе от имени государства</a:t>
            </a:r>
          </a:p>
          <a:p>
            <a:pPr>
              <a:buFontTx/>
              <a:buChar char="-"/>
            </a:pPr>
            <a:r>
              <a:rPr lang="ru-RU" sz="2800" dirty="0" smtClean="0"/>
              <a:t>Надзор за соблюдением прав и свобод человека и гражданина</a:t>
            </a:r>
          </a:p>
          <a:p>
            <a:pPr>
              <a:buFontTx/>
              <a:buChar char="-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45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781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Адвокатура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543800" cy="388620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200" dirty="0" smtClean="0"/>
              <a:t>Консультации и справки по правовым вопросам</a:t>
            </a:r>
          </a:p>
          <a:p>
            <a:pPr>
              <a:buFontTx/>
              <a:buChar char="-"/>
            </a:pPr>
            <a:r>
              <a:rPr lang="ru-RU" sz="3200" dirty="0" smtClean="0"/>
              <a:t>Составление заявлений, жалоб, ходатайств и др. документов правового характера</a:t>
            </a:r>
          </a:p>
          <a:p>
            <a:pPr>
              <a:buFontTx/>
              <a:buChar char="-"/>
            </a:pPr>
            <a:r>
              <a:rPr lang="ru-RU" sz="3200" dirty="0" smtClean="0"/>
              <a:t>Представление интересов того или иного лица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3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781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Нотариат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543800" cy="46782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э</a:t>
            </a:r>
            <a:r>
              <a:rPr lang="ru-RU" dirty="0" smtClean="0"/>
              <a:t>то система органов, на которые возложено удостоверение сделок, оформление наследственных прав и совершение других действий, юридическое закрепление  гражданских прав и предупреждение их возможного нарушения.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29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84784"/>
            <a:ext cx="6781800" cy="1600200"/>
          </a:xfrm>
        </p:spPr>
        <p:txBody>
          <a:bodyPr/>
          <a:lstStyle/>
          <a:p>
            <a:pPr algn="ctr"/>
            <a:r>
              <a:rPr lang="ru-RU" smtClean="0"/>
              <a:t>Повторение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717032"/>
            <a:ext cx="7543800" cy="38862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736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/>
              <a:t>Какой вид юридической ответственности регулирует Трудовой кодекс РФ?</a:t>
            </a:r>
            <a:endParaRPr lang="ru-RU" sz="2800" dirty="0"/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chemeClr val="accent1"/>
                </a:solidFill>
              </a:rPr>
              <a:t>Уголовную                     2) Дисциплинарную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3) Административную      4) Гражданскую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2. Применение мер государственного принуждения характерно: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chemeClr val="accent1"/>
                </a:solidFill>
              </a:rPr>
              <a:t>Для моральной ответственности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chemeClr val="accent1"/>
                </a:solidFill>
              </a:rPr>
              <a:t>Для юридической ответственности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chemeClr val="accent1"/>
                </a:solidFill>
              </a:rPr>
              <a:t>Для религиозной ответственности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chemeClr val="accent1"/>
                </a:solidFill>
              </a:rPr>
              <a:t>Для этических правил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  <a:p>
            <a:pPr marL="514350" indent="-514350">
              <a:buAutoNum type="arabicParenR"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1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 smtClean="0">
                <a:solidFill>
                  <a:prstClr val="black"/>
                </a:solidFill>
              </a:rPr>
              <a:t>3. </a:t>
            </a:r>
            <a:r>
              <a:rPr lang="ru-RU" sz="3200" dirty="0">
                <a:solidFill>
                  <a:prstClr val="black"/>
                </a:solidFill>
              </a:rPr>
              <a:t>Что характеризует гражданскую ответственность</a:t>
            </a:r>
            <a:r>
              <a:rPr lang="ru-RU" sz="3200" dirty="0" smtClean="0">
                <a:solidFill>
                  <a:prstClr val="black"/>
                </a:solidFill>
              </a:rPr>
              <a:t>?</a:t>
            </a:r>
          </a:p>
          <a:p>
            <a:pPr marL="0" lvl="0" indent="0">
              <a:buNone/>
            </a:pPr>
            <a:endParaRPr lang="ru-RU" sz="3200" dirty="0">
              <a:solidFill>
                <a:prstClr val="black"/>
              </a:solidFill>
            </a:endParaRPr>
          </a:p>
          <a:p>
            <a:pPr marL="514350" lvl="0" indent="-514350">
              <a:buFont typeface="Arial" pitchFamily="34" charset="0"/>
              <a:buAutoNum type="arabicParenR"/>
            </a:pPr>
            <a:r>
              <a:rPr lang="ru-RU" sz="3200" dirty="0">
                <a:solidFill>
                  <a:schemeClr val="accent1"/>
                </a:solidFill>
              </a:rPr>
              <a:t>Компенсационный характер</a:t>
            </a:r>
          </a:p>
          <a:p>
            <a:pPr marL="514350" lvl="0" indent="-514350">
              <a:buFont typeface="Arial" pitchFamily="34" charset="0"/>
              <a:buAutoNum type="arabicParenR"/>
            </a:pPr>
            <a:r>
              <a:rPr lang="ru-RU" sz="3200" dirty="0">
                <a:solidFill>
                  <a:schemeClr val="accent1"/>
                </a:solidFill>
              </a:rPr>
              <a:t>Конфискация имущества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3) Увольнение с работы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4) Имущественные отношения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5) Полное возмещение вреда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5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4. Психическое состояние, при котором лицо во время  совершения общественно опасного деяния не могло осознавать фактический характер  и общественную опасность:</a:t>
            </a:r>
          </a:p>
          <a:p>
            <a:pPr marL="0" indent="0">
              <a:buNone/>
            </a:pPr>
            <a:endParaRPr lang="ru-RU" sz="3200" dirty="0" smtClean="0"/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Презумпция невиновности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Правовая невменяемость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Правонарушение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правоспособность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91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5. Какие  из правонарушений относятся к преступлениям?</a:t>
            </a:r>
          </a:p>
          <a:p>
            <a:pPr marL="0" indent="0">
              <a:buNone/>
            </a:pPr>
            <a:endParaRPr lang="ru-RU" sz="3200" dirty="0"/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Нарушение правил дорожного движения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Ложное сообщение об акте терроризма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Несвоевременная оплата аренды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Опоздание на работу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Распространение  наркотических средств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chemeClr val="accent1"/>
                </a:solidFill>
              </a:rPr>
              <a:t>Угон автомобиля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275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2000" y="1988840"/>
            <a:ext cx="7543800" cy="237626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5400" dirty="0" smtClean="0"/>
              <a:t>Правоохранительные органы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00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08912" cy="7200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Правоохранительные органы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8568952" cy="396044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270000"/>
              </a:lnSpc>
              <a:buNone/>
            </a:pPr>
            <a:r>
              <a:rPr lang="ru-RU" sz="8000" dirty="0" smtClean="0">
                <a:solidFill>
                  <a:schemeClr val="accent1"/>
                </a:solidFill>
              </a:rPr>
              <a:t>ГОСУДАРСТВЕННЫЕ                                   </a:t>
            </a:r>
            <a:r>
              <a:rPr lang="ru-RU" sz="9600" dirty="0" smtClean="0">
                <a:solidFill>
                  <a:schemeClr val="accent1"/>
                </a:solidFill>
              </a:rPr>
              <a:t> </a:t>
            </a:r>
            <a:r>
              <a:rPr lang="ru-RU" sz="8000" dirty="0" smtClean="0">
                <a:solidFill>
                  <a:schemeClr val="accent1"/>
                </a:solidFill>
              </a:rPr>
              <a:t>НЕГОСУДАРСТВЕННЫЕ</a:t>
            </a:r>
          </a:p>
          <a:p>
            <a:pPr marL="0" indent="0">
              <a:lnSpc>
                <a:spcPct val="270000"/>
              </a:lnSpc>
              <a:buNone/>
            </a:pPr>
            <a:endParaRPr lang="ru-RU" sz="80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МВД                           ФСБ                           АДВОКАТУРА             НОТАРИАТ</a:t>
            </a:r>
          </a:p>
          <a:p>
            <a:pPr marL="0" indent="0">
              <a:lnSpc>
                <a:spcPct val="170000"/>
              </a:lnSpc>
              <a:buNone/>
            </a:pPr>
            <a:endParaRPr lang="ru-RU" sz="8000" dirty="0">
              <a:solidFill>
                <a:schemeClr val="tx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ПРОКУРАТУРА            СУД                        ЧАСНЫЕ ОХРАННЫЕ СЛУЖБЫ</a:t>
            </a:r>
          </a:p>
          <a:p>
            <a:pPr marL="0" indent="0">
              <a:lnSpc>
                <a:spcPct val="170000"/>
              </a:lnSpc>
              <a:buNone/>
            </a:pPr>
            <a:endParaRPr lang="ru-RU" sz="8000" dirty="0">
              <a:solidFill>
                <a:schemeClr val="tx1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endParaRPr lang="ru-RU" sz="80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70000"/>
              </a:lnSpc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70000"/>
              </a:lnSpc>
              <a:buNone/>
            </a:pPr>
            <a:endParaRPr lang="ru-RU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 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123728" y="1340768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89" y="1340768"/>
            <a:ext cx="35401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755576" y="2132856"/>
            <a:ext cx="504056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411760" y="2132856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688" y="2132856"/>
            <a:ext cx="72008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508104" y="2132856"/>
            <a:ext cx="360040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524328" y="2132856"/>
            <a:ext cx="288032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64202" y="2132856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123728" y="2132856"/>
            <a:ext cx="864096" cy="2304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3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СУДЬИ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0686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Юридическое образование  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Стаж работы по специальности не менее 5 лет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Возраст 25 лет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Независимы          Несменяемы         Неприкосновенны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475656" y="3429000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915936" y="367587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16216" y="3573016"/>
            <a:ext cx="6480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78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110</TotalTime>
  <Words>339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NewsPrint</vt:lpstr>
      <vt:lpstr>Правоохранительные органы 9 класс</vt:lpstr>
      <vt:lpstr>Повторение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Правоохранительные органы</vt:lpstr>
      <vt:lpstr>Правоохранительные органы</vt:lpstr>
      <vt:lpstr>СУДЬИ  </vt:lpstr>
      <vt:lpstr>Мировой суд -</vt:lpstr>
      <vt:lpstr>Суд  присяжных - </vt:lpstr>
      <vt:lpstr>Прокуратура- </vt:lpstr>
      <vt:lpstr>Адвокатура </vt:lpstr>
      <vt:lpstr>Нотариат 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Правонарушения и юридическая ответственность</dc:title>
  <dc:creator>dns 1</dc:creator>
  <cp:lastModifiedBy>dns 1</cp:lastModifiedBy>
  <cp:revision>12</cp:revision>
  <dcterms:created xsi:type="dcterms:W3CDTF">2016-12-04T13:45:22Z</dcterms:created>
  <dcterms:modified xsi:type="dcterms:W3CDTF">2016-12-06T18:22:32Z</dcterms:modified>
</cp:coreProperties>
</file>