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2" r:id="rId3"/>
    <p:sldId id="258" r:id="rId4"/>
    <p:sldId id="263" r:id="rId5"/>
    <p:sldId id="264" r:id="rId6"/>
    <p:sldId id="265" r:id="rId7"/>
  </p:sldIdLst>
  <p:sldSz cx="7561263" cy="10693400"/>
  <p:notesSz cx="6735763" cy="9856788"/>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4" d="100"/>
          <a:sy n="44" d="100"/>
        </p:scale>
        <p:origin x="-2346" y="-108"/>
      </p:cViewPr>
      <p:guideLst>
        <p:guide orient="horz" pos="3368"/>
        <p:guide pos="23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67095" y="3321886"/>
            <a:ext cx="6427074" cy="229215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134190" y="6059593"/>
            <a:ext cx="5292884" cy="273275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D00D4BBD-CD7B-4863-811A-25EF6F1B81D5}" type="datetimeFigureOut">
              <a:rPr lang="ru-RU"/>
              <a:pPr>
                <a:defRPr/>
              </a:pPr>
              <a:t>27.04.2015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2DD9B2F-860C-4081-B033-89B0687DB65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40BFA07-913F-4CE3-BAE8-2C23670C9C9E}" type="datetimeFigureOut">
              <a:rPr lang="ru-RU"/>
              <a:pPr>
                <a:defRPr/>
              </a:pPr>
              <a:t>27.04.2015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88793C0-5803-41BF-A8F9-79937BCE8F5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5481916" y="428232"/>
            <a:ext cx="1701284" cy="912404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78063" y="428232"/>
            <a:ext cx="4977831" cy="912404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8E312E2-F90C-46FB-AB8C-D8096740BFFF}" type="datetimeFigureOut">
              <a:rPr lang="ru-RU"/>
              <a:pPr>
                <a:defRPr/>
              </a:pPr>
              <a:t>27.04.2015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830E699-3891-472A-998C-A8C4DE1CFD4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2F71659-8359-4DA1-9B9B-B62E2178B13F}" type="datetimeFigureOut">
              <a:rPr lang="ru-RU"/>
              <a:pPr>
                <a:defRPr/>
              </a:pPr>
              <a:t>27.04.2015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D1F2ED4-AD0E-4CBC-A8F6-07043BE6E44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7287" y="6871500"/>
            <a:ext cx="6427074" cy="2123828"/>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97287" y="4532320"/>
            <a:ext cx="6427074" cy="233918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B2EB610-75B8-4D18-9561-E91C8F8CA306}" type="datetimeFigureOut">
              <a:rPr lang="ru-RU"/>
              <a:pPr>
                <a:defRPr/>
              </a:pPr>
              <a:t>27.04.2015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5C98E06-4853-4FC4-AA7B-9A9AF71ED77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78063" y="2495127"/>
            <a:ext cx="3339558" cy="7057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843642" y="2495127"/>
            <a:ext cx="3339558" cy="7057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49C6D11-2996-4804-8038-BC3987A5D6E0}" type="datetimeFigureOut">
              <a:rPr lang="ru-RU"/>
              <a:pPr>
                <a:defRPr/>
              </a:pPr>
              <a:t>27.04.2015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9412E78-0D77-474F-B953-A708CF1D262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78063" y="2393639"/>
            <a:ext cx="3340871"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78063" y="3391194"/>
            <a:ext cx="3340871"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841017" y="2393639"/>
            <a:ext cx="3342183"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841017" y="3391194"/>
            <a:ext cx="3342183"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81012D7C-F8FE-4205-9D31-DE518695210B}" type="datetimeFigureOut">
              <a:rPr lang="ru-RU"/>
              <a:pPr>
                <a:defRPr/>
              </a:pPr>
              <a:t>27.04.2015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BD92CEED-6FC6-4FD7-A459-D417FB248AF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CFF8627-F862-41D4-8E3A-3D56845A226F}" type="datetimeFigureOut">
              <a:rPr lang="ru-RU"/>
              <a:pPr>
                <a:defRPr/>
              </a:pPr>
              <a:t>27.04.2015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17A276FE-14C1-44FC-BF6D-739B4778CE0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67D70DC-2063-4E48-8859-97D28CA265CE}" type="datetimeFigureOut">
              <a:rPr lang="ru-RU"/>
              <a:pPr>
                <a:defRPr/>
              </a:pPr>
              <a:t>27.04.2015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FADF02AC-E119-47F2-B144-004842D6D1C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4" y="425756"/>
            <a:ext cx="2487603" cy="1811937"/>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956244" y="425756"/>
            <a:ext cx="4226956" cy="912652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78064" y="2237694"/>
            <a:ext cx="2487603" cy="73145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A1407DD-582D-4ABB-890A-2CB0B611CF58}" type="datetimeFigureOut">
              <a:rPr lang="ru-RU"/>
              <a:pPr>
                <a:defRPr/>
              </a:pPr>
              <a:t>27.04.2015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38DD0A6-376C-4699-806A-971F2443492F}"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2060" y="7485380"/>
            <a:ext cx="4536758" cy="88369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482060" y="955475"/>
            <a:ext cx="4536758" cy="641604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482060" y="8369071"/>
            <a:ext cx="4536758" cy="125498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70CF8A0-4E27-43CD-A491-5FC0116083E4}" type="datetimeFigureOut">
              <a:rPr lang="ru-RU"/>
              <a:pPr>
                <a:defRPr/>
              </a:pPr>
              <a:t>27.04.2015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EF2B06A-8280-46EE-A347-F52EC6EC46D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377825" y="428625"/>
            <a:ext cx="6805613" cy="1781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377825" y="2495550"/>
            <a:ext cx="6805613" cy="70564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377825" y="9910763"/>
            <a:ext cx="1765300" cy="569912"/>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97D6169E-C8DF-4E67-BD42-1EA9BAA61F34}" type="datetimeFigureOut">
              <a:rPr lang="ru-RU"/>
              <a:pPr>
                <a:defRPr/>
              </a:pPr>
              <a:t>27.04.2015</a:t>
            </a:fld>
            <a:endParaRPr lang="ru-RU"/>
          </a:p>
        </p:txBody>
      </p:sp>
      <p:sp>
        <p:nvSpPr>
          <p:cNvPr id="5" name="Нижний колонтитул 4"/>
          <p:cNvSpPr>
            <a:spLocks noGrp="1"/>
          </p:cNvSpPr>
          <p:nvPr>
            <p:ph type="ftr" sz="quarter" idx="3"/>
          </p:nvPr>
        </p:nvSpPr>
        <p:spPr>
          <a:xfrm>
            <a:off x="2582863" y="9910763"/>
            <a:ext cx="2395537" cy="569912"/>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5418138" y="9910763"/>
            <a:ext cx="1765300" cy="569912"/>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92C3EBB1-F4E8-4492-BDE3-1D812E441C0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ote4estvo.ru/sobytiya-xx/733-istoriya-velikoy-otechestvennoy-voyny.html" TargetMode="External"/><Relationship Id="rId7"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hyperlink" Target="http://www.ote4estvo.ru/marshaly-velikoj-otechestvennoj-vojny/195-vasilevskij-aleksandr-mixajlovich.html" TargetMode="External"/><Relationship Id="rId4" Type="http://schemas.openxmlformats.org/officeDocument/2006/relationships/hyperlink" Target="http://www.ote4estvo.ru/marshaly-velikoj-otechestvennoj-vojny/202-georgij-konstantinovich-zhukov.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hyperlink" Target="http://ote4estvo.ru/sobytiya-xx/733-istoriya-velikoy-otechestvennoy-voyny.html" TargetMode="External"/><Relationship Id="rId7"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Рисунок 1"/>
          <p:cNvPicPr>
            <a:picLocks noChangeAspect="1"/>
          </p:cNvPicPr>
          <p:nvPr/>
        </p:nvPicPr>
        <p:blipFill>
          <a:blip r:embed="rId2"/>
          <a:srcRect t="68369"/>
          <a:stretch>
            <a:fillRect/>
          </a:stretch>
        </p:blipFill>
        <p:spPr bwMode="auto">
          <a:xfrm>
            <a:off x="13915" y="-6673"/>
            <a:ext cx="7561263" cy="10693400"/>
          </a:xfrm>
          <a:prstGeom prst="rect">
            <a:avLst/>
          </a:prstGeom>
          <a:noFill/>
          <a:ln w="9525">
            <a:noFill/>
            <a:miter lim="800000"/>
            <a:headEnd/>
            <a:tailEnd/>
          </a:ln>
        </p:spPr>
      </p:pic>
      <p:pic>
        <p:nvPicPr>
          <p:cNvPr id="13314" name="Рисунок 2"/>
          <p:cNvPicPr>
            <a:picLocks noChangeAspect="1"/>
          </p:cNvPicPr>
          <p:nvPr/>
        </p:nvPicPr>
        <p:blipFill rotWithShape="1">
          <a:blip r:embed="rId2"/>
          <a:srcRect r="75713" b="66612"/>
          <a:stretch/>
        </p:blipFill>
        <p:spPr bwMode="auto">
          <a:xfrm>
            <a:off x="61360" y="142335"/>
            <a:ext cx="1817166" cy="1291214"/>
          </a:xfrm>
          <a:prstGeom prst="rect">
            <a:avLst/>
          </a:prstGeom>
          <a:noFill/>
          <a:ln w="9525">
            <a:noFill/>
            <a:miter lim="800000"/>
            <a:headEnd/>
            <a:tailEnd/>
          </a:ln>
        </p:spPr>
      </p:pic>
      <p:sp>
        <p:nvSpPr>
          <p:cNvPr id="13315" name="TextBox 3"/>
          <p:cNvSpPr txBox="1">
            <a:spLocks noChangeArrowheads="1"/>
          </p:cNvSpPr>
          <p:nvPr/>
        </p:nvSpPr>
        <p:spPr bwMode="auto">
          <a:xfrm>
            <a:off x="61360" y="1962324"/>
            <a:ext cx="7424112" cy="8402300"/>
          </a:xfrm>
          <a:prstGeom prst="rect">
            <a:avLst/>
          </a:prstGeom>
          <a:noFill/>
          <a:ln w="9525">
            <a:noFill/>
            <a:miter lim="800000"/>
            <a:headEnd/>
            <a:tailEnd/>
          </a:ln>
        </p:spPr>
        <p:txBody>
          <a:bodyPr wrap="square">
            <a:spAutoFit/>
          </a:bodyPr>
          <a:lstStyle/>
          <a:p>
            <a:pPr indent="457200" algn="just">
              <a:spcAft>
                <a:spcPts val="0"/>
              </a:spcAft>
            </a:pPr>
            <a:r>
              <a:rPr lang="ru-RU" dirty="0">
                <a:latin typeface="Calibri" pitchFamily="34" charset="0"/>
              </a:rPr>
              <a:t>	</a:t>
            </a:r>
            <a:r>
              <a:rPr lang="ru-RU" dirty="0">
                <a:solidFill>
                  <a:srgbClr val="575757"/>
                </a:solidFill>
                <a:latin typeface="Calibri" panose="020F0502020204030204" pitchFamily="34" charset="0"/>
                <a:ea typeface="Times New Roman" panose="02020603050405020304" pitchFamily="18" charset="0"/>
              </a:rPr>
              <a:t>Курская Битва, являлась переломным моментом в </a:t>
            </a:r>
            <a:r>
              <a:rPr lang="ru-RU" u="sng" dirty="0">
                <a:solidFill>
                  <a:srgbClr val="AB7F00"/>
                </a:solidFill>
                <a:latin typeface="Calibri" panose="020F0502020204030204" pitchFamily="34" charset="0"/>
                <a:ea typeface="Times New Roman" panose="02020603050405020304" pitchFamily="18" charset="0"/>
                <a:hlinkClick r:id="rId3"/>
              </a:rPr>
              <a:t>Великой Отечественной Войне</a:t>
            </a:r>
            <a:r>
              <a:rPr lang="ru-RU" dirty="0">
                <a:solidFill>
                  <a:srgbClr val="575757"/>
                </a:solidFill>
                <a:latin typeface="Calibri" panose="020F0502020204030204" pitchFamily="34" charset="0"/>
                <a:ea typeface="Times New Roman" panose="02020603050405020304" pitchFamily="18" charset="0"/>
              </a:rPr>
              <a:t>. Сражение продолжалось примерно 50 дней, в котором принимали участия более шести тысяч танков. Такого в мировой истории не было. Победа в Курской битве, показала Германии силу Красной армии. </a:t>
            </a:r>
            <a:endParaRPr lang="ru-RU" sz="1200" dirty="0">
              <a:latin typeface="Calibri" panose="020F0502020204030204" pitchFamily="34" charset="0"/>
              <a:ea typeface="Times New Roman" panose="02020603050405020304" pitchFamily="18" charset="0"/>
            </a:endParaRPr>
          </a:p>
          <a:p>
            <a:pPr algn="just">
              <a:spcAft>
                <a:spcPts val="0"/>
              </a:spcAft>
            </a:pPr>
            <a:r>
              <a:rPr lang="ru-RU" dirty="0">
                <a:solidFill>
                  <a:srgbClr val="575757"/>
                </a:solidFill>
                <a:latin typeface="Calibri" panose="020F0502020204030204" pitchFamily="34" charset="0"/>
                <a:ea typeface="Times New Roman" panose="02020603050405020304" pitchFamily="18" charset="0"/>
              </a:rPr>
              <a:t>Действиями советских фронтов на Курской дуге руководили маршалы Георгий Константинович </a:t>
            </a:r>
            <a:r>
              <a:rPr lang="ru-RU" u="sng" dirty="0">
                <a:solidFill>
                  <a:srgbClr val="AB7F00"/>
                </a:solidFill>
                <a:latin typeface="Calibri" panose="020F0502020204030204" pitchFamily="34" charset="0"/>
                <a:ea typeface="Times New Roman" panose="02020603050405020304" pitchFamily="18" charset="0"/>
                <a:hlinkClick r:id="rId4"/>
              </a:rPr>
              <a:t>Жуков</a:t>
            </a:r>
            <a:r>
              <a:rPr lang="ru-RU" dirty="0">
                <a:solidFill>
                  <a:srgbClr val="575757"/>
                </a:solidFill>
                <a:latin typeface="Calibri" panose="020F0502020204030204" pitchFamily="34" charset="0"/>
                <a:ea typeface="Times New Roman" panose="02020603050405020304" pitchFamily="18" charset="0"/>
              </a:rPr>
              <a:t> и </a:t>
            </a:r>
            <a:r>
              <a:rPr lang="ru-RU" u="sng" dirty="0">
                <a:solidFill>
                  <a:srgbClr val="AB7F00"/>
                </a:solidFill>
                <a:latin typeface="Calibri" panose="020F0502020204030204" pitchFamily="34" charset="0"/>
                <a:ea typeface="Times New Roman" panose="02020603050405020304" pitchFamily="18" charset="0"/>
                <a:hlinkClick r:id="rId5"/>
              </a:rPr>
              <a:t>Василевский</a:t>
            </a:r>
            <a:r>
              <a:rPr lang="ru-RU" dirty="0">
                <a:solidFill>
                  <a:srgbClr val="575757"/>
                </a:solidFill>
                <a:latin typeface="Calibri" panose="020F0502020204030204" pitchFamily="34" charset="0"/>
                <a:ea typeface="Times New Roman" panose="02020603050405020304" pitchFamily="18" charset="0"/>
              </a:rPr>
              <a:t>. Численность советской армии составила более 1 млн. человек. Солдат поддерживали более 19 тысяч орудий и минометов, с воздуха поддержку оказывали 2 тысячи самолетов. Немцы противопоставили СССР на курской дуге 900 тысяч солдат, 10 тысяч пушек и более  двух тысяч самолетов.</a:t>
            </a:r>
            <a:endParaRPr lang="ru-RU" sz="1200" dirty="0">
              <a:latin typeface="Calibri" panose="020F0502020204030204" pitchFamily="34" charset="0"/>
              <a:ea typeface="Times New Roman" panose="02020603050405020304" pitchFamily="18" charset="0"/>
            </a:endParaRPr>
          </a:p>
          <a:p>
            <a:pPr algn="just">
              <a:spcAft>
                <a:spcPts val="0"/>
              </a:spcAft>
            </a:pPr>
            <a:r>
              <a:rPr lang="ru-RU" dirty="0">
                <a:solidFill>
                  <a:srgbClr val="575757"/>
                </a:solidFill>
                <a:latin typeface="Calibri" panose="020F0502020204030204" pitchFamily="34" charset="0"/>
                <a:ea typeface="Times New Roman" panose="02020603050405020304" pitchFamily="18" charset="0"/>
              </a:rPr>
              <a:t>      План немцев заключался в следующем. Они собирались молниеносным ударом захватить курский выступ и начать полномасштабное наступление. Советская разведка сообщила о немецких планах советскому командованию. Немцы начали наступления на Курской дуге.  На собравшихся  перед самой линии фронта немцев, обрушился шквальный огонь советской артиллерии, нанеся им большой урон. Наступление врага застопорилось. </a:t>
            </a:r>
            <a:endParaRPr lang="ru-RU" sz="1200" dirty="0">
              <a:latin typeface="Calibri" panose="020F0502020204030204" pitchFamily="34" charset="0"/>
              <a:ea typeface="Times New Roman" panose="02020603050405020304" pitchFamily="18" charset="0"/>
            </a:endParaRPr>
          </a:p>
          <a:p>
            <a:pPr indent="457200" algn="just">
              <a:spcAft>
                <a:spcPts val="0"/>
              </a:spcAft>
            </a:pPr>
            <a:r>
              <a:rPr lang="ru-RU" dirty="0">
                <a:solidFill>
                  <a:srgbClr val="575757"/>
                </a:solidFill>
                <a:latin typeface="Calibri" panose="020F0502020204030204" pitchFamily="34" charset="0"/>
                <a:ea typeface="Times New Roman" panose="02020603050405020304" pitchFamily="18" charset="0"/>
              </a:rPr>
              <a:t>У деревни Прохоровка произошло крупнейшее в истории танковое сражение. В бою сошлись по 800 танков с каждой стороны. Это было впечатляющее зрелище. На поле боя были лучшие танковые модели второй мировой войны. Уставший неприятель стал отходить на прежние позиции. Советские солдаты взяли укрепления и, при поддержки авиации, совершили прорыв немецкой обороны. За это время русская армия уничтожила 30 немецких дивизий, в том числе и 7 танковых, 1,5 тысячи самолетов, 3 тысячи пушек, 15 тысячи танков. Людские потери Вермахта на Курской дуге составили 500 тысяч человек.</a:t>
            </a:r>
            <a:endParaRPr lang="ru-RU" sz="1200" dirty="0">
              <a:latin typeface="Calibri" panose="020F0502020204030204" pitchFamily="34" charset="0"/>
              <a:ea typeface="Times New Roman" panose="02020603050405020304" pitchFamily="18" charset="0"/>
            </a:endParaRPr>
          </a:p>
          <a:p>
            <a:pPr algn="just">
              <a:spcAft>
                <a:spcPts val="0"/>
              </a:spcAft>
            </a:pPr>
            <a:r>
              <a:rPr lang="ru-RU" dirty="0">
                <a:solidFill>
                  <a:srgbClr val="575757"/>
                </a:solidFill>
                <a:latin typeface="Calibri" panose="020F0502020204030204" pitchFamily="34" charset="0"/>
                <a:ea typeface="Times New Roman" panose="02020603050405020304" pitchFamily="18" charset="0"/>
              </a:rPr>
              <a:t>       Более 100 тысяч участников битв на курской дуге были награждены орденами и медалями. </a:t>
            </a:r>
            <a:endParaRPr lang="ru-RU" sz="1200" dirty="0">
              <a:effectLst/>
              <a:latin typeface="Calibri" panose="020F0502020204030204" pitchFamily="34" charset="0"/>
              <a:ea typeface="Times New Roman" panose="02020603050405020304" pitchFamily="18" charset="0"/>
            </a:endParaRPr>
          </a:p>
        </p:txBody>
      </p:sp>
      <p:pic>
        <p:nvPicPr>
          <p:cNvPr id="1026" name="Рисунок 1" descr="Презентация курскую дугу - Новости - Файловый портал"/>
          <p:cNvPicPr>
            <a:picLocks noChangeAspect="1" noChangeArrowheads="1"/>
          </p:cNvPicPr>
          <p:nvPr/>
        </p:nvPicPr>
        <p:blipFill>
          <a:blip r:embed="rId6">
            <a:extLst>
              <a:ext uri="{28A0092B-C50C-407E-A947-70E740481C1C}">
                <a14:useLocalDpi xmlns:a14="http://schemas.microsoft.com/office/drawing/2010/main" val="0"/>
              </a:ext>
            </a:extLst>
          </a:blip>
          <a:srcRect b="39157"/>
          <a:stretch>
            <a:fillRect/>
          </a:stretch>
        </p:blipFill>
        <p:spPr bwMode="auto">
          <a:xfrm>
            <a:off x="1860047" y="145188"/>
            <a:ext cx="4627761" cy="1288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Рисунок 2" descr="Медаль '60 лет Курской битве'. . - Интернет-магазин Старая л…"/>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51044"/>
          <a:stretch/>
        </p:blipFill>
        <p:spPr bwMode="auto">
          <a:xfrm>
            <a:off x="6549368" y="142335"/>
            <a:ext cx="936104" cy="1752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2484487" y="1459275"/>
            <a:ext cx="2901051" cy="338554"/>
          </a:xfrm>
          <a:prstGeom prst="rect">
            <a:avLst/>
          </a:prstGeom>
        </p:spPr>
        <p:txBody>
          <a:bodyPr wrap="none">
            <a:spAutoFit/>
          </a:bodyPr>
          <a:lstStyle/>
          <a:p>
            <a:r>
              <a:rPr lang="ru-RU" sz="1600" b="1" dirty="0" smtClean="0">
                <a:solidFill>
                  <a:srgbClr val="BF8F00"/>
                </a:solidFill>
                <a:latin typeface="Times New Roman" panose="02020603050405020304" pitchFamily="18" charset="0"/>
                <a:ea typeface="Times New Roman" panose="02020603050405020304" pitchFamily="18" charset="0"/>
              </a:rPr>
              <a:t>5 </a:t>
            </a:r>
            <a:r>
              <a:rPr lang="ru-RU" sz="1600" b="1" dirty="0">
                <a:solidFill>
                  <a:srgbClr val="BF8F00"/>
                </a:solidFill>
                <a:latin typeface="Times New Roman" panose="02020603050405020304" pitchFamily="18" charset="0"/>
                <a:ea typeface="Times New Roman" panose="02020603050405020304" pitchFamily="18" charset="0"/>
              </a:rPr>
              <a:t>июля – 23 августа 1943 </a:t>
            </a:r>
            <a:r>
              <a:rPr lang="ru-RU" sz="1600" b="1" dirty="0" smtClean="0">
                <a:solidFill>
                  <a:srgbClr val="BF8F00"/>
                </a:solidFill>
                <a:latin typeface="Times New Roman" panose="02020603050405020304" pitchFamily="18" charset="0"/>
                <a:ea typeface="Times New Roman" panose="02020603050405020304" pitchFamily="18" charset="0"/>
              </a:rPr>
              <a:t>года</a:t>
            </a:r>
            <a:endParaRPr lang="ru-RU" sz="1600" dirty="0"/>
          </a:p>
        </p:txBody>
      </p:sp>
    </p:spTree>
    <p:extLst>
      <p:ext uri="{BB962C8B-B14F-4D97-AF65-F5344CB8AC3E}">
        <p14:creationId xmlns:p14="http://schemas.microsoft.com/office/powerpoint/2010/main" val="35975149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с1"/>
          <p:cNvPicPr>
            <a:picLocks noChangeAspect="1" noChangeArrowheads="1"/>
          </p:cNvPicPr>
          <p:nvPr/>
        </p:nvPicPr>
        <p:blipFill>
          <a:blip r:embed="rId2">
            <a:extLst>
              <a:ext uri="{28A0092B-C50C-407E-A947-70E740481C1C}">
                <a14:useLocalDpi xmlns:a14="http://schemas.microsoft.com/office/drawing/2010/main" val="0"/>
              </a:ext>
            </a:extLst>
          </a:blip>
          <a:srcRect t="51137"/>
          <a:stretch>
            <a:fillRect/>
          </a:stretch>
        </p:blipFill>
        <p:spPr bwMode="auto">
          <a:xfrm>
            <a:off x="9929" y="0"/>
            <a:ext cx="7551334" cy="1069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PzKpfw VI &quot;Tiger I&quot; - Танки - ФотоАрхив - Weapons of War, Оружие войны"/>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4125" y="340662"/>
            <a:ext cx="4904902" cy="31391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0" name="Text Box 7"/>
          <p:cNvSpPr txBox="1">
            <a:spLocks noChangeArrowheads="1"/>
          </p:cNvSpPr>
          <p:nvPr/>
        </p:nvSpPr>
        <p:spPr bwMode="auto">
          <a:xfrm>
            <a:off x="110239" y="577027"/>
            <a:ext cx="2428578"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ru-RU" altLang="ru-RU" b="1" dirty="0" smtClean="0">
                <a:solidFill>
                  <a:srgbClr val="990000"/>
                </a:solidFill>
              </a:rPr>
              <a:t>Перед битвой </a:t>
            </a:r>
          </a:p>
          <a:p>
            <a:pPr algn="ctr">
              <a:spcBef>
                <a:spcPct val="50000"/>
              </a:spcBef>
            </a:pPr>
            <a:r>
              <a:rPr lang="ru-RU" altLang="ru-RU" b="1" dirty="0" smtClean="0">
                <a:solidFill>
                  <a:srgbClr val="990000"/>
                </a:solidFill>
              </a:rPr>
              <a:t>на Курской дуге</a:t>
            </a:r>
            <a:endParaRPr lang="ru-RU" altLang="ru-RU" b="1" dirty="0">
              <a:solidFill>
                <a:srgbClr val="990000"/>
              </a:solidFill>
            </a:endParaRPr>
          </a:p>
        </p:txBody>
      </p:sp>
      <p:pic>
        <p:nvPicPr>
          <p:cNvPr id="1034" name="Picture 10" descr="Сталинградская и курская битвы - Сталинградская и Курская битвы - Окончание войны - Фото по истории"/>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46" y="3578351"/>
            <a:ext cx="4919969" cy="36899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6" name="Picture 12" descr="http://enw-fond.ru/uploads/posts/2013-07/1372999391_pehot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6525" y="7385426"/>
            <a:ext cx="4762500" cy="31908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6" name="Text Box 11"/>
          <p:cNvSpPr txBox="1">
            <a:spLocks noChangeArrowheads="1"/>
          </p:cNvSpPr>
          <p:nvPr/>
        </p:nvSpPr>
        <p:spPr bwMode="auto">
          <a:xfrm>
            <a:off x="290917" y="7600680"/>
            <a:ext cx="4495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b="1" dirty="0" smtClean="0">
                <a:solidFill>
                  <a:srgbClr val="990000"/>
                </a:solidFill>
              </a:rPr>
              <a:t>Битва на Курской дуге</a:t>
            </a:r>
            <a:endParaRPr lang="ru-RU" altLang="ru-RU" b="1" dirty="0">
              <a:solidFill>
                <a:srgbClr val="990000"/>
              </a:solidFill>
            </a:endParaRPr>
          </a:p>
        </p:txBody>
      </p:sp>
      <p:sp>
        <p:nvSpPr>
          <p:cNvPr id="17" name="Text Box 10"/>
          <p:cNvSpPr txBox="1">
            <a:spLocks noChangeArrowheads="1"/>
          </p:cNvSpPr>
          <p:nvPr/>
        </p:nvSpPr>
        <p:spPr bwMode="auto">
          <a:xfrm>
            <a:off x="4976576" y="3978548"/>
            <a:ext cx="2452451"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ru-RU" altLang="ru-RU" b="1" dirty="0" smtClean="0">
                <a:solidFill>
                  <a:srgbClr val="990000"/>
                </a:solidFill>
              </a:rPr>
              <a:t>Танковое сражение </a:t>
            </a:r>
          </a:p>
          <a:p>
            <a:pPr algn="ctr">
              <a:spcBef>
                <a:spcPct val="50000"/>
              </a:spcBef>
            </a:pPr>
            <a:r>
              <a:rPr lang="ru-RU" altLang="ru-RU" b="1" dirty="0" smtClean="0">
                <a:solidFill>
                  <a:srgbClr val="990000"/>
                </a:solidFill>
              </a:rPr>
              <a:t>у деревни Прохоровка</a:t>
            </a:r>
            <a:endParaRPr lang="ru-RU" altLang="ru-RU" b="1" dirty="0">
              <a:solidFill>
                <a:srgbClr val="990000"/>
              </a:solidFill>
            </a:endParaRPr>
          </a:p>
        </p:txBody>
      </p:sp>
    </p:spTree>
    <p:extLst>
      <p:ext uri="{BB962C8B-B14F-4D97-AF65-F5344CB8AC3E}">
        <p14:creationId xmlns:p14="http://schemas.microsoft.com/office/powerpoint/2010/main" val="2398719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Рисунок 1"/>
          <p:cNvPicPr>
            <a:picLocks noChangeAspect="1"/>
          </p:cNvPicPr>
          <p:nvPr/>
        </p:nvPicPr>
        <p:blipFill>
          <a:blip r:embed="rId2"/>
          <a:srcRect t="69691"/>
          <a:stretch>
            <a:fillRect/>
          </a:stretch>
        </p:blipFill>
        <p:spPr bwMode="auto">
          <a:xfrm>
            <a:off x="-15566" y="-70341"/>
            <a:ext cx="7561263" cy="10818813"/>
          </a:xfrm>
          <a:prstGeom prst="rect">
            <a:avLst/>
          </a:prstGeom>
          <a:noFill/>
          <a:ln w="9525">
            <a:noFill/>
            <a:miter lim="800000"/>
            <a:headEnd/>
            <a:tailEnd/>
          </a:ln>
        </p:spPr>
      </p:pic>
      <p:sp>
        <p:nvSpPr>
          <p:cNvPr id="5" name="TextBox 4"/>
          <p:cNvSpPr txBox="1"/>
          <p:nvPr/>
        </p:nvSpPr>
        <p:spPr>
          <a:xfrm flipH="1">
            <a:off x="139265" y="0"/>
            <a:ext cx="7169757" cy="1200329"/>
          </a:xfrm>
          <a:prstGeom prst="rect">
            <a:avLst/>
          </a:prstGeom>
          <a:noFill/>
        </p:spPr>
        <p:txBody>
          <a:bodyPr wrap="square">
            <a:spAutoFit/>
          </a:bodyPr>
          <a:lstStyle/>
          <a:p>
            <a:pPr algn="ctr" fontAlgn="auto">
              <a:spcBef>
                <a:spcPts val="0"/>
              </a:spcBef>
              <a:spcAft>
                <a:spcPts val="0"/>
              </a:spcAft>
              <a:defRPr/>
            </a:pPr>
            <a:r>
              <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rPr>
              <a:t>Мемориальный комплекс «Курская дуга»</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endParaRPr>
          </a:p>
        </p:txBody>
      </p:sp>
      <p:pic>
        <p:nvPicPr>
          <p:cNvPr id="9" name="Picture 15"/>
          <p:cNvPicPr>
            <a:picLocks noChangeAspect="1" noChangeArrowheads="1"/>
          </p:cNvPicPr>
          <p:nvPr/>
        </p:nvPicPr>
        <p:blipFill>
          <a:blip r:embed="rId3"/>
          <a:srcRect/>
          <a:stretch>
            <a:fillRect/>
          </a:stretch>
        </p:blipFill>
        <p:spPr>
          <a:xfrm>
            <a:off x="3303342" y="1979944"/>
            <a:ext cx="4254934" cy="2937524"/>
          </a:xfrm>
          <a:prstGeom prst="rect">
            <a:avLst/>
          </a:prstGeom>
          <a:ln>
            <a:noFill/>
          </a:ln>
          <a:effectLst>
            <a:softEdge rad="112500"/>
          </a:effectLst>
        </p:spPr>
      </p:pic>
      <p:pic>
        <p:nvPicPr>
          <p:cNvPr id="10" name="Picture 16"/>
          <p:cNvPicPr>
            <a:picLocks noChangeAspect="1" noChangeArrowheads="1"/>
          </p:cNvPicPr>
          <p:nvPr/>
        </p:nvPicPr>
        <p:blipFill>
          <a:blip r:embed="rId4"/>
          <a:srcRect/>
          <a:stretch>
            <a:fillRect/>
          </a:stretch>
        </p:blipFill>
        <p:spPr>
          <a:xfrm>
            <a:off x="3981026" y="8133972"/>
            <a:ext cx="3451634" cy="2460262"/>
          </a:xfrm>
          <a:prstGeom prst="rect">
            <a:avLst/>
          </a:prstGeom>
          <a:ln>
            <a:noFill/>
          </a:ln>
          <a:effectLst>
            <a:softEdge rad="112500"/>
          </a:effectLst>
        </p:spPr>
      </p:pic>
      <p:pic>
        <p:nvPicPr>
          <p:cNvPr id="2054" name="Picture 6" descr="Яковлево: Архитектура"/>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06" y="5367545"/>
            <a:ext cx="3995890" cy="271221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44106" y="1026220"/>
            <a:ext cx="7447523" cy="954107"/>
          </a:xfrm>
          <a:prstGeom prst="rect">
            <a:avLst/>
          </a:prstGeom>
        </p:spPr>
        <p:txBody>
          <a:bodyPr wrap="square">
            <a:spAutoFit/>
          </a:bodyPr>
          <a:lstStyle/>
          <a:p>
            <a:pPr algn="ctr">
              <a:spcAft>
                <a:spcPts val="0"/>
              </a:spcAft>
              <a:tabLst>
                <a:tab pos="180340" algn="l"/>
              </a:tabLst>
            </a:pPr>
            <a:r>
              <a:rPr lang="ru-RU" b="1" dirty="0">
                <a:latin typeface="Calibri" panose="020F0502020204030204" pitchFamily="34" charset="0"/>
                <a:ea typeface="Times New Roman" panose="02020603050405020304" pitchFamily="18" charset="0"/>
              </a:rPr>
              <a:t>Этот замечательный мемориал посвящён советским воинам, которые вели тяжелейшие оборонительные и наступательные сражения, переломившие ход Великой Отечественной войны. </a:t>
            </a:r>
            <a:endParaRPr lang="ru-RU" sz="2000" b="1" dirty="0">
              <a:effectLst/>
              <a:latin typeface="Calibri" panose="020F0502020204030204" pitchFamily="34" charset="0"/>
              <a:ea typeface="Times New Roman" panose="02020603050405020304" pitchFamily="18" charset="0"/>
            </a:endParaRPr>
          </a:p>
        </p:txBody>
      </p:sp>
      <p:sp>
        <p:nvSpPr>
          <p:cNvPr id="11" name="Прямоугольник 10"/>
          <p:cNvSpPr/>
          <p:nvPr/>
        </p:nvSpPr>
        <p:spPr>
          <a:xfrm>
            <a:off x="74512" y="1951225"/>
            <a:ext cx="3138753" cy="3416320"/>
          </a:xfrm>
          <a:prstGeom prst="rect">
            <a:avLst/>
          </a:prstGeom>
        </p:spPr>
        <p:txBody>
          <a:bodyPr wrap="square">
            <a:spAutoFit/>
          </a:bodyPr>
          <a:lstStyle/>
          <a:p>
            <a:pPr algn="just"/>
            <a:r>
              <a:rPr lang="ru-RU" dirty="0">
                <a:latin typeface="Calibri" panose="020F0502020204030204" pitchFamily="34" charset="0"/>
                <a:ea typeface="Times New Roman" panose="02020603050405020304" pitchFamily="18" charset="0"/>
              </a:rPr>
              <a:t>На переднем плане комплекса установленный на постаменте танк Т – 34. У подножия могилы - мраморные плиты с именами танкистов десятого танкового корпуса генерала – майора Буркова. На плите высечены слова: «Советским танкистам – участникам разгрома </a:t>
            </a:r>
            <a:r>
              <a:rPr lang="ru-RU" dirty="0" err="1">
                <a:latin typeface="Calibri" panose="020F0502020204030204" pitchFamily="34" charset="0"/>
                <a:ea typeface="Times New Roman" panose="02020603050405020304" pitchFamily="18" charset="0"/>
              </a:rPr>
              <a:t>немецко</a:t>
            </a:r>
            <a:r>
              <a:rPr lang="ru-RU" dirty="0">
                <a:latin typeface="Calibri" panose="020F0502020204030204" pitchFamily="34" charset="0"/>
                <a:ea typeface="Times New Roman" panose="02020603050405020304" pitchFamily="18" charset="0"/>
              </a:rPr>
              <a:t> </a:t>
            </a:r>
            <a:r>
              <a:rPr lang="ru-RU" dirty="0" smtClean="0">
                <a:latin typeface="Calibri" panose="020F0502020204030204" pitchFamily="34" charset="0"/>
                <a:ea typeface="Times New Roman" panose="02020603050405020304" pitchFamily="18" charset="0"/>
              </a:rPr>
              <a:t>– фашистских </a:t>
            </a:r>
            <a:r>
              <a:rPr lang="ru-RU" dirty="0">
                <a:latin typeface="Calibri" panose="020F0502020204030204" pitchFamily="34" charset="0"/>
                <a:ea typeface="Times New Roman" panose="02020603050405020304" pitchFamily="18" charset="0"/>
              </a:rPr>
              <a:t>войск». </a:t>
            </a:r>
            <a:endParaRPr lang="ru-RU" dirty="0">
              <a:latin typeface="Calibri" panose="020F0502020204030204" pitchFamily="34" charset="0"/>
            </a:endParaRPr>
          </a:p>
        </p:txBody>
      </p:sp>
      <p:sp>
        <p:nvSpPr>
          <p:cNvPr id="12" name="Прямоугольник 11"/>
          <p:cNvSpPr/>
          <p:nvPr/>
        </p:nvSpPr>
        <p:spPr>
          <a:xfrm>
            <a:off x="52372" y="8506791"/>
            <a:ext cx="3800268" cy="2031325"/>
          </a:xfrm>
          <a:prstGeom prst="rect">
            <a:avLst/>
          </a:prstGeom>
        </p:spPr>
        <p:txBody>
          <a:bodyPr wrap="square">
            <a:spAutoFit/>
          </a:bodyPr>
          <a:lstStyle/>
          <a:p>
            <a:pPr algn="just"/>
            <a:r>
              <a:rPr lang="ru-RU" dirty="0">
                <a:latin typeface="Calibri" panose="020F0502020204030204" pitchFamily="34" charset="0"/>
                <a:ea typeface="Times New Roman" panose="02020603050405020304" pitchFamily="18" charset="0"/>
              </a:rPr>
              <a:t>С тыльной стороны монумента установлена рельефная стела в форме дуги высотой 44 метра, символизирующая линию фронта. По обеим её сторонам стоят две 122-миллиметровые дальнобойные пушки. </a:t>
            </a:r>
            <a:endParaRPr lang="ru-RU" dirty="0">
              <a:latin typeface="Calibri" panose="020F0502020204030204" pitchFamily="34" charset="0"/>
            </a:endParaRPr>
          </a:p>
        </p:txBody>
      </p:sp>
      <p:sp>
        <p:nvSpPr>
          <p:cNvPr id="13" name="Прямоугольник 12"/>
          <p:cNvSpPr/>
          <p:nvPr/>
        </p:nvSpPr>
        <p:spPr>
          <a:xfrm>
            <a:off x="4099668" y="5089569"/>
            <a:ext cx="3391962" cy="2862322"/>
          </a:xfrm>
          <a:prstGeom prst="rect">
            <a:avLst/>
          </a:prstGeom>
        </p:spPr>
        <p:txBody>
          <a:bodyPr wrap="square">
            <a:spAutoFit/>
          </a:bodyPr>
          <a:lstStyle/>
          <a:p>
            <a:pPr algn="just"/>
            <a:r>
              <a:rPr lang="ru-RU" dirty="0">
                <a:latin typeface="Calibri" panose="020F0502020204030204" pitchFamily="34" charset="0"/>
                <a:ea typeface="Times New Roman" panose="02020603050405020304" pitchFamily="18" charset="0"/>
              </a:rPr>
              <a:t>На стеле изображены танкист, лётчик и пехотинец. В центре мемориала находится Вечный огонь, по обеим сторонам от которого символические могилы павшим воинам. «Курская дуга» занимает около 600 квадратных метров земли, и каждый метр </a:t>
            </a:r>
            <a:r>
              <a:rPr lang="ru-RU" dirty="0" smtClean="0">
                <a:latin typeface="Calibri" panose="020F0502020204030204" pitchFamily="34" charset="0"/>
                <a:ea typeface="Times New Roman" panose="02020603050405020304" pitchFamily="18" charset="0"/>
              </a:rPr>
              <a:t>этого </a:t>
            </a:r>
            <a:r>
              <a:rPr lang="ru-RU" dirty="0">
                <a:latin typeface="Calibri" panose="020F0502020204030204" pitchFamily="34" charset="0"/>
                <a:ea typeface="Times New Roman" panose="02020603050405020304" pitchFamily="18" charset="0"/>
              </a:rPr>
              <a:t>мемориала – свидетельство подвига.</a:t>
            </a:r>
            <a:endParaRPr lang="ru-RU"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Рисунок 1"/>
          <p:cNvPicPr>
            <a:picLocks noChangeAspect="1"/>
          </p:cNvPicPr>
          <p:nvPr/>
        </p:nvPicPr>
        <p:blipFill>
          <a:blip r:embed="rId2"/>
          <a:srcRect t="68369"/>
          <a:stretch>
            <a:fillRect/>
          </a:stretch>
        </p:blipFill>
        <p:spPr bwMode="auto">
          <a:xfrm>
            <a:off x="-1932" y="769"/>
            <a:ext cx="7561263" cy="10693400"/>
          </a:xfrm>
          <a:prstGeom prst="rect">
            <a:avLst/>
          </a:prstGeom>
          <a:noFill/>
          <a:ln w="9525">
            <a:noFill/>
            <a:miter lim="800000"/>
            <a:headEnd/>
            <a:tailEnd/>
          </a:ln>
        </p:spPr>
      </p:pic>
      <p:sp>
        <p:nvSpPr>
          <p:cNvPr id="13315" name="TextBox 3"/>
          <p:cNvSpPr txBox="1">
            <a:spLocks noChangeArrowheads="1"/>
          </p:cNvSpPr>
          <p:nvPr/>
        </p:nvSpPr>
        <p:spPr bwMode="auto">
          <a:xfrm>
            <a:off x="61360" y="1895308"/>
            <a:ext cx="7424112" cy="8679299"/>
          </a:xfrm>
          <a:prstGeom prst="rect">
            <a:avLst/>
          </a:prstGeom>
          <a:noFill/>
          <a:ln w="9525">
            <a:noFill/>
            <a:miter lim="800000"/>
            <a:headEnd/>
            <a:tailEnd/>
          </a:ln>
        </p:spPr>
        <p:txBody>
          <a:bodyPr wrap="square">
            <a:spAutoFit/>
          </a:bodyPr>
          <a:lstStyle/>
          <a:p>
            <a:pPr algn="just"/>
            <a:r>
              <a:rPr lang="ru-RU" dirty="0">
                <a:latin typeface="Calibri" pitchFamily="34" charset="0"/>
              </a:rPr>
              <a:t>	Битва за </a:t>
            </a:r>
            <a:r>
              <a:rPr lang="ru-RU" dirty="0" smtClean="0">
                <a:latin typeface="Calibri" panose="020F0502020204030204" pitchFamily="34" charset="0"/>
              </a:rPr>
              <a:t>Москву была </a:t>
            </a:r>
            <a:r>
              <a:rPr lang="ru-RU" dirty="0">
                <a:latin typeface="Calibri" panose="020F0502020204030204" pitchFamily="34" charset="0"/>
              </a:rPr>
              <a:t>одна из самых кровопролитных сражений времен </a:t>
            </a:r>
            <a:r>
              <a:rPr lang="ru-RU" u="sng" dirty="0">
                <a:latin typeface="Calibri" panose="020F0502020204030204" pitchFamily="34" charset="0"/>
                <a:hlinkClick r:id="rId3"/>
              </a:rPr>
              <a:t>Великой Отечественной войны</a:t>
            </a:r>
            <a:r>
              <a:rPr lang="ru-RU" dirty="0">
                <a:latin typeface="Calibri" panose="020F0502020204030204" pitchFamily="34" charset="0"/>
              </a:rPr>
              <a:t>. За три месяца войска гитлеровской Германии успели вплотную подойти к столице. Операция по захвату города имела название «Тайфун». В октябре 1941 года город был переведен в осадное положение. </a:t>
            </a:r>
            <a:r>
              <a:rPr lang="ru-RU" dirty="0" smtClean="0">
                <a:latin typeface="Calibri" panose="020F0502020204030204" pitchFamily="34" charset="0"/>
              </a:rPr>
              <a:t>Великая битва </a:t>
            </a:r>
            <a:r>
              <a:rPr lang="ru-RU" dirty="0">
                <a:latin typeface="Calibri" panose="020F0502020204030204" pitchFamily="34" charset="0"/>
              </a:rPr>
              <a:t>за Москву была в самом разгаре. </a:t>
            </a:r>
            <a:r>
              <a:rPr lang="ru-RU" dirty="0" smtClean="0">
                <a:latin typeface="Calibri" panose="020F0502020204030204" pitchFamily="34" charset="0"/>
              </a:rPr>
              <a:t>Город </a:t>
            </a:r>
            <a:r>
              <a:rPr lang="ru-RU" dirty="0">
                <a:latin typeface="Calibri" panose="020F0502020204030204" pitchFamily="34" charset="0"/>
              </a:rPr>
              <a:t>защищало три фронта, но численность немецких сил все равно была большей. Людей у немцев было больше на четверть, танков и артиллерии в два раза, самолетов тоже. Часть защитников Москвы, на дальних подступах к ней была окружена и разбита под Вязьмой. Несколько дней смогла продержаться вторая линия обороны, в районе Можайска. Положение было критическим. </a:t>
            </a:r>
            <a:r>
              <a:rPr lang="ru-RU" dirty="0" smtClean="0">
                <a:latin typeface="Calibri" panose="020F0502020204030204" pitchFamily="34" charset="0"/>
              </a:rPr>
              <a:t>После </a:t>
            </a:r>
            <a:r>
              <a:rPr lang="ru-RU" dirty="0">
                <a:latin typeface="Calibri" panose="020F0502020204030204" pitchFamily="34" charset="0"/>
              </a:rPr>
              <a:t>принятия командования, Жуков соединил три фронта обороны в один – Западный. С востока, к осажденному городу подтягивались войска из Сибири и Дальнего Востока. До подхода подкрепления, нужно было держаться всеми силами. Для обороны столицы, на фронт ушло 50 тысяч москвичей добровольцев, которые вступали в ряды народного ополчения и Красной </a:t>
            </a:r>
            <a:r>
              <a:rPr lang="ru-RU" dirty="0" smtClean="0">
                <a:latin typeface="Calibri" panose="020F0502020204030204" pitchFamily="34" charset="0"/>
              </a:rPr>
              <a:t>армии. Германские </a:t>
            </a:r>
            <a:r>
              <a:rPr lang="ru-RU" dirty="0">
                <a:latin typeface="Calibri" panose="020F0502020204030204" pitchFamily="34" charset="0"/>
              </a:rPr>
              <a:t>войска подошли к Москве на расстояние 30 километров. </a:t>
            </a:r>
            <a:r>
              <a:rPr lang="ru-RU" dirty="0" smtClean="0">
                <a:latin typeface="Calibri" panose="020F0502020204030204" pitchFamily="34" charset="0"/>
              </a:rPr>
              <a:t>Стойкость </a:t>
            </a:r>
            <a:r>
              <a:rPr lang="ru-RU" dirty="0">
                <a:latin typeface="Calibri" panose="020F0502020204030204" pitchFamily="34" charset="0"/>
              </a:rPr>
              <a:t>русского человека, его мужество, храбрость, сила и стремление к самопожертвованию на благо Родины не позволили немцам осуществить свои коварные планы.  Битва под Москвой овеяна человеческим подвигом, людей совершенно разных чинов и званий.</a:t>
            </a:r>
          </a:p>
          <a:p>
            <a:pPr algn="just"/>
            <a:r>
              <a:rPr lang="ru-RU" dirty="0">
                <a:latin typeface="Calibri" panose="020F0502020204030204" pitchFamily="34" charset="0"/>
              </a:rPr>
              <a:t>       В декабре в Битве наметился перелом. Русские войска перешли в наступление, и при поддержки авиации,  несколько отодвинули немцев от города. Немцы бежали, бросая военную технику. В тыл бегущим, советское правительство засылало лыжников, парашютистов и кавалеристов, которые наносили немцам большой </a:t>
            </a:r>
            <a:r>
              <a:rPr lang="ru-RU" dirty="0" smtClean="0">
                <a:latin typeface="Calibri" panose="020F0502020204030204" pitchFamily="34" charset="0"/>
              </a:rPr>
              <a:t>урон.</a:t>
            </a:r>
          </a:p>
          <a:p>
            <a:pPr algn="just"/>
            <a:r>
              <a:rPr lang="ru-RU" dirty="0" smtClean="0">
                <a:latin typeface="Calibri" panose="020F0502020204030204" pitchFamily="34" charset="0"/>
              </a:rPr>
              <a:t>             В </a:t>
            </a:r>
            <a:r>
              <a:rPr lang="ru-RU" dirty="0">
                <a:latin typeface="Calibri" panose="020F0502020204030204" pitchFamily="34" charset="0"/>
              </a:rPr>
              <a:t>битве под Москвой немцы потеряли 500 тысяч солдат, 1,5 тысячи танков, 2500 орудий, 15 тысяч машин. Потери Красной Армии были сопоставимы…</a:t>
            </a:r>
          </a:p>
          <a:p>
            <a:pPr algn="just"/>
            <a:r>
              <a:rPr lang="ru-RU" dirty="0">
                <a:latin typeface="Calibri" panose="020F0502020204030204" pitchFamily="34" charset="0"/>
              </a:rPr>
              <a:t>    </a:t>
            </a:r>
            <a:r>
              <a:rPr lang="ru-RU" dirty="0" smtClean="0">
                <a:latin typeface="Calibri" panose="020F0502020204030204" pitchFamily="34" charset="0"/>
              </a:rPr>
              <a:t> Победа </a:t>
            </a:r>
            <a:r>
              <a:rPr lang="ru-RU" dirty="0">
                <a:latin typeface="Calibri" panose="020F0502020204030204" pitchFamily="34" charset="0"/>
              </a:rPr>
              <a:t>под Москвой имела и психологическое значение. Был развеян миф о непобедимости немецкой боевой машины. </a:t>
            </a:r>
          </a:p>
        </p:txBody>
      </p:sp>
      <p:sp>
        <p:nvSpPr>
          <p:cNvPr id="2" name="Прямоугольник 1"/>
          <p:cNvSpPr/>
          <p:nvPr/>
        </p:nvSpPr>
        <p:spPr>
          <a:xfrm>
            <a:off x="1836416" y="1584176"/>
            <a:ext cx="3819840" cy="338554"/>
          </a:xfrm>
          <a:prstGeom prst="rect">
            <a:avLst/>
          </a:prstGeom>
        </p:spPr>
        <p:txBody>
          <a:bodyPr wrap="square">
            <a:spAutoFit/>
          </a:bodyPr>
          <a:lstStyle/>
          <a:p>
            <a:pPr lvl="0">
              <a:defRPr sz="1800" b="0" spc="0">
                <a:solidFill>
                  <a:srgbClr val="000000"/>
                </a:solidFill>
              </a:defRPr>
            </a:pPr>
            <a:r>
              <a:rPr lang="ru-RU" sz="1600" b="1" spc="-100" dirty="0">
                <a:solidFill>
                  <a:schemeClr val="accent2">
                    <a:lumMod val="75000"/>
                  </a:schemeClr>
                </a:solidFill>
              </a:rPr>
              <a:t>30 сентября 1941 — 20 апреля  1942</a:t>
            </a:r>
          </a:p>
        </p:txBody>
      </p:sp>
      <p:pic>
        <p:nvPicPr>
          <p:cNvPr id="2054" name="Picture 6" descr="http://fs1.ppt4web.ru/images/9703/87707/310/img0.jpg"/>
          <p:cNvPicPr>
            <a:picLocks noChangeAspect="1" noChangeArrowheads="1"/>
          </p:cNvPicPr>
          <p:nvPr/>
        </p:nvPicPr>
        <p:blipFill rotWithShape="1">
          <a:blip r:embed="rId4">
            <a:extLst>
              <a:ext uri="{28A0092B-C50C-407E-A947-70E740481C1C}">
                <a14:useLocalDpi xmlns:a14="http://schemas.microsoft.com/office/drawing/2010/main" val="0"/>
              </a:ext>
            </a:extLst>
          </a:blip>
          <a:srcRect t="20222" b="28157"/>
          <a:stretch/>
        </p:blipFill>
        <p:spPr bwMode="auto">
          <a:xfrm>
            <a:off x="58994" y="0"/>
            <a:ext cx="6226623" cy="158417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КОММУНИСТ КРИВБАССА"/>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
            <a:ext cx="1182646" cy="1584177"/>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Битва под Москвой :: медали"/>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9476" y="1"/>
            <a:ext cx="1125995" cy="189530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descr="Хорлово Воскресенский район"/>
          <p:cNvPicPr>
            <a:picLocks noChangeAspect="1" noChangeArrowheads="1"/>
          </p:cNvPicPr>
          <p:nvPr/>
        </p:nvPicPr>
        <p:blipFill rotWithShape="1">
          <a:blip r:embed="rId7">
            <a:extLst>
              <a:ext uri="{28A0092B-C50C-407E-A947-70E740481C1C}">
                <a14:useLocalDpi xmlns:a14="http://schemas.microsoft.com/office/drawing/2010/main" val="0"/>
              </a:ext>
            </a:extLst>
          </a:blip>
          <a:srcRect l="1272" t="13020" r="-1272" b="-5692"/>
          <a:stretch/>
        </p:blipFill>
        <p:spPr bwMode="auto">
          <a:xfrm>
            <a:off x="6386403" y="162125"/>
            <a:ext cx="1060509"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47561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с1"/>
          <p:cNvPicPr>
            <a:picLocks noChangeAspect="1" noChangeArrowheads="1"/>
          </p:cNvPicPr>
          <p:nvPr/>
        </p:nvPicPr>
        <p:blipFill>
          <a:blip r:embed="rId2">
            <a:extLst>
              <a:ext uri="{28A0092B-C50C-407E-A947-70E740481C1C}">
                <a14:useLocalDpi xmlns:a14="http://schemas.microsoft.com/office/drawing/2010/main" val="0"/>
              </a:ext>
            </a:extLst>
          </a:blip>
          <a:srcRect t="51137"/>
          <a:stretch>
            <a:fillRect/>
          </a:stretch>
        </p:blipFill>
        <p:spPr bwMode="auto">
          <a:xfrm>
            <a:off x="9929" y="0"/>
            <a:ext cx="7551334" cy="1069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
          <p:cNvSpPr txBox="1">
            <a:spLocks noChangeArrowheads="1"/>
          </p:cNvSpPr>
          <p:nvPr/>
        </p:nvSpPr>
        <p:spPr bwMode="auto">
          <a:xfrm>
            <a:off x="12342" y="738188"/>
            <a:ext cx="3092099"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ru-RU" altLang="ru-RU" b="1" dirty="0" smtClean="0">
                <a:solidFill>
                  <a:srgbClr val="990000"/>
                </a:solidFill>
              </a:rPr>
              <a:t>Первый этап. </a:t>
            </a:r>
          </a:p>
          <a:p>
            <a:pPr algn="ctr">
              <a:spcBef>
                <a:spcPct val="50000"/>
              </a:spcBef>
            </a:pPr>
            <a:r>
              <a:rPr lang="ru-RU" altLang="ru-RU" b="1" dirty="0" smtClean="0">
                <a:solidFill>
                  <a:srgbClr val="990000"/>
                </a:solidFill>
              </a:rPr>
              <a:t>Оборона Москвы </a:t>
            </a:r>
          </a:p>
          <a:p>
            <a:pPr algn="ctr">
              <a:spcBef>
                <a:spcPct val="50000"/>
              </a:spcBef>
            </a:pPr>
            <a:r>
              <a:rPr lang="ru-RU" altLang="ru-RU" b="1" dirty="0" smtClean="0">
                <a:solidFill>
                  <a:srgbClr val="990000"/>
                </a:solidFill>
              </a:rPr>
              <a:t>30 сентября – 4 декабря 1941 год</a:t>
            </a:r>
            <a:endParaRPr lang="ru-RU" altLang="ru-RU" b="1" dirty="0">
              <a:solidFill>
                <a:srgbClr val="990000"/>
              </a:solidFill>
            </a:endParaRPr>
          </a:p>
        </p:txBody>
      </p:sp>
      <p:pic>
        <p:nvPicPr>
          <p:cNvPr id="3074" name="Picture 2" descr="Библиотека изображений &quot;РИА Новости&quot; :: Фото :: Историческое :: 1940-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7646" y="96873"/>
            <a:ext cx="4279767" cy="321577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6" name="Picture 4" descr="Новости - Газета &quot;Вперёд&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228" y="3521021"/>
            <a:ext cx="4868477" cy="36513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8" name="Picture 6" descr="Скачать бесплатно Хроника Великой Победы: Год 1941-й- JenyoK…"/>
          <p:cNvPicPr>
            <a:picLocks noChangeAspect="1" noChangeArrowheads="1"/>
          </p:cNvPicPr>
          <p:nvPr/>
        </p:nvPicPr>
        <p:blipFill rotWithShape="1">
          <a:blip r:embed="rId5">
            <a:extLst>
              <a:ext uri="{28A0092B-C50C-407E-A947-70E740481C1C}">
                <a14:useLocalDpi xmlns:a14="http://schemas.microsoft.com/office/drawing/2010/main" val="0"/>
              </a:ext>
            </a:extLst>
          </a:blip>
          <a:srcRect t="4172" b="6852"/>
          <a:stretch/>
        </p:blipFill>
        <p:spPr bwMode="auto">
          <a:xfrm>
            <a:off x="2664076" y="7380757"/>
            <a:ext cx="4725993" cy="315051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8" name="Text Box 11"/>
          <p:cNvSpPr txBox="1">
            <a:spLocks noChangeArrowheads="1"/>
          </p:cNvSpPr>
          <p:nvPr/>
        </p:nvSpPr>
        <p:spPr bwMode="auto">
          <a:xfrm>
            <a:off x="242286" y="7600680"/>
            <a:ext cx="2331861"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ru-RU" altLang="ru-RU" b="1" dirty="0" smtClean="0">
                <a:solidFill>
                  <a:srgbClr val="990000"/>
                </a:solidFill>
              </a:rPr>
              <a:t>Победа в битве </a:t>
            </a:r>
          </a:p>
          <a:p>
            <a:pPr algn="ctr">
              <a:spcBef>
                <a:spcPct val="50000"/>
              </a:spcBef>
            </a:pPr>
            <a:r>
              <a:rPr lang="ru-RU" altLang="ru-RU" b="1" dirty="0" smtClean="0">
                <a:solidFill>
                  <a:srgbClr val="990000"/>
                </a:solidFill>
              </a:rPr>
              <a:t>за Москву</a:t>
            </a:r>
            <a:endParaRPr lang="ru-RU" altLang="ru-RU" b="1" dirty="0">
              <a:solidFill>
                <a:srgbClr val="990000"/>
              </a:solidFill>
            </a:endParaRPr>
          </a:p>
        </p:txBody>
      </p:sp>
      <p:sp>
        <p:nvSpPr>
          <p:cNvPr id="2" name="Прямоугольник 1"/>
          <p:cNvSpPr/>
          <p:nvPr/>
        </p:nvSpPr>
        <p:spPr>
          <a:xfrm>
            <a:off x="5067705" y="4288687"/>
            <a:ext cx="2493558" cy="1615827"/>
          </a:xfrm>
          <a:prstGeom prst="rect">
            <a:avLst/>
          </a:prstGeom>
        </p:spPr>
        <p:txBody>
          <a:bodyPr wrap="square">
            <a:spAutoFit/>
          </a:bodyPr>
          <a:lstStyle/>
          <a:p>
            <a:pPr algn="ctr">
              <a:spcBef>
                <a:spcPct val="50000"/>
              </a:spcBef>
            </a:pPr>
            <a:r>
              <a:rPr lang="ru-RU" altLang="ru-RU" b="1" dirty="0">
                <a:solidFill>
                  <a:srgbClr val="990000"/>
                </a:solidFill>
              </a:rPr>
              <a:t>Второй этап.</a:t>
            </a:r>
          </a:p>
          <a:p>
            <a:pPr algn="ctr">
              <a:spcBef>
                <a:spcPct val="50000"/>
              </a:spcBef>
            </a:pPr>
            <a:r>
              <a:rPr lang="ru-RU" altLang="ru-RU" b="1" dirty="0" err="1">
                <a:solidFill>
                  <a:srgbClr val="990000"/>
                </a:solidFill>
              </a:rPr>
              <a:t>Контнаступление</a:t>
            </a:r>
            <a:r>
              <a:rPr lang="ru-RU" altLang="ru-RU" b="1" dirty="0">
                <a:solidFill>
                  <a:srgbClr val="990000"/>
                </a:solidFill>
              </a:rPr>
              <a:t>.</a:t>
            </a:r>
          </a:p>
          <a:p>
            <a:pPr algn="ctr">
              <a:spcBef>
                <a:spcPct val="50000"/>
              </a:spcBef>
            </a:pPr>
            <a:r>
              <a:rPr lang="ru-RU" altLang="ru-RU" b="1" dirty="0">
                <a:solidFill>
                  <a:srgbClr val="990000"/>
                </a:solidFill>
              </a:rPr>
              <a:t>5 декабря – </a:t>
            </a:r>
            <a:endParaRPr lang="ru-RU" altLang="ru-RU" b="1" dirty="0" smtClean="0">
              <a:solidFill>
                <a:srgbClr val="990000"/>
              </a:solidFill>
            </a:endParaRPr>
          </a:p>
          <a:p>
            <a:pPr algn="ctr">
              <a:spcBef>
                <a:spcPct val="50000"/>
              </a:spcBef>
            </a:pPr>
            <a:r>
              <a:rPr lang="ru-RU" altLang="ru-RU" b="1" dirty="0" smtClean="0">
                <a:solidFill>
                  <a:srgbClr val="990000"/>
                </a:solidFill>
              </a:rPr>
              <a:t>20 </a:t>
            </a:r>
            <a:r>
              <a:rPr lang="ru-RU" altLang="ru-RU" b="1" dirty="0">
                <a:solidFill>
                  <a:srgbClr val="990000"/>
                </a:solidFill>
              </a:rPr>
              <a:t>апреля 1942 год</a:t>
            </a:r>
          </a:p>
        </p:txBody>
      </p:sp>
    </p:spTree>
    <p:extLst>
      <p:ext uri="{BB962C8B-B14F-4D97-AF65-F5344CB8AC3E}">
        <p14:creationId xmlns:p14="http://schemas.microsoft.com/office/powerpoint/2010/main" val="475910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Рисунок 1"/>
          <p:cNvPicPr>
            <a:picLocks noChangeAspect="1"/>
          </p:cNvPicPr>
          <p:nvPr/>
        </p:nvPicPr>
        <p:blipFill>
          <a:blip r:embed="rId2"/>
          <a:srcRect t="69691"/>
          <a:stretch>
            <a:fillRect/>
          </a:stretch>
        </p:blipFill>
        <p:spPr bwMode="auto">
          <a:xfrm>
            <a:off x="-28798" y="-12789"/>
            <a:ext cx="7590061" cy="10818813"/>
          </a:xfrm>
          <a:prstGeom prst="rect">
            <a:avLst/>
          </a:prstGeom>
          <a:noFill/>
          <a:ln w="9525">
            <a:noFill/>
            <a:miter lim="800000"/>
            <a:headEnd/>
            <a:tailEnd/>
          </a:ln>
        </p:spPr>
      </p:pic>
      <p:sp>
        <p:nvSpPr>
          <p:cNvPr id="13" name="Прямоугольник 12"/>
          <p:cNvSpPr/>
          <p:nvPr/>
        </p:nvSpPr>
        <p:spPr>
          <a:xfrm>
            <a:off x="4169301" y="9972965"/>
            <a:ext cx="3391962" cy="646331"/>
          </a:xfrm>
          <a:prstGeom prst="rect">
            <a:avLst/>
          </a:prstGeom>
        </p:spPr>
        <p:txBody>
          <a:bodyPr wrap="square">
            <a:spAutoFit/>
          </a:bodyPr>
          <a:lstStyle/>
          <a:p>
            <a:r>
              <a:rPr lang="ru-RU" b="1" dirty="0"/>
              <a:t>Мемориал воинам, павшим в битве за Москву</a:t>
            </a:r>
          </a:p>
        </p:txBody>
      </p:sp>
      <p:pic>
        <p:nvPicPr>
          <p:cNvPr id="4100" name="Picture 4" descr="Собянин возложил цветы в память о погибших под Сталинградом Видео новости"/>
          <p:cNvPicPr>
            <a:picLocks noChangeAspect="1" noChangeArrowheads="1"/>
          </p:cNvPicPr>
          <p:nvPr/>
        </p:nvPicPr>
        <p:blipFill rotWithShape="1">
          <a:blip r:embed="rId3">
            <a:extLst>
              <a:ext uri="{28A0092B-C50C-407E-A947-70E740481C1C}">
                <a14:useLocalDpi xmlns:a14="http://schemas.microsoft.com/office/drawing/2010/main" val="0"/>
              </a:ext>
            </a:extLst>
          </a:blip>
          <a:srcRect l="7488" r="9408" b="15051"/>
          <a:stretch/>
        </p:blipFill>
        <p:spPr bwMode="auto">
          <a:xfrm>
            <a:off x="3834285" y="162491"/>
            <a:ext cx="3541096" cy="2702760"/>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Мемориал воинам, павшим в битве за Москву, в Наро-Фоминском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2591" y="6761855"/>
            <a:ext cx="3138503" cy="3070864"/>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descr="Легендарный земляк Иван Васильевич Панфилов"/>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273" y="1528243"/>
            <a:ext cx="2972115" cy="4340444"/>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г. Одинцово. Баковское кладбище. Братская могила солдат и офицеров, погибших в битве за Москву в 1941 году., Памятники Одинцовск"/>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275" y="6784961"/>
            <a:ext cx="4001703" cy="2903789"/>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31274" y="9747789"/>
            <a:ext cx="4001703" cy="923330"/>
          </a:xfrm>
          <a:prstGeom prst="rect">
            <a:avLst/>
          </a:prstGeom>
        </p:spPr>
        <p:txBody>
          <a:bodyPr wrap="square">
            <a:spAutoFit/>
          </a:bodyPr>
          <a:lstStyle/>
          <a:p>
            <a:pPr algn="ctr"/>
            <a:r>
              <a:rPr lang="ru-RU" dirty="0" smtClean="0">
                <a:solidFill>
                  <a:srgbClr val="000000"/>
                </a:solidFill>
                <a:latin typeface="Arial" panose="020B0604020202020204" pitchFamily="34" charset="0"/>
              </a:rPr>
              <a:t>Братская могила</a:t>
            </a:r>
            <a:r>
              <a:rPr lang="ru-RU" dirty="0">
                <a:solidFill>
                  <a:srgbClr val="000000"/>
                </a:solidFill>
                <a:latin typeface="Arial" panose="020B0604020202020204" pitchFamily="34" charset="0"/>
              </a:rPr>
              <a:t> </a:t>
            </a:r>
            <a:r>
              <a:rPr lang="ru-RU" b="1" dirty="0">
                <a:solidFill>
                  <a:srgbClr val="000000"/>
                </a:solidFill>
                <a:latin typeface="Arial" panose="020B0604020202020204" pitchFamily="34" charset="0"/>
              </a:rPr>
              <a:t>солдат</a:t>
            </a:r>
            <a:r>
              <a:rPr lang="ru-RU" dirty="0">
                <a:solidFill>
                  <a:srgbClr val="000000"/>
                </a:solidFill>
                <a:latin typeface="Arial" panose="020B0604020202020204" pitchFamily="34" charset="0"/>
              </a:rPr>
              <a:t> </a:t>
            </a:r>
            <a:r>
              <a:rPr lang="ru-RU" b="1" dirty="0" smtClean="0">
                <a:solidFill>
                  <a:srgbClr val="000000"/>
                </a:solidFill>
                <a:latin typeface="Arial" panose="020B0604020202020204" pitchFamily="34" charset="0"/>
              </a:rPr>
              <a:t>и офицеров</a:t>
            </a:r>
            <a:r>
              <a:rPr lang="ru-RU" dirty="0">
                <a:solidFill>
                  <a:srgbClr val="000000"/>
                </a:solidFill>
                <a:latin typeface="Arial" panose="020B0604020202020204" pitchFamily="34" charset="0"/>
              </a:rPr>
              <a:t>, </a:t>
            </a:r>
            <a:r>
              <a:rPr lang="ru-RU" b="1" dirty="0">
                <a:solidFill>
                  <a:srgbClr val="000000"/>
                </a:solidFill>
                <a:latin typeface="Arial" panose="020B0604020202020204" pitchFamily="34" charset="0"/>
              </a:rPr>
              <a:t>погибших</a:t>
            </a:r>
            <a:r>
              <a:rPr lang="ru-RU" dirty="0">
                <a:solidFill>
                  <a:srgbClr val="000000"/>
                </a:solidFill>
                <a:latin typeface="Arial" panose="020B0604020202020204" pitchFamily="34" charset="0"/>
              </a:rPr>
              <a:t> </a:t>
            </a:r>
            <a:r>
              <a:rPr lang="ru-RU" b="1" dirty="0" smtClean="0">
                <a:solidFill>
                  <a:srgbClr val="000000"/>
                </a:solidFill>
                <a:latin typeface="Arial" panose="020B0604020202020204" pitchFamily="34" charset="0"/>
              </a:rPr>
              <a:t>в битве</a:t>
            </a:r>
            <a:r>
              <a:rPr lang="ru-RU" dirty="0">
                <a:solidFill>
                  <a:srgbClr val="000000"/>
                </a:solidFill>
                <a:latin typeface="Arial" panose="020B0604020202020204" pitchFamily="34" charset="0"/>
              </a:rPr>
              <a:t> </a:t>
            </a:r>
            <a:r>
              <a:rPr lang="ru-RU" b="1" dirty="0">
                <a:solidFill>
                  <a:srgbClr val="000000"/>
                </a:solidFill>
                <a:latin typeface="Arial" panose="020B0604020202020204" pitchFamily="34" charset="0"/>
              </a:rPr>
              <a:t>за</a:t>
            </a:r>
            <a:r>
              <a:rPr lang="ru-RU" dirty="0">
                <a:solidFill>
                  <a:srgbClr val="000000"/>
                </a:solidFill>
                <a:latin typeface="Arial" panose="020B0604020202020204" pitchFamily="34" charset="0"/>
              </a:rPr>
              <a:t> </a:t>
            </a:r>
            <a:r>
              <a:rPr lang="ru-RU" b="1" dirty="0">
                <a:solidFill>
                  <a:srgbClr val="000000"/>
                </a:solidFill>
                <a:latin typeface="Arial" panose="020B0604020202020204" pitchFamily="34" charset="0"/>
              </a:rPr>
              <a:t>Москву</a:t>
            </a:r>
            <a:r>
              <a:rPr lang="ru-RU" dirty="0">
                <a:solidFill>
                  <a:srgbClr val="000000"/>
                </a:solidFill>
                <a:latin typeface="Arial" panose="020B0604020202020204" pitchFamily="34" charset="0"/>
              </a:rPr>
              <a:t> в 1941…</a:t>
            </a:r>
            <a:endParaRPr lang="ru-RU" dirty="0"/>
          </a:p>
        </p:txBody>
      </p:sp>
      <p:sp>
        <p:nvSpPr>
          <p:cNvPr id="21" name="Прямоугольник 20"/>
          <p:cNvSpPr/>
          <p:nvPr/>
        </p:nvSpPr>
        <p:spPr>
          <a:xfrm>
            <a:off x="3103389" y="3215304"/>
            <a:ext cx="4271992" cy="3077766"/>
          </a:xfrm>
          <a:prstGeom prst="rect">
            <a:avLst/>
          </a:prstGeom>
        </p:spPr>
        <p:txBody>
          <a:bodyPr wrap="square">
            <a:spAutoFit/>
          </a:bodyPr>
          <a:lstStyle/>
          <a:p>
            <a:pPr algn="just"/>
            <a:r>
              <a:rPr lang="ru-RU" sz="1600" b="1" dirty="0" smtClean="0"/>
              <a:t>Обелиск </a:t>
            </a:r>
            <a:r>
              <a:rPr lang="ru-RU" sz="1600" b="1" dirty="0"/>
              <a:t>в память о погибших в битве за Москву солдатах и </a:t>
            </a:r>
            <a:r>
              <a:rPr lang="ru-RU" sz="1600" b="1" dirty="0" smtClean="0"/>
              <a:t>офицерах.</a:t>
            </a:r>
            <a:endParaRPr lang="ru-RU" sz="1600" b="1" dirty="0"/>
          </a:p>
          <a:p>
            <a:pPr algn="just"/>
            <a:r>
              <a:rPr lang="ru-RU" sz="1600" dirty="0" smtClean="0"/>
              <a:t>	</a:t>
            </a:r>
            <a:r>
              <a:rPr lang="ru-RU" dirty="0" smtClean="0"/>
              <a:t>Сражения </a:t>
            </a:r>
            <a:r>
              <a:rPr lang="ru-RU" dirty="0"/>
              <a:t>близ </a:t>
            </a:r>
            <a:r>
              <a:rPr lang="ru-RU" dirty="0" err="1"/>
              <a:t>Маслово</a:t>
            </a:r>
            <a:r>
              <a:rPr lang="ru-RU" dirty="0"/>
              <a:t> 4-5 декабря 1941 года стали поворотной точкой в битве за Москву, которая продолжалась несколько месяцев. </a:t>
            </a:r>
            <a:r>
              <a:rPr lang="ru-RU" dirty="0" smtClean="0"/>
              <a:t>Немецкие </a:t>
            </a:r>
            <a:r>
              <a:rPr lang="ru-RU" dirty="0"/>
              <a:t>войска смогли удерживать этот населенный пункт только в течение трех дней: утром 5 декабря 1941 года советская армия вытеснили их из </a:t>
            </a:r>
            <a:r>
              <a:rPr lang="ru-RU" dirty="0" err="1"/>
              <a:t>Масловки</a:t>
            </a:r>
            <a:r>
              <a:rPr lang="ru-RU" dirty="0" smtClean="0"/>
              <a:t>.</a:t>
            </a:r>
            <a:endParaRPr lang="ru-RU" dirty="0"/>
          </a:p>
        </p:txBody>
      </p:sp>
      <p:sp>
        <p:nvSpPr>
          <p:cNvPr id="22" name="TextBox 21"/>
          <p:cNvSpPr txBox="1"/>
          <p:nvPr/>
        </p:nvSpPr>
        <p:spPr>
          <a:xfrm flipH="1">
            <a:off x="0" y="116519"/>
            <a:ext cx="3852640" cy="1200329"/>
          </a:xfrm>
          <a:prstGeom prst="rect">
            <a:avLst/>
          </a:prstGeom>
          <a:noFill/>
        </p:spPr>
        <p:txBody>
          <a:bodyPr wrap="square">
            <a:spAutoFit/>
          </a:bodyPr>
          <a:lstStyle/>
          <a:p>
            <a:pPr algn="ctr" fontAlgn="auto">
              <a:spcBef>
                <a:spcPts val="0"/>
              </a:spcBef>
              <a:spcAft>
                <a:spcPts val="0"/>
              </a:spcAft>
              <a:defRPr/>
            </a:pPr>
            <a:r>
              <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rPr>
              <a:t>Памятник героям битвы за Москву»</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endParaRPr>
          </a:p>
        </p:txBody>
      </p:sp>
    </p:spTree>
    <p:extLst>
      <p:ext uri="{BB962C8B-B14F-4D97-AF65-F5344CB8AC3E}">
        <p14:creationId xmlns:p14="http://schemas.microsoft.com/office/powerpoint/2010/main" val="226447149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522</TotalTime>
  <Words>232</Words>
  <Application>Microsoft Office PowerPoint</Application>
  <PresentationFormat>Произвольный</PresentationFormat>
  <Paragraphs>35</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40</cp:revision>
  <cp:lastPrinted>2015-04-25T07:34:04Z</cp:lastPrinted>
  <dcterms:created xsi:type="dcterms:W3CDTF">2015-02-03T07:04:32Z</dcterms:created>
  <dcterms:modified xsi:type="dcterms:W3CDTF">2015-04-27T10:53:49Z</dcterms:modified>
</cp:coreProperties>
</file>