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8"/>
  </p:notesMasterIdLst>
  <p:sldIdLst>
    <p:sldId id="270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9" r:id="rId14"/>
    <p:sldId id="267" r:id="rId15"/>
    <p:sldId id="268" r:id="rId16"/>
    <p:sldId id="26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1B644E-503F-419C-8F7B-420A7B8E409A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00D20C-2246-4A55-91BA-9AAC719C97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9002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00D20C-2246-4A55-91BA-9AAC719C9708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528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46EB5-D3E4-4E34-8C60-D1642ED8ABAE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9A463-4977-4F3F-92B8-462AB63572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8164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46EB5-D3E4-4E34-8C60-D1642ED8ABAE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9A463-4977-4F3F-92B8-462AB63572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929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46EB5-D3E4-4E34-8C60-D1642ED8ABAE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9A463-4977-4F3F-92B8-462AB63572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8266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46EB5-D3E4-4E34-8C60-D1642ED8ABAE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9A463-4977-4F3F-92B8-462AB63572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46EB5-D3E4-4E34-8C60-D1642ED8ABAE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9A463-4977-4F3F-92B8-462AB63572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46EB5-D3E4-4E34-8C60-D1642ED8ABAE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9A463-4977-4F3F-92B8-462AB63572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46EB5-D3E4-4E34-8C60-D1642ED8ABAE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9A463-4977-4F3F-92B8-462AB63572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46EB5-D3E4-4E34-8C60-D1642ED8ABAE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9A463-4977-4F3F-92B8-462AB63572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46EB5-D3E4-4E34-8C60-D1642ED8ABAE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9A463-4977-4F3F-92B8-462AB63572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46EB5-D3E4-4E34-8C60-D1642ED8ABAE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9A463-4977-4F3F-92B8-462AB63572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46EB5-D3E4-4E34-8C60-D1642ED8ABAE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9A463-4977-4F3F-92B8-462AB63572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46EB5-D3E4-4E34-8C60-D1642ED8ABAE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9A463-4977-4F3F-92B8-462AB63572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42641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46EB5-D3E4-4E34-8C60-D1642ED8ABAE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9A463-4977-4F3F-92B8-462AB63572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46EB5-D3E4-4E34-8C60-D1642ED8ABAE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9A463-4977-4F3F-92B8-462AB63572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46EB5-D3E4-4E34-8C60-D1642ED8ABAE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9A463-4977-4F3F-92B8-462AB63572C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46EB5-D3E4-4E34-8C60-D1642ED8ABAE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9A463-4977-4F3F-92B8-462AB63572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221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46EB5-D3E4-4E34-8C60-D1642ED8ABAE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9A463-4977-4F3F-92B8-462AB63572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837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46EB5-D3E4-4E34-8C60-D1642ED8ABAE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9A463-4977-4F3F-92B8-462AB63572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513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46EB5-D3E4-4E34-8C60-D1642ED8ABAE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9A463-4977-4F3F-92B8-462AB63572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341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46EB5-D3E4-4E34-8C60-D1642ED8ABAE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9A463-4977-4F3F-92B8-462AB63572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700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46EB5-D3E4-4E34-8C60-D1642ED8ABAE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9A463-4977-4F3F-92B8-462AB63572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0392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46EB5-D3E4-4E34-8C60-D1642ED8ABAE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9A463-4977-4F3F-92B8-462AB63572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634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46EB5-D3E4-4E34-8C60-D1642ED8ABAE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49A463-4977-4F3F-92B8-462AB63572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281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5746EB5-D3E4-4E34-8C60-D1642ED8ABAE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549A463-4977-4F3F-92B8-462AB63572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Презентация  по теме «ПРИЧАСТИЕ»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3886200"/>
            <a:ext cx="3344416" cy="175260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Подготовила учитель русского языка и литературы МБОУ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Сариновской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ООШ Алексеева Марина Николаевна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0880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Проверь себя!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980728"/>
            <a:ext cx="4572000" cy="587727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Карточка 1.</a:t>
            </a:r>
          </a:p>
          <a:p>
            <a:pPr marL="0" indent="0">
              <a:buNone/>
            </a:pPr>
            <a:r>
              <a:rPr lang="ru-RU" dirty="0" smtClean="0"/>
              <a:t>Здание построе</a:t>
            </a:r>
            <a:r>
              <a:rPr lang="ru-RU" dirty="0" smtClean="0">
                <a:solidFill>
                  <a:srgbClr val="FF0000"/>
                </a:solidFill>
              </a:rPr>
              <a:t>н</a:t>
            </a:r>
            <a:r>
              <a:rPr lang="ru-RU" dirty="0" smtClean="0"/>
              <a:t>о</a:t>
            </a:r>
          </a:p>
          <a:p>
            <a:pPr marL="0" indent="0">
              <a:buNone/>
            </a:pPr>
            <a:r>
              <a:rPr lang="ru-RU" dirty="0" smtClean="0"/>
              <a:t>Груж</a:t>
            </a:r>
            <a:r>
              <a:rPr lang="ru-RU" dirty="0" smtClean="0">
                <a:solidFill>
                  <a:srgbClr val="FF0000"/>
                </a:solidFill>
              </a:rPr>
              <a:t>ен</a:t>
            </a:r>
            <a:r>
              <a:rPr lang="ru-RU" dirty="0" smtClean="0"/>
              <a:t>ый вагон</a:t>
            </a:r>
          </a:p>
          <a:p>
            <a:pPr marL="0" indent="0">
              <a:buNone/>
            </a:pPr>
            <a:r>
              <a:rPr lang="ru-RU" dirty="0" smtClean="0"/>
              <a:t>Туш</a:t>
            </a:r>
            <a:r>
              <a:rPr lang="ru-RU" dirty="0" smtClean="0">
                <a:solidFill>
                  <a:srgbClr val="FF0000"/>
                </a:solidFill>
              </a:rPr>
              <a:t>енн</a:t>
            </a:r>
            <a:r>
              <a:rPr lang="ru-RU" dirty="0" smtClean="0"/>
              <a:t>ое с овощами мясо</a:t>
            </a:r>
          </a:p>
          <a:p>
            <a:pPr marL="0" indent="0">
              <a:buNone/>
            </a:pPr>
            <a:r>
              <a:rPr lang="ru-RU" dirty="0" smtClean="0"/>
              <a:t>Придума</a:t>
            </a:r>
            <a:r>
              <a:rPr lang="ru-RU" dirty="0" smtClean="0">
                <a:solidFill>
                  <a:srgbClr val="FF0000"/>
                </a:solidFill>
              </a:rPr>
              <a:t>нн</a:t>
            </a:r>
            <a:r>
              <a:rPr lang="ru-RU" dirty="0" smtClean="0"/>
              <a:t>ые слова</a:t>
            </a:r>
          </a:p>
          <a:p>
            <a:pPr marL="0" indent="0">
              <a:buNone/>
            </a:pPr>
            <a:r>
              <a:rPr lang="ru-RU" dirty="0" smtClean="0"/>
              <a:t>Вар</a:t>
            </a:r>
            <a:r>
              <a:rPr lang="ru-RU" dirty="0" smtClean="0">
                <a:solidFill>
                  <a:srgbClr val="FF0000"/>
                </a:solidFill>
              </a:rPr>
              <a:t>ен</a:t>
            </a:r>
            <a:r>
              <a:rPr lang="ru-RU" dirty="0" smtClean="0"/>
              <a:t>ый горох</a:t>
            </a:r>
          </a:p>
          <a:p>
            <a:pPr marL="0" indent="0">
              <a:buNone/>
            </a:pPr>
            <a:r>
              <a:rPr lang="ru-RU" dirty="0" smtClean="0"/>
              <a:t>Организова</a:t>
            </a:r>
            <a:r>
              <a:rPr lang="ru-RU" dirty="0" smtClean="0">
                <a:solidFill>
                  <a:srgbClr val="FF0000"/>
                </a:solidFill>
              </a:rPr>
              <a:t>нн</a:t>
            </a:r>
            <a:r>
              <a:rPr lang="ru-RU" dirty="0" smtClean="0"/>
              <a:t>ая шефами</a:t>
            </a:r>
          </a:p>
          <a:p>
            <a:pPr marL="0" indent="0">
              <a:buNone/>
            </a:pPr>
            <a:r>
              <a:rPr lang="ru-RU" dirty="0" smtClean="0"/>
              <a:t>Волосы причеса</a:t>
            </a:r>
            <a:r>
              <a:rPr lang="ru-RU" dirty="0" smtClean="0">
                <a:solidFill>
                  <a:srgbClr val="FF0000"/>
                </a:solidFill>
              </a:rPr>
              <a:t>н</a:t>
            </a:r>
            <a:r>
              <a:rPr lang="ru-RU" dirty="0" smtClean="0"/>
              <a:t>ы</a:t>
            </a:r>
          </a:p>
          <a:p>
            <a:pPr marL="0" indent="0">
              <a:buNone/>
            </a:pPr>
            <a:r>
              <a:rPr lang="ru-RU" dirty="0" smtClean="0"/>
              <a:t>Спас</a:t>
            </a:r>
            <a:r>
              <a:rPr lang="ru-RU" dirty="0" smtClean="0">
                <a:solidFill>
                  <a:srgbClr val="FF0000"/>
                </a:solidFill>
              </a:rPr>
              <a:t>енн</a:t>
            </a:r>
            <a:r>
              <a:rPr lang="ru-RU" dirty="0" smtClean="0"/>
              <a:t>ый от огня</a:t>
            </a:r>
          </a:p>
          <a:p>
            <a:pPr marL="0" indent="0">
              <a:buNone/>
            </a:pPr>
            <a:r>
              <a:rPr lang="ru-RU" dirty="0" smtClean="0"/>
              <a:t>Задача реш</a:t>
            </a:r>
            <a:r>
              <a:rPr lang="ru-RU" dirty="0" smtClean="0">
                <a:solidFill>
                  <a:srgbClr val="FF0000"/>
                </a:solidFill>
              </a:rPr>
              <a:t>ен</a:t>
            </a:r>
            <a:r>
              <a:rPr lang="ru-RU" dirty="0" smtClean="0"/>
              <a:t>а</a:t>
            </a:r>
          </a:p>
          <a:p>
            <a:pPr marL="0" indent="0">
              <a:buNone/>
            </a:pPr>
            <a:r>
              <a:rPr lang="ru-RU" dirty="0" smtClean="0"/>
              <a:t>Связа</a:t>
            </a:r>
            <a:r>
              <a:rPr lang="ru-RU" dirty="0" smtClean="0">
                <a:solidFill>
                  <a:srgbClr val="FF0000"/>
                </a:solidFill>
              </a:rPr>
              <a:t>нн</a:t>
            </a:r>
            <a:r>
              <a:rPr lang="ru-RU" dirty="0" smtClean="0"/>
              <a:t>ые бабушкой носки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0" y="980728"/>
            <a:ext cx="4572000" cy="587727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Карточка 2. </a:t>
            </a:r>
          </a:p>
          <a:p>
            <a:pPr marL="0" indent="0">
              <a:buNone/>
            </a:pPr>
            <a:r>
              <a:rPr lang="ru-RU" dirty="0" smtClean="0"/>
              <a:t>Туш</a:t>
            </a:r>
            <a:r>
              <a:rPr lang="ru-RU" dirty="0" smtClean="0">
                <a:solidFill>
                  <a:srgbClr val="FF0000"/>
                </a:solidFill>
              </a:rPr>
              <a:t>ен</a:t>
            </a:r>
            <a:r>
              <a:rPr lang="ru-RU" dirty="0" smtClean="0"/>
              <a:t>ое мясо</a:t>
            </a:r>
          </a:p>
          <a:p>
            <a:pPr marL="0" indent="0">
              <a:buNone/>
            </a:pPr>
            <a:r>
              <a:rPr lang="ru-RU" dirty="0" smtClean="0"/>
              <a:t>Кваш</a:t>
            </a:r>
            <a:r>
              <a:rPr lang="ru-RU" dirty="0" smtClean="0">
                <a:solidFill>
                  <a:srgbClr val="FF0000"/>
                </a:solidFill>
              </a:rPr>
              <a:t>ен</a:t>
            </a:r>
            <a:r>
              <a:rPr lang="ru-RU" dirty="0" smtClean="0"/>
              <a:t>ая капуста</a:t>
            </a:r>
          </a:p>
          <a:p>
            <a:pPr marL="0" indent="0">
              <a:buNone/>
            </a:pPr>
            <a:r>
              <a:rPr lang="ru-RU" dirty="0" smtClean="0"/>
              <a:t>Волосы причеса</a:t>
            </a:r>
            <a:r>
              <a:rPr lang="ru-RU" dirty="0" smtClean="0">
                <a:solidFill>
                  <a:srgbClr val="FF0000"/>
                </a:solidFill>
              </a:rPr>
              <a:t>н</a:t>
            </a:r>
            <a:r>
              <a:rPr lang="ru-RU" dirty="0" smtClean="0"/>
              <a:t>ы</a:t>
            </a:r>
          </a:p>
          <a:p>
            <a:pPr marL="0" indent="0">
              <a:buNone/>
            </a:pPr>
            <a:r>
              <a:rPr lang="ru-RU" dirty="0" smtClean="0"/>
              <a:t>Разгада</a:t>
            </a:r>
            <a:r>
              <a:rPr lang="ru-RU" dirty="0" smtClean="0">
                <a:solidFill>
                  <a:srgbClr val="FF0000"/>
                </a:solidFill>
              </a:rPr>
              <a:t>нн</a:t>
            </a:r>
            <a:r>
              <a:rPr lang="ru-RU" dirty="0" smtClean="0"/>
              <a:t>ый рисунок</a:t>
            </a:r>
          </a:p>
          <a:p>
            <a:pPr marL="0" indent="0">
              <a:buNone/>
            </a:pPr>
            <a:r>
              <a:rPr lang="ru-RU" dirty="0" smtClean="0"/>
              <a:t>Билет </a:t>
            </a:r>
            <a:r>
              <a:rPr lang="ru-RU" dirty="0" smtClean="0">
                <a:solidFill>
                  <a:schemeClr val="tx1"/>
                </a:solidFill>
              </a:rPr>
              <a:t>купл</a:t>
            </a:r>
            <a:r>
              <a:rPr lang="ru-RU" dirty="0" smtClean="0">
                <a:solidFill>
                  <a:srgbClr val="FF0000"/>
                </a:solidFill>
              </a:rPr>
              <a:t>ен</a:t>
            </a: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smtClean="0"/>
              <a:t>Реш</a:t>
            </a:r>
            <a:r>
              <a:rPr lang="ru-RU" dirty="0" smtClean="0">
                <a:solidFill>
                  <a:srgbClr val="FF0000"/>
                </a:solidFill>
              </a:rPr>
              <a:t>енн</a:t>
            </a:r>
            <a:r>
              <a:rPr lang="ru-RU" dirty="0" smtClean="0"/>
              <a:t>ый пример</a:t>
            </a:r>
          </a:p>
          <a:p>
            <a:pPr marL="0" indent="0">
              <a:buNone/>
            </a:pPr>
            <a:r>
              <a:rPr lang="ru-RU" dirty="0" smtClean="0"/>
              <a:t>Сдела</a:t>
            </a:r>
            <a:r>
              <a:rPr lang="ru-RU" dirty="0" smtClean="0">
                <a:solidFill>
                  <a:srgbClr val="FF0000"/>
                </a:solidFill>
              </a:rPr>
              <a:t>нн</a:t>
            </a:r>
            <a:r>
              <a:rPr lang="ru-RU" dirty="0" smtClean="0"/>
              <a:t>ая работа</a:t>
            </a:r>
          </a:p>
          <a:p>
            <a:pPr marL="0" indent="0">
              <a:buNone/>
            </a:pPr>
            <a:r>
              <a:rPr lang="ru-RU" dirty="0" smtClean="0"/>
              <a:t>Организова</a:t>
            </a:r>
            <a:r>
              <a:rPr lang="ru-RU" dirty="0" smtClean="0">
                <a:solidFill>
                  <a:srgbClr val="FF0000"/>
                </a:solidFill>
              </a:rPr>
              <a:t>нн</a:t>
            </a:r>
            <a:r>
              <a:rPr lang="ru-RU" dirty="0" smtClean="0"/>
              <a:t>ая шефами</a:t>
            </a:r>
          </a:p>
          <a:p>
            <a:pPr marL="0" indent="0">
              <a:buNone/>
            </a:pPr>
            <a:r>
              <a:rPr lang="ru-RU" dirty="0" smtClean="0"/>
              <a:t>Материалы собра</a:t>
            </a:r>
            <a:r>
              <a:rPr lang="ru-RU" dirty="0" smtClean="0">
                <a:solidFill>
                  <a:srgbClr val="FF0000"/>
                </a:solidFill>
              </a:rPr>
              <a:t>н</a:t>
            </a:r>
            <a:r>
              <a:rPr lang="ru-RU" dirty="0" smtClean="0"/>
              <a:t>ы</a:t>
            </a:r>
          </a:p>
          <a:p>
            <a:pPr marL="0" indent="0">
              <a:buNone/>
            </a:pPr>
            <a:r>
              <a:rPr lang="ru-RU" dirty="0" smtClean="0"/>
              <a:t>Постро</a:t>
            </a:r>
            <a:r>
              <a:rPr lang="ru-RU" dirty="0" smtClean="0">
                <a:solidFill>
                  <a:srgbClr val="FF0000"/>
                </a:solidFill>
              </a:rPr>
              <a:t>ен</a:t>
            </a:r>
            <a:r>
              <a:rPr lang="ru-RU" dirty="0" smtClean="0"/>
              <a:t>а изба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6590789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4543"/>
            <a:ext cx="9144000" cy="70609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Синтаксическая пятиминутка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836712"/>
            <a:ext cx="4572000" cy="602128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4000" dirty="0" smtClean="0">
                <a:solidFill>
                  <a:srgbClr val="0070C0"/>
                </a:solidFill>
              </a:rPr>
              <a:t>Солнце перед самым закатом вышло из-за серых туч</a:t>
            </a:r>
            <a:r>
              <a:rPr lang="ru-RU" sz="4000" dirty="0" smtClean="0">
                <a:solidFill>
                  <a:srgbClr val="FF0000"/>
                </a:solidFill>
              </a:rPr>
              <a:t>, покрывающих небо,</a:t>
            </a:r>
            <a:r>
              <a:rPr lang="ru-RU" sz="4000" dirty="0" smtClean="0"/>
              <a:t> </a:t>
            </a:r>
            <a:r>
              <a:rPr lang="ru-RU" sz="4000" dirty="0" smtClean="0">
                <a:solidFill>
                  <a:srgbClr val="0070C0"/>
                </a:solidFill>
              </a:rPr>
              <a:t>и багряным светом осветило лиловые тучи.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0" y="836712"/>
            <a:ext cx="4572000" cy="602128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4000" dirty="0" smtClean="0">
                <a:solidFill>
                  <a:srgbClr val="0070C0"/>
                </a:solidFill>
              </a:rPr>
              <a:t>Огромная собака вдруг залилась громким лаем</a:t>
            </a:r>
            <a:r>
              <a:rPr lang="ru-RU" sz="4000" dirty="0" smtClean="0"/>
              <a:t>, но, </a:t>
            </a:r>
            <a:r>
              <a:rPr lang="ru-RU" sz="4000" dirty="0" smtClean="0">
                <a:solidFill>
                  <a:srgbClr val="FF0000"/>
                </a:solidFill>
              </a:rPr>
              <a:t>распознав спешные шаги знакомого человека, </a:t>
            </a:r>
            <a:r>
              <a:rPr lang="ru-RU" sz="4000" dirty="0" smtClean="0">
                <a:solidFill>
                  <a:srgbClr val="0070C0"/>
                </a:solidFill>
              </a:rPr>
              <a:t>успокоилась.</a:t>
            </a:r>
            <a:endParaRPr lang="ru-RU" sz="4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509785"/>
      </p:ext>
    </p:extLst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619672"/>
            <a:ext cx="9144000" cy="261967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-99392"/>
            <a:ext cx="9323512" cy="695739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sz="3600" dirty="0" smtClean="0"/>
          </a:p>
          <a:p>
            <a:pPr marL="0" indent="0" algn="ctr">
              <a:buNone/>
            </a:pPr>
            <a:r>
              <a:rPr lang="ru-RU" sz="4400" dirty="0"/>
              <a:t> </a:t>
            </a:r>
            <a:r>
              <a:rPr lang="ru-RU" sz="4400" dirty="0" smtClean="0"/>
              <a:t>  </a:t>
            </a:r>
            <a:r>
              <a:rPr lang="ru-RU" sz="2800" b="1" dirty="0"/>
              <a:t>О</a:t>
            </a:r>
            <a:r>
              <a:rPr lang="ru-RU" sz="2800" b="1" dirty="0" smtClean="0"/>
              <a:t>глядываясь</a:t>
            </a:r>
          </a:p>
          <a:p>
            <a:pPr marL="0" indent="0" algn="ctr">
              <a:buNone/>
            </a:pPr>
            <a:r>
              <a:rPr lang="ru-RU" sz="2800" b="1" dirty="0" smtClean="0"/>
              <a:t>Сверкая</a:t>
            </a:r>
          </a:p>
          <a:p>
            <a:pPr marL="0" indent="0" algn="ctr">
              <a:buNone/>
            </a:pPr>
            <a:r>
              <a:rPr lang="ru-RU" sz="2800" b="1" dirty="0" smtClean="0"/>
              <a:t>Спеша</a:t>
            </a:r>
          </a:p>
          <a:p>
            <a:pPr marL="0" indent="0" algn="ctr">
              <a:buNone/>
            </a:pPr>
            <a:r>
              <a:rPr lang="ru-RU" sz="2800" b="1" dirty="0" smtClean="0"/>
              <a:t>Купив</a:t>
            </a:r>
          </a:p>
          <a:p>
            <a:pPr marL="0" indent="0" algn="ctr">
              <a:buNone/>
            </a:pPr>
            <a:r>
              <a:rPr lang="ru-RU" sz="2800" b="1" dirty="0" smtClean="0"/>
              <a:t>Прыгая</a:t>
            </a:r>
          </a:p>
          <a:p>
            <a:pPr marL="0" indent="0" algn="ctr">
              <a:buNone/>
            </a:pPr>
            <a:r>
              <a:rPr lang="ru-RU" sz="2800" b="1" dirty="0" smtClean="0"/>
              <a:t>Увидев</a:t>
            </a:r>
          </a:p>
          <a:p>
            <a:pPr marL="0" indent="0" algn="ctr">
              <a:buNone/>
            </a:pPr>
            <a:r>
              <a:rPr lang="ru-RU" sz="2800" b="1" dirty="0" smtClean="0"/>
              <a:t>Распечатав</a:t>
            </a:r>
          </a:p>
          <a:p>
            <a:pPr marL="0" indent="0" algn="ctr">
              <a:buNone/>
            </a:pPr>
            <a:r>
              <a:rPr lang="ru-RU" sz="2800" b="1" dirty="0" smtClean="0"/>
              <a:t> Оторвавшись</a:t>
            </a:r>
          </a:p>
          <a:p>
            <a:pPr marL="0" indent="0" algn="ctr">
              <a:buNone/>
            </a:pPr>
            <a:r>
              <a:rPr lang="ru-RU" sz="2800" b="1" dirty="0" smtClean="0"/>
              <a:t>Остановив</a:t>
            </a:r>
          </a:p>
          <a:p>
            <a:pPr marL="0" indent="0" algn="ctr">
              <a:buNone/>
            </a:pPr>
            <a:r>
              <a:rPr lang="ru-RU" sz="2800" b="1" dirty="0" smtClean="0"/>
              <a:t> Стуча</a:t>
            </a:r>
          </a:p>
          <a:p>
            <a:pPr marL="0" indent="0" algn="ctr">
              <a:buNone/>
            </a:pPr>
            <a:r>
              <a:rPr lang="ru-RU" sz="2800" b="1" dirty="0" smtClean="0"/>
              <a:t>Играя</a:t>
            </a:r>
          </a:p>
          <a:p>
            <a:pPr marL="0" indent="0" algn="ctr">
              <a:buNone/>
            </a:pPr>
            <a:r>
              <a:rPr lang="ru-RU" sz="2800" b="1" dirty="0" smtClean="0"/>
              <a:t> Шествуя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39523698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99392"/>
            <a:ext cx="9144000" cy="1340768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Расставь ударение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551723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>
                <a:solidFill>
                  <a:srgbClr val="00B050"/>
                </a:solidFill>
              </a:rPr>
              <a:t>Озлобленный</a:t>
            </a:r>
          </a:p>
          <a:p>
            <a:pPr marL="0" indent="0" algn="ctr">
              <a:buNone/>
            </a:pPr>
            <a:r>
              <a:rPr lang="ru-RU" sz="4000" dirty="0" smtClean="0">
                <a:solidFill>
                  <a:srgbClr val="00B050"/>
                </a:solidFill>
              </a:rPr>
              <a:t>Позолоченный</a:t>
            </a:r>
          </a:p>
          <a:p>
            <a:pPr marL="0" indent="0" algn="ctr">
              <a:buNone/>
            </a:pPr>
            <a:r>
              <a:rPr lang="ru-RU" sz="4000" dirty="0" smtClean="0">
                <a:solidFill>
                  <a:srgbClr val="00B050"/>
                </a:solidFill>
              </a:rPr>
              <a:t>Осуждена</a:t>
            </a:r>
          </a:p>
          <a:p>
            <a:pPr marL="0" indent="0" algn="ctr">
              <a:buNone/>
            </a:pPr>
            <a:r>
              <a:rPr lang="ru-RU" sz="4000" dirty="0" smtClean="0">
                <a:solidFill>
                  <a:srgbClr val="00B050"/>
                </a:solidFill>
              </a:rPr>
              <a:t>Взята в плен</a:t>
            </a:r>
          </a:p>
          <a:p>
            <a:pPr marL="0" indent="0" algn="ctr">
              <a:buNone/>
            </a:pPr>
            <a:r>
              <a:rPr lang="ru-RU" sz="4000" dirty="0" smtClean="0">
                <a:solidFill>
                  <a:srgbClr val="00B050"/>
                </a:solidFill>
              </a:rPr>
              <a:t>Повторена</a:t>
            </a:r>
          </a:p>
          <a:p>
            <a:pPr marL="0" indent="0" algn="ctr">
              <a:buNone/>
            </a:pPr>
            <a:r>
              <a:rPr lang="ru-RU" sz="4000" dirty="0" smtClean="0">
                <a:solidFill>
                  <a:srgbClr val="00B050"/>
                </a:solidFill>
              </a:rPr>
              <a:t>Балованный</a:t>
            </a:r>
          </a:p>
          <a:p>
            <a:pPr marL="0" indent="0" algn="ctr">
              <a:buNone/>
            </a:pPr>
            <a:r>
              <a:rPr lang="ru-RU" sz="4000" dirty="0" smtClean="0">
                <a:solidFill>
                  <a:srgbClr val="00B050"/>
                </a:solidFill>
              </a:rPr>
              <a:t>Занята</a:t>
            </a:r>
          </a:p>
          <a:p>
            <a:pPr marL="0" indent="0" algn="ctr">
              <a:buNone/>
            </a:pPr>
            <a:endParaRPr lang="ru-RU" sz="4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03550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6000" dirty="0" smtClean="0"/>
              <a:t>Проверь !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13384"/>
            <a:ext cx="9144000" cy="554461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>
                <a:solidFill>
                  <a:schemeClr val="tx2"/>
                </a:solidFill>
              </a:rPr>
              <a:t>ОЗЛ</a:t>
            </a:r>
            <a:r>
              <a:rPr lang="ru-RU" sz="4000" dirty="0" smtClean="0">
                <a:solidFill>
                  <a:srgbClr val="FF0000"/>
                </a:solidFill>
              </a:rPr>
              <a:t>О</a:t>
            </a:r>
            <a:r>
              <a:rPr lang="ru-RU" sz="4000" dirty="0" smtClean="0">
                <a:solidFill>
                  <a:schemeClr val="tx2"/>
                </a:solidFill>
              </a:rPr>
              <a:t>БЛЕННЫЙ</a:t>
            </a:r>
          </a:p>
          <a:p>
            <a:pPr marL="0" indent="0" algn="ctr">
              <a:buNone/>
            </a:pPr>
            <a:r>
              <a:rPr lang="ru-RU" sz="4000" dirty="0" smtClean="0">
                <a:solidFill>
                  <a:schemeClr val="tx2"/>
                </a:solidFill>
              </a:rPr>
              <a:t>ПОЗОЛ</a:t>
            </a:r>
            <a:r>
              <a:rPr lang="ru-RU" sz="4000" dirty="0" smtClean="0">
                <a:solidFill>
                  <a:srgbClr val="FF0000"/>
                </a:solidFill>
              </a:rPr>
              <a:t>О</a:t>
            </a:r>
            <a:r>
              <a:rPr lang="ru-RU" sz="4000" dirty="0" smtClean="0">
                <a:solidFill>
                  <a:schemeClr val="tx2"/>
                </a:solidFill>
              </a:rPr>
              <a:t>ЧЕННЫЙ</a:t>
            </a:r>
          </a:p>
          <a:p>
            <a:pPr marL="0" indent="0" algn="ctr">
              <a:buNone/>
            </a:pPr>
            <a:r>
              <a:rPr lang="ru-RU" sz="4000" dirty="0" smtClean="0">
                <a:solidFill>
                  <a:schemeClr val="tx2"/>
                </a:solidFill>
              </a:rPr>
              <a:t>ОСУЖДЕН</a:t>
            </a:r>
            <a:r>
              <a:rPr lang="ru-RU" sz="4000" dirty="0" smtClean="0">
                <a:solidFill>
                  <a:srgbClr val="FF0000"/>
                </a:solidFill>
              </a:rPr>
              <a:t>А</a:t>
            </a:r>
            <a:endParaRPr lang="ru-RU" sz="4000" dirty="0" smtClean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ru-RU" sz="4000" dirty="0" smtClean="0">
                <a:solidFill>
                  <a:schemeClr val="tx2"/>
                </a:solidFill>
              </a:rPr>
              <a:t>ВЗЯТ</a:t>
            </a:r>
            <a:r>
              <a:rPr lang="ru-RU" sz="4000" dirty="0" smtClean="0">
                <a:solidFill>
                  <a:srgbClr val="FF0000"/>
                </a:solidFill>
              </a:rPr>
              <a:t>А </a:t>
            </a:r>
            <a:r>
              <a:rPr lang="ru-RU" sz="4000" dirty="0" smtClean="0">
                <a:solidFill>
                  <a:schemeClr val="tx2"/>
                </a:solidFill>
              </a:rPr>
              <a:t>В ПЛЕН</a:t>
            </a:r>
          </a:p>
          <a:p>
            <a:pPr marL="0" indent="0" algn="ctr">
              <a:buNone/>
            </a:pPr>
            <a:r>
              <a:rPr lang="ru-RU" sz="4000" dirty="0" smtClean="0">
                <a:solidFill>
                  <a:schemeClr val="tx2"/>
                </a:solidFill>
              </a:rPr>
              <a:t>ПОВТОРЕН</a:t>
            </a:r>
            <a:r>
              <a:rPr lang="ru-RU" sz="4000" dirty="0" smtClean="0">
                <a:solidFill>
                  <a:srgbClr val="FF0000"/>
                </a:solidFill>
              </a:rPr>
              <a:t>А</a:t>
            </a:r>
            <a:endParaRPr lang="ru-RU" sz="4000" dirty="0" smtClean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ru-RU" sz="4000" dirty="0" smtClean="0">
                <a:solidFill>
                  <a:schemeClr val="tx2"/>
                </a:solidFill>
              </a:rPr>
              <a:t>БАЛ</a:t>
            </a:r>
            <a:r>
              <a:rPr lang="ru-RU" sz="4000" dirty="0" smtClean="0">
                <a:solidFill>
                  <a:srgbClr val="FF0000"/>
                </a:solidFill>
              </a:rPr>
              <a:t>О</a:t>
            </a:r>
            <a:r>
              <a:rPr lang="ru-RU" sz="4000" dirty="0" smtClean="0">
                <a:solidFill>
                  <a:schemeClr val="tx2"/>
                </a:solidFill>
              </a:rPr>
              <a:t>ВАННЫЙ</a:t>
            </a:r>
          </a:p>
          <a:p>
            <a:pPr marL="0" indent="0" algn="ctr">
              <a:buNone/>
            </a:pPr>
            <a:r>
              <a:rPr lang="ru-RU" sz="4000" dirty="0" smtClean="0">
                <a:solidFill>
                  <a:schemeClr val="tx2"/>
                </a:solidFill>
              </a:rPr>
              <a:t>З</a:t>
            </a:r>
            <a:r>
              <a:rPr lang="ru-RU" sz="4000" dirty="0" smtClean="0">
                <a:solidFill>
                  <a:srgbClr val="FF0000"/>
                </a:solidFill>
              </a:rPr>
              <a:t>А</a:t>
            </a:r>
            <a:r>
              <a:rPr lang="ru-RU" sz="4000" dirty="0" smtClean="0">
                <a:solidFill>
                  <a:schemeClr val="tx2"/>
                </a:solidFill>
              </a:rPr>
              <a:t>НЯТЫЙ</a:t>
            </a:r>
            <a:endParaRPr lang="ru-RU" sz="4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76040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5150666"/>
            <a:ext cx="5486400" cy="108664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20687"/>
            <a:ext cx="5486400" cy="3888433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5105511"/>
            <a:ext cx="9144000" cy="1752489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9600" dirty="0" smtClean="0">
                <a:solidFill>
                  <a:srgbClr val="C00000"/>
                </a:solidFill>
              </a:rPr>
              <a:t>Спасибо за урок</a:t>
            </a:r>
            <a:endParaRPr lang="ru-RU" sz="9600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Program Files\Microsoft Office\MEDIA\CAGCAT10\j0230876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5156"/>
            <a:ext cx="9252520" cy="5150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4364263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778" y="0"/>
            <a:ext cx="9131222" cy="683812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Program Files\Microsoft Office\MEDIA\CAGCAT10\j0217698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68580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912377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8295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8000" dirty="0" smtClean="0">
                <a:solidFill>
                  <a:srgbClr val="7030A0"/>
                </a:solidFill>
              </a:rPr>
              <a:t>Обобщающий урок – КВН по темам</a:t>
            </a:r>
            <a:br>
              <a:rPr lang="ru-RU" sz="8000" dirty="0" smtClean="0">
                <a:solidFill>
                  <a:srgbClr val="7030A0"/>
                </a:solidFill>
              </a:rPr>
            </a:br>
            <a:r>
              <a:rPr lang="ru-RU" sz="8000" dirty="0" smtClean="0">
                <a:solidFill>
                  <a:srgbClr val="7030A0"/>
                </a:solidFill>
              </a:rPr>
              <a:t>«Причастие. Деепричастие» </a:t>
            </a:r>
            <a:endParaRPr lang="ru-RU" sz="8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357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sz="7200" dirty="0" smtClean="0">
                <a:solidFill>
                  <a:srgbClr val="7030A0"/>
                </a:solidFill>
              </a:rPr>
              <a:t>Цели урока:</a:t>
            </a:r>
            <a:br>
              <a:rPr lang="ru-RU" sz="7200" dirty="0" smtClean="0">
                <a:solidFill>
                  <a:srgbClr val="7030A0"/>
                </a:solidFill>
              </a:rPr>
            </a:b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1. Систематизировать знания и умения по темам</a:t>
            </a:r>
            <a:b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«Причастие. Деепричастие»;</a:t>
            </a:r>
            <a:b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2. В игровой форме проверить имеющиеся знания и умения, выявить и восполнить пробелы в знаниях;</a:t>
            </a:r>
            <a:b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3. Развивать чувство коллективизма, ответственности, воспитывать умение контролировать свои эмоции.</a:t>
            </a:r>
            <a:b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473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Цели для учащихся.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sz="2800" b="1" i="1" dirty="0" smtClean="0">
                <a:solidFill>
                  <a:srgbClr val="7030A0"/>
                </a:solidFill>
              </a:rPr>
              <a:t>Знать:</a:t>
            </a:r>
            <a:r>
              <a:rPr lang="ru-RU" sz="2800" dirty="0" smtClean="0">
                <a:solidFill>
                  <a:schemeClr val="tx2"/>
                </a:solidFill>
              </a:rPr>
              <a:t/>
            </a:r>
            <a:br>
              <a:rPr lang="ru-RU" sz="2800" dirty="0" smtClean="0">
                <a:solidFill>
                  <a:schemeClr val="tx2"/>
                </a:solidFill>
              </a:rPr>
            </a:br>
            <a:r>
              <a:rPr lang="ru-RU" sz="3200" dirty="0" smtClean="0">
                <a:solidFill>
                  <a:schemeClr val="tx2"/>
                </a:solidFill>
              </a:rPr>
              <a:t>- основные признаки причастия и деепричастия;</a:t>
            </a:r>
            <a:br>
              <a:rPr lang="ru-RU" sz="3200" dirty="0" smtClean="0">
                <a:solidFill>
                  <a:schemeClr val="tx2"/>
                </a:solidFill>
              </a:rPr>
            </a:br>
            <a:r>
              <a:rPr lang="ru-RU" sz="3200" dirty="0" smtClean="0">
                <a:solidFill>
                  <a:schemeClr val="tx2"/>
                </a:solidFill>
              </a:rPr>
              <a:t>- тип, вид и условия выбора орфограммы в причастиях и деепричастиях;</a:t>
            </a:r>
            <a:br>
              <a:rPr lang="ru-RU" sz="3200" dirty="0" smtClean="0">
                <a:solidFill>
                  <a:schemeClr val="tx2"/>
                </a:solidFill>
              </a:rPr>
            </a:br>
            <a:r>
              <a:rPr lang="ru-RU" sz="3200" dirty="0" smtClean="0">
                <a:solidFill>
                  <a:schemeClr val="tx2"/>
                </a:solidFill>
              </a:rPr>
              <a:t>способы выделения причастий и деепричастий в письменной и устной речи.</a:t>
            </a:r>
            <a:br>
              <a:rPr lang="ru-RU" sz="3200" dirty="0" smtClean="0">
                <a:solidFill>
                  <a:schemeClr val="tx2"/>
                </a:solidFill>
              </a:rPr>
            </a:br>
            <a:r>
              <a:rPr lang="ru-RU" sz="2800" b="1" i="1" dirty="0" smtClean="0">
                <a:solidFill>
                  <a:srgbClr val="7030A0"/>
                </a:solidFill>
              </a:rPr>
              <a:t>Уметь:</a:t>
            </a:r>
            <a:r>
              <a:rPr lang="ru-RU" sz="2800" dirty="0" smtClean="0">
                <a:solidFill>
                  <a:schemeClr val="tx2"/>
                </a:solidFill>
              </a:rPr>
              <a:t/>
            </a:r>
            <a:br>
              <a:rPr lang="ru-RU" sz="2800" dirty="0" smtClean="0">
                <a:solidFill>
                  <a:schemeClr val="tx2"/>
                </a:solidFill>
              </a:rPr>
            </a:br>
            <a:r>
              <a:rPr lang="ru-RU" sz="3200" dirty="0" smtClean="0">
                <a:solidFill>
                  <a:schemeClr val="tx2"/>
                </a:solidFill>
              </a:rPr>
              <a:t>- классифицировать причастие и деепричастие как особую форму глагола в разделе морфологии;</a:t>
            </a:r>
            <a:br>
              <a:rPr lang="ru-RU" sz="3200" dirty="0" smtClean="0">
                <a:solidFill>
                  <a:schemeClr val="tx2"/>
                </a:solidFill>
              </a:rPr>
            </a:br>
            <a:r>
              <a:rPr lang="ru-RU" sz="3200" dirty="0" smtClean="0">
                <a:solidFill>
                  <a:schemeClr val="tx2"/>
                </a:solidFill>
              </a:rPr>
              <a:t>- грамотно оформлять на письме причастия и деепричастия, соблюдая языковые нормы;</a:t>
            </a:r>
            <a:br>
              <a:rPr lang="ru-RU" sz="3200" dirty="0" smtClean="0">
                <a:solidFill>
                  <a:schemeClr val="tx2"/>
                </a:solidFill>
              </a:rPr>
            </a:br>
            <a:r>
              <a:rPr lang="ru-RU" sz="3200" dirty="0" smtClean="0">
                <a:solidFill>
                  <a:schemeClr val="tx2"/>
                </a:solidFill>
              </a:rPr>
              <a:t>- употреблять причастие и деепричастие в конкретной речевой ситуации.</a:t>
            </a:r>
            <a:endParaRPr lang="ru-RU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243741"/>
      </p:ext>
    </p:extLst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6000" dirty="0" smtClean="0">
                <a:solidFill>
                  <a:srgbClr val="C00000"/>
                </a:solidFill>
              </a:rPr>
              <a:t>ПРОВЕРЬ СЕБЯ!</a:t>
            </a:r>
            <a:br>
              <a:rPr lang="ru-RU" sz="6000" dirty="0" smtClean="0">
                <a:solidFill>
                  <a:srgbClr val="C00000"/>
                </a:solidFill>
              </a:rPr>
            </a:br>
            <a:r>
              <a:rPr lang="ru-RU" sz="4000" dirty="0" smtClean="0"/>
              <a:t>Испуга</a:t>
            </a:r>
            <a:r>
              <a:rPr lang="ru-RU" sz="4000" dirty="0" smtClean="0">
                <a:solidFill>
                  <a:srgbClr val="C00000"/>
                </a:solidFill>
              </a:rPr>
              <a:t>нн</a:t>
            </a:r>
            <a:r>
              <a:rPr lang="ru-RU" sz="4000" dirty="0" smtClean="0"/>
              <a:t>ую утку; игра</a:t>
            </a:r>
            <a:r>
              <a:rPr lang="ru-RU" sz="4000" dirty="0" smtClean="0">
                <a:solidFill>
                  <a:srgbClr val="C00000"/>
                </a:solidFill>
              </a:rPr>
              <a:t>ющ</a:t>
            </a:r>
            <a:r>
              <a:rPr lang="ru-RU" sz="4000" dirty="0" smtClean="0"/>
              <a:t>их лисиц; </a:t>
            </a:r>
            <a:r>
              <a:rPr lang="ru-RU" sz="4000" dirty="0" smtClean="0">
                <a:solidFill>
                  <a:srgbClr val="C00000"/>
                </a:solidFill>
              </a:rPr>
              <a:t>не</a:t>
            </a:r>
            <a:r>
              <a:rPr lang="ru-RU" sz="4000" dirty="0" smtClean="0"/>
              <a:t> зная причины; запрещ</a:t>
            </a:r>
            <a:r>
              <a:rPr lang="ru-RU" sz="4000" dirty="0" smtClean="0">
                <a:solidFill>
                  <a:srgbClr val="C00000"/>
                </a:solidFill>
              </a:rPr>
              <a:t>енн</a:t>
            </a:r>
            <a:r>
              <a:rPr lang="ru-RU" sz="4000" dirty="0" smtClean="0"/>
              <a:t>ый прием; застрел</a:t>
            </a:r>
            <a:r>
              <a:rPr lang="ru-RU" sz="4000" dirty="0" smtClean="0">
                <a:solidFill>
                  <a:srgbClr val="C00000"/>
                </a:solidFill>
              </a:rPr>
              <a:t>енн</a:t>
            </a:r>
            <a:r>
              <a:rPr lang="ru-RU" sz="4000" dirty="0" smtClean="0"/>
              <a:t>ая птица; </a:t>
            </a:r>
            <a:r>
              <a:rPr lang="ru-RU" sz="4000" dirty="0" smtClean="0">
                <a:solidFill>
                  <a:srgbClr val="C00000"/>
                </a:solidFill>
              </a:rPr>
              <a:t>не</a:t>
            </a:r>
            <a:r>
              <a:rPr lang="ru-RU" sz="4000" dirty="0" smtClean="0"/>
              <a:t>забываемое впечатление; вода, враща</a:t>
            </a:r>
            <a:r>
              <a:rPr lang="ru-RU" sz="4000" dirty="0" smtClean="0">
                <a:solidFill>
                  <a:srgbClr val="C00000"/>
                </a:solidFill>
              </a:rPr>
              <a:t>ющ</a:t>
            </a:r>
            <a:r>
              <a:rPr lang="ru-RU" sz="4000" dirty="0" smtClean="0"/>
              <a:t>ая турбины, </a:t>
            </a:r>
            <a:r>
              <a:rPr lang="ru-RU" sz="4000" dirty="0" smtClean="0">
                <a:solidFill>
                  <a:srgbClr val="C00000"/>
                </a:solidFill>
              </a:rPr>
              <a:t>не </a:t>
            </a:r>
            <a:r>
              <a:rPr lang="ru-RU" sz="4000" dirty="0" smtClean="0"/>
              <a:t>сжатая, а скошенная рожь; люб</a:t>
            </a:r>
            <a:r>
              <a:rPr lang="ru-RU" sz="4000" dirty="0" smtClean="0">
                <a:solidFill>
                  <a:srgbClr val="C00000"/>
                </a:solidFill>
              </a:rPr>
              <a:t>ящ</a:t>
            </a:r>
            <a:r>
              <a:rPr lang="ru-RU" sz="4000" dirty="0" smtClean="0"/>
              <a:t>ий спорт; </a:t>
            </a:r>
            <a:r>
              <a:rPr lang="ru-RU" sz="4000" dirty="0" smtClean="0">
                <a:solidFill>
                  <a:srgbClr val="C00000"/>
                </a:solidFill>
              </a:rPr>
              <a:t>не</a:t>
            </a:r>
            <a:r>
              <a:rPr lang="ru-RU" sz="4000" dirty="0" smtClean="0"/>
              <a:t>навидя за предательство; обещ</a:t>
            </a:r>
            <a:r>
              <a:rPr lang="ru-RU" sz="4000" dirty="0" smtClean="0">
                <a:solidFill>
                  <a:srgbClr val="C00000"/>
                </a:solidFill>
              </a:rPr>
              <a:t>а</a:t>
            </a:r>
            <a:r>
              <a:rPr lang="ru-RU" sz="4000" dirty="0" smtClean="0"/>
              <a:t>нный отдых; запут</a:t>
            </a:r>
            <a:r>
              <a:rPr lang="ru-RU" sz="4000" dirty="0" smtClean="0">
                <a:solidFill>
                  <a:srgbClr val="C00000"/>
                </a:solidFill>
              </a:rPr>
              <a:t>анн</a:t>
            </a:r>
            <a:r>
              <a:rPr lang="ru-RU" sz="4000" dirty="0" smtClean="0"/>
              <a:t>ые веревки; воплощ</a:t>
            </a:r>
            <a:r>
              <a:rPr lang="ru-RU" sz="4000" dirty="0" smtClean="0">
                <a:solidFill>
                  <a:srgbClr val="C00000"/>
                </a:solidFill>
              </a:rPr>
              <a:t>енн</a:t>
            </a:r>
            <a:r>
              <a:rPr lang="ru-RU" sz="4000" dirty="0" smtClean="0"/>
              <a:t>ый замысел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061470686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Проверь себя!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764704"/>
            <a:ext cx="4464496" cy="43204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Воздушная схватка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7504" y="1268760"/>
            <a:ext cx="4499992" cy="558924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 smtClean="0"/>
              <a:t>  </a:t>
            </a:r>
            <a:r>
              <a:rPr lang="ru-RU" sz="2000" dirty="0" smtClean="0"/>
              <a:t>Однажды пришлось нам увидеть необычный бой. В чистом небе кружились две птицы: степной орел и журавль. Можно было подумать, что они забавляются. Но</a:t>
            </a:r>
            <a:r>
              <a:rPr lang="ru-RU" sz="2000" dirty="0" smtClean="0">
                <a:solidFill>
                  <a:srgbClr val="C00000"/>
                </a:solidFill>
              </a:rPr>
              <a:t>, </a:t>
            </a:r>
            <a:r>
              <a:rPr lang="ru-RU" sz="2000" dirty="0" smtClean="0">
                <a:solidFill>
                  <a:srgbClr val="7030A0"/>
                </a:solidFill>
              </a:rPr>
              <a:t>хорошенько присмотревшись к их необычной борьбе</a:t>
            </a:r>
            <a:r>
              <a:rPr lang="ru-RU" sz="2000" dirty="0" smtClean="0">
                <a:solidFill>
                  <a:srgbClr val="C00000"/>
                </a:solidFill>
              </a:rPr>
              <a:t>, </a:t>
            </a:r>
            <a:r>
              <a:rPr lang="ru-RU" sz="2000" dirty="0" smtClean="0"/>
              <a:t>я заметил, что орел</a:t>
            </a:r>
            <a:r>
              <a:rPr lang="ru-RU" sz="2000" dirty="0" smtClean="0">
                <a:solidFill>
                  <a:srgbClr val="C00000"/>
                </a:solidFill>
              </a:rPr>
              <a:t>,</a:t>
            </a:r>
            <a:r>
              <a:rPr lang="ru-RU" sz="2000" dirty="0" smtClean="0"/>
              <a:t> </a:t>
            </a:r>
            <a:r>
              <a:rPr lang="ru-RU" sz="2000" dirty="0" smtClean="0">
                <a:solidFill>
                  <a:srgbClr val="7030A0"/>
                </a:solidFill>
              </a:rPr>
              <a:t>пытаясь напасть на журавля</a:t>
            </a:r>
            <a:r>
              <a:rPr lang="ru-RU" sz="2000" dirty="0" smtClean="0">
                <a:solidFill>
                  <a:srgbClr val="C00000"/>
                </a:solidFill>
              </a:rPr>
              <a:t>,</a:t>
            </a:r>
            <a:r>
              <a:rPr lang="ru-RU" sz="2000" dirty="0" smtClean="0"/>
              <a:t> стремится оказаться выше его. Журавль вовремя отлетел в сторону и набрал высоту. Вот орел сделал стремительный бросок вниз. Журавль</a:t>
            </a:r>
            <a:r>
              <a:rPr lang="ru-RU" sz="2000" dirty="0" smtClean="0">
                <a:solidFill>
                  <a:srgbClr val="C00000"/>
                </a:solidFill>
              </a:rPr>
              <a:t>,</a:t>
            </a:r>
            <a:r>
              <a:rPr lang="ru-RU" sz="2000" dirty="0" smtClean="0"/>
              <a:t> </a:t>
            </a:r>
            <a:r>
              <a:rPr lang="ru-RU" sz="2000" dirty="0" smtClean="0">
                <a:solidFill>
                  <a:srgbClr val="7030A0"/>
                </a:solidFill>
              </a:rPr>
              <a:t>увернувшись от удара</a:t>
            </a:r>
            <a:r>
              <a:rPr lang="ru-RU" sz="2000" dirty="0" smtClean="0">
                <a:solidFill>
                  <a:srgbClr val="C00000"/>
                </a:solidFill>
              </a:rPr>
              <a:t>, </a:t>
            </a:r>
            <a:r>
              <a:rPr lang="ru-RU" sz="2000" dirty="0" smtClean="0"/>
              <a:t>оказался высоко над орлом. Хищник</a:t>
            </a:r>
            <a:r>
              <a:rPr lang="ru-RU" sz="2000" dirty="0" smtClean="0">
                <a:solidFill>
                  <a:srgbClr val="C00000"/>
                </a:solidFill>
              </a:rPr>
              <a:t>,</a:t>
            </a:r>
            <a:r>
              <a:rPr lang="ru-RU" sz="2000" dirty="0" smtClean="0"/>
              <a:t> </a:t>
            </a:r>
            <a:r>
              <a:rPr lang="ru-RU" sz="2000" dirty="0" smtClean="0">
                <a:solidFill>
                  <a:srgbClr val="7030A0"/>
                </a:solidFill>
              </a:rPr>
              <a:t>набрав высоту</a:t>
            </a:r>
            <a:r>
              <a:rPr lang="ru-RU" sz="2000" dirty="0" smtClean="0">
                <a:solidFill>
                  <a:srgbClr val="C00000"/>
                </a:solidFill>
              </a:rPr>
              <a:t>,</a:t>
            </a:r>
            <a:r>
              <a:rPr lang="ru-RU" sz="2000" dirty="0" smtClean="0"/>
              <a:t> повторил свой маневр, но снова не достиг успеха. Шел настоящий воздушный бой, в котором журавль оставил свою жизнь.</a:t>
            </a:r>
            <a:r>
              <a:rPr lang="ru-RU" sz="2000" dirty="0">
                <a:solidFill>
                  <a:srgbClr val="7030A0"/>
                </a:solidFill>
              </a:rPr>
              <a:t> </a:t>
            </a:r>
            <a:endParaRPr lang="ru-RU" sz="20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4008" y="764704"/>
            <a:ext cx="4499992" cy="43204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Утро в лесу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268760"/>
            <a:ext cx="4498975" cy="558962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sz="2000" dirty="0"/>
              <a:t>Х</a:t>
            </a:r>
            <a:r>
              <a:rPr lang="ru-RU" sz="2000" dirty="0" smtClean="0"/>
              <a:t>орошо идти по земле ранним утром. Воздух</a:t>
            </a:r>
            <a:r>
              <a:rPr lang="ru-RU" sz="2000" dirty="0" smtClean="0">
                <a:solidFill>
                  <a:srgbClr val="C00000"/>
                </a:solidFill>
              </a:rPr>
              <a:t>,</a:t>
            </a:r>
            <a:r>
              <a:rPr lang="ru-RU" sz="2000" dirty="0" smtClean="0"/>
              <a:t> </a:t>
            </a:r>
            <a:r>
              <a:rPr lang="ru-RU" sz="2000" dirty="0" smtClean="0">
                <a:solidFill>
                  <a:srgbClr val="7030A0"/>
                </a:solidFill>
              </a:rPr>
              <a:t>еще не ставший знойным</a:t>
            </a:r>
            <a:r>
              <a:rPr lang="ru-RU" sz="2000" dirty="0" smtClean="0">
                <a:solidFill>
                  <a:srgbClr val="C00000"/>
                </a:solidFill>
              </a:rPr>
              <a:t>, </a:t>
            </a:r>
            <a:r>
              <a:rPr lang="ru-RU" sz="2000" dirty="0" smtClean="0"/>
              <a:t>приятно освежает. Солнце</a:t>
            </a:r>
            <a:r>
              <a:rPr lang="ru-RU" sz="2000" dirty="0" smtClean="0">
                <a:solidFill>
                  <a:srgbClr val="C00000"/>
                </a:solidFill>
              </a:rPr>
              <a:t>,</a:t>
            </a:r>
            <a:r>
              <a:rPr lang="ru-RU" sz="2000" dirty="0" smtClean="0"/>
              <a:t> </a:t>
            </a:r>
            <a:r>
              <a:rPr lang="ru-RU" sz="2000" dirty="0" smtClean="0">
                <a:solidFill>
                  <a:srgbClr val="7030A0"/>
                </a:solidFill>
              </a:rPr>
              <a:t>еще не вошедшее в силу</a:t>
            </a:r>
            <a:r>
              <a:rPr lang="ru-RU" sz="2000" dirty="0" smtClean="0">
                <a:solidFill>
                  <a:srgbClr val="C00000"/>
                </a:solidFill>
              </a:rPr>
              <a:t>,</a:t>
            </a:r>
            <a:r>
              <a:rPr lang="ru-RU" sz="2000" dirty="0" smtClean="0"/>
              <a:t> греет бережно и ласково. В лесу то и дело попадаются болотца, черные и глянцевые. Зеленеет трава</a:t>
            </a:r>
            <a:r>
              <a:rPr lang="ru-RU" sz="2000" dirty="0" smtClean="0">
                <a:solidFill>
                  <a:srgbClr val="C00000"/>
                </a:solidFill>
              </a:rPr>
              <a:t>,</a:t>
            </a:r>
            <a:r>
              <a:rPr lang="ru-RU" sz="2000" dirty="0" smtClean="0"/>
              <a:t> </a:t>
            </a:r>
            <a:r>
              <a:rPr lang="ru-RU" sz="2000" dirty="0" smtClean="0">
                <a:solidFill>
                  <a:srgbClr val="7030A0"/>
                </a:solidFill>
              </a:rPr>
              <a:t>смело пробившаяся сквозь прошлогоднюю листву</a:t>
            </a:r>
            <a:r>
              <a:rPr lang="ru-RU" sz="2000" dirty="0" smtClean="0"/>
              <a:t>. Вот к нашим ногам выползает из лесного мрака сочный, пышный, нестерпимо яркий поток мха. В середине этой зелени струится кофейно – коричневый ручеек. Он</a:t>
            </a:r>
            <a:r>
              <a:rPr lang="ru-RU" sz="2000" dirty="0" smtClean="0">
                <a:solidFill>
                  <a:srgbClr val="C00000"/>
                </a:solidFill>
              </a:rPr>
              <a:t>,</a:t>
            </a:r>
            <a:r>
              <a:rPr lang="ru-RU" sz="2000" dirty="0" smtClean="0"/>
              <a:t> </a:t>
            </a:r>
            <a:r>
              <a:rPr lang="ru-RU" sz="2000" dirty="0" smtClean="0">
                <a:solidFill>
                  <a:srgbClr val="7030A0"/>
                </a:solidFill>
              </a:rPr>
              <a:t>журчащий в мягком и пышном ложе</a:t>
            </a:r>
            <a:r>
              <a:rPr lang="ru-RU" sz="2000" dirty="0" smtClean="0">
                <a:solidFill>
                  <a:srgbClr val="C00000"/>
                </a:solidFill>
              </a:rPr>
              <a:t>, </a:t>
            </a:r>
            <a:r>
              <a:rPr lang="ru-RU" sz="2000" dirty="0" smtClean="0"/>
              <a:t>заставляет нас остановиться. Мы черпаем из него воду горстями, и она оставляет впечатление совершенно чистой воды.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284030051"/>
      </p:ext>
    </p:extLst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Кто быстрее?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1052736"/>
            <a:ext cx="4506144" cy="580526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3200" dirty="0" smtClean="0"/>
              <a:t>За-дум-а-</a:t>
            </a:r>
            <a:r>
              <a:rPr lang="ru-RU" sz="3200" dirty="0" err="1" smtClean="0"/>
              <a:t>вш</a:t>
            </a:r>
            <a:r>
              <a:rPr lang="ru-RU" sz="3200" dirty="0" smtClean="0"/>
              <a:t>-</a:t>
            </a:r>
            <a:r>
              <a:rPr lang="ru-RU" sz="3200" dirty="0" err="1" smtClean="0"/>
              <a:t>ий-ся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Страд-а-я</a:t>
            </a:r>
          </a:p>
          <a:p>
            <a:pPr marL="0" indent="0">
              <a:buNone/>
            </a:pPr>
            <a:r>
              <a:rPr lang="ru-RU" sz="3200" dirty="0" smtClean="0"/>
              <a:t>Буш-у-</a:t>
            </a:r>
            <a:r>
              <a:rPr lang="ru-RU" sz="3200" dirty="0" err="1" smtClean="0"/>
              <a:t>ющ</a:t>
            </a:r>
            <a:r>
              <a:rPr lang="ru-RU" sz="3200" dirty="0" smtClean="0"/>
              <a:t>-</a:t>
            </a:r>
            <a:r>
              <a:rPr lang="ru-RU" sz="3200" dirty="0" err="1" smtClean="0"/>
              <a:t>ий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Об-ли-</a:t>
            </a:r>
            <a:r>
              <a:rPr lang="ru-RU" sz="3200" dirty="0" err="1" smtClean="0"/>
              <a:t>ва</a:t>
            </a:r>
            <a:r>
              <a:rPr lang="ru-RU" sz="3200" dirty="0" smtClean="0"/>
              <a:t>-я-</a:t>
            </a:r>
            <a:r>
              <a:rPr lang="ru-RU" sz="3200" dirty="0" err="1" smtClean="0"/>
              <a:t>сь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Зелен-е-</a:t>
            </a:r>
            <a:r>
              <a:rPr lang="ru-RU" sz="3200" dirty="0" err="1" smtClean="0"/>
              <a:t>ющ</a:t>
            </a:r>
            <a:r>
              <a:rPr lang="ru-RU" sz="3200" dirty="0" smtClean="0"/>
              <a:t>-</a:t>
            </a:r>
            <a:r>
              <a:rPr lang="ru-RU" sz="3200" dirty="0" err="1" smtClean="0"/>
              <a:t>ий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Раз-</a:t>
            </a:r>
            <a:r>
              <a:rPr lang="ru-RU" sz="3200" dirty="0" err="1" smtClean="0"/>
              <a:t>би</a:t>
            </a:r>
            <a:r>
              <a:rPr lang="ru-RU" sz="3200" dirty="0" smtClean="0"/>
              <a:t>-вши-</a:t>
            </a:r>
            <a:r>
              <a:rPr lang="ru-RU" sz="3200" dirty="0" err="1" smtClean="0"/>
              <a:t>сь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Рас-кал-</a:t>
            </a:r>
            <a:r>
              <a:rPr lang="ru-RU" sz="3200" dirty="0" err="1" smtClean="0"/>
              <a:t>енн</a:t>
            </a:r>
            <a:r>
              <a:rPr lang="ru-RU" sz="3200" dirty="0" smtClean="0"/>
              <a:t>-</a:t>
            </a:r>
            <a:r>
              <a:rPr lang="ru-RU" sz="3200" dirty="0" err="1" smtClean="0"/>
              <a:t>ый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Вы-</a:t>
            </a:r>
            <a:r>
              <a:rPr lang="ru-RU" sz="3200" dirty="0" err="1" smtClean="0"/>
              <a:t>скоч</a:t>
            </a:r>
            <a:r>
              <a:rPr lang="ru-RU" sz="3200" dirty="0" smtClean="0"/>
              <a:t>-и-в</a:t>
            </a:r>
          </a:p>
          <a:p>
            <a:pPr marL="0" indent="0">
              <a:buNone/>
            </a:pPr>
            <a:r>
              <a:rPr lang="ru-RU" sz="3200" dirty="0" smtClean="0"/>
              <a:t>Нес-ом-</a:t>
            </a:r>
            <a:r>
              <a:rPr lang="ru-RU" sz="3200" dirty="0" err="1" smtClean="0"/>
              <a:t>ый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За-</a:t>
            </a:r>
            <a:r>
              <a:rPr lang="ru-RU" sz="3200" dirty="0" err="1" smtClean="0"/>
              <a:t>сып</a:t>
            </a:r>
            <a:r>
              <a:rPr lang="ru-RU" sz="3200" dirty="0" smtClean="0"/>
              <a:t>-а-я</a:t>
            </a:r>
            <a:endParaRPr lang="ru-RU" sz="32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495800" cy="580526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3200" dirty="0" smtClean="0"/>
              <a:t>О-пуст-</a:t>
            </a:r>
            <a:r>
              <a:rPr lang="ru-RU" sz="3200" dirty="0" err="1" smtClean="0"/>
              <a:t>ош</a:t>
            </a:r>
            <a:r>
              <a:rPr lang="ru-RU" sz="3200" dirty="0" smtClean="0"/>
              <a:t>-</a:t>
            </a:r>
            <a:r>
              <a:rPr lang="ru-RU" sz="3200" dirty="0" err="1" smtClean="0"/>
              <a:t>енн-ый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Пестр-е-я</a:t>
            </a:r>
          </a:p>
          <a:p>
            <a:pPr marL="0" indent="0">
              <a:buNone/>
            </a:pPr>
            <a:r>
              <a:rPr lang="ru-RU" sz="3200" dirty="0" err="1" smtClean="0"/>
              <a:t>Зл-ящ-ий-ся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Рас-та-я-в</a:t>
            </a:r>
          </a:p>
          <a:p>
            <a:pPr marL="0" indent="0">
              <a:buNone/>
            </a:pPr>
            <a:r>
              <a:rPr lang="ru-RU" sz="3200" dirty="0" smtClean="0"/>
              <a:t>Пен-</a:t>
            </a:r>
            <a:r>
              <a:rPr lang="ru-RU" sz="3200" dirty="0" err="1" smtClean="0"/>
              <a:t>ящ</a:t>
            </a:r>
            <a:r>
              <a:rPr lang="ru-RU" sz="3200" dirty="0" smtClean="0"/>
              <a:t>-</a:t>
            </a:r>
            <a:r>
              <a:rPr lang="ru-RU" sz="3200" dirty="0" err="1" smtClean="0"/>
              <a:t>ий-ся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У-с-</a:t>
            </a:r>
            <a:r>
              <a:rPr lang="ru-RU" sz="3200" dirty="0" err="1" smtClean="0"/>
              <a:t>поко</a:t>
            </a:r>
            <a:r>
              <a:rPr lang="ru-RU" sz="3200" dirty="0" smtClean="0"/>
              <a:t>-и-вши-</a:t>
            </a:r>
            <a:r>
              <a:rPr lang="ru-RU" sz="3200" dirty="0" err="1" smtClean="0"/>
              <a:t>сь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err="1" smtClean="0"/>
              <a:t>По-тух-ш-ий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err="1" smtClean="0"/>
              <a:t>По-кин-у-в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За-</a:t>
            </a:r>
            <a:r>
              <a:rPr lang="ru-RU" sz="3200" dirty="0" err="1" smtClean="0"/>
              <a:t>вяд</a:t>
            </a:r>
            <a:r>
              <a:rPr lang="ru-RU" sz="3200" dirty="0" smtClean="0"/>
              <a:t>-ш-</a:t>
            </a:r>
            <a:r>
              <a:rPr lang="ru-RU" sz="3200" dirty="0" err="1" smtClean="0"/>
              <a:t>ий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О-</a:t>
            </a:r>
            <a:r>
              <a:rPr lang="ru-RU" sz="3200" dirty="0" err="1" smtClean="0"/>
              <a:t>свещ</a:t>
            </a:r>
            <a:r>
              <a:rPr lang="ru-RU" sz="3200" dirty="0" smtClean="0"/>
              <a:t>-а-я</a:t>
            </a:r>
          </a:p>
          <a:p>
            <a:pPr marL="0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507180825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6000" dirty="0" smtClean="0"/>
              <a:t>Редактор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764704"/>
            <a:ext cx="4572000" cy="609329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sz="2400" dirty="0" smtClean="0"/>
              <a:t>1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.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Появившиеся на деревьях</a:t>
            </a:r>
            <a:r>
              <a:rPr lang="ru-RU" dirty="0" smtClean="0"/>
              <a:t> почки говорили о наступившей весне.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2.На деревьях,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растущих около дома</a:t>
            </a:r>
            <a:r>
              <a:rPr lang="ru-RU" dirty="0" smtClean="0"/>
              <a:t>, распустились первые листочки.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3.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Прочитав книгу</a:t>
            </a:r>
            <a:r>
              <a:rPr lang="ru-RU" dirty="0" smtClean="0"/>
              <a:t>, я был в восторге от нее.</a:t>
            </a:r>
          </a:p>
          <a:p>
            <a:pPr marL="0" indent="0">
              <a:buNone/>
            </a:pPr>
            <a:r>
              <a:rPr lang="ru-RU" dirty="0" smtClean="0"/>
              <a:t>4. Выполняя это задание, не забудьте обратиться к словарю</a:t>
            </a:r>
            <a:r>
              <a:rPr lang="ru-RU" sz="2400" dirty="0" smtClean="0"/>
              <a:t>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0" y="764704"/>
            <a:ext cx="4572000" cy="609329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sz="2400" dirty="0" smtClean="0"/>
              <a:t>1. </a:t>
            </a:r>
            <a:r>
              <a:rPr lang="ru-RU" dirty="0" smtClean="0"/>
              <a:t>Он не замечал ни лесов, ни озер,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заросших кувшинкой.</a:t>
            </a:r>
          </a:p>
          <a:p>
            <a:pPr marL="0" indent="0">
              <a:buNone/>
            </a:pPr>
            <a:r>
              <a:rPr lang="ru-RU" dirty="0" smtClean="0"/>
              <a:t>2. Подъезжая к деревне,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я услышал лай собак.</a:t>
            </a:r>
          </a:p>
          <a:p>
            <a:pPr marL="0" indent="0">
              <a:buNone/>
            </a:pPr>
            <a:r>
              <a:rPr lang="ru-RU" dirty="0" smtClean="0"/>
              <a:t>3. Через несколько дней после ссоры Дубровский поймал в своих лесах крестьян Троекурова,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кравших дрова.</a:t>
            </a:r>
          </a:p>
          <a:p>
            <a:pPr marL="0" indent="0">
              <a:buNone/>
            </a:pPr>
            <a:r>
              <a:rPr lang="ru-RU" dirty="0" smtClean="0"/>
              <a:t>4. Замедляя ход, к станции подошел поезд.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0122569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336</TotalTime>
  <Words>522</Words>
  <Application>Microsoft Office PowerPoint</Application>
  <PresentationFormat>Экран (4:3)</PresentationFormat>
  <Paragraphs>98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Тема Office</vt:lpstr>
      <vt:lpstr>Волна</vt:lpstr>
      <vt:lpstr>Презентация  по теме «ПРИЧАСТИЕ»</vt:lpstr>
      <vt:lpstr>Презентация PowerPoint</vt:lpstr>
      <vt:lpstr>Обобщающий урок – КВН по темам «Причастие. Деепричастие» </vt:lpstr>
      <vt:lpstr>Цели урока: 1. Систематизировать знания и умения по темам «Причастие. Деепричастие»; 2. В игровой форме проверить имеющиеся знания и умения, выявить и восполнить пробелы в знаниях; 3. Развивать чувство коллективизма, ответственности, воспитывать умение контролировать свои эмоции.  </vt:lpstr>
      <vt:lpstr>Цели для учащихся. Знать: - основные признаки причастия и деепричастия; - тип, вид и условия выбора орфограммы в причастиях и деепричастиях; способы выделения причастий и деепричастий в письменной и устной речи. Уметь: - классифицировать причастие и деепричастие как особую форму глагола в разделе морфологии; - грамотно оформлять на письме причастия и деепричастия, соблюдая языковые нормы; - употреблять причастие и деепричастие в конкретной речевой ситуации.</vt:lpstr>
      <vt:lpstr>ПРОВЕРЬ СЕБЯ! Испуганную утку; играющих лисиц; не зная причины; запрещенный прием; застреленная птица; незабываемое впечатление; вода, вращающая турбины, не сжатая, а скошенная рожь; любящий спорт; ненавидя за предательство; обещанный отдых; запутанные веревки; воплощенный замысел.</vt:lpstr>
      <vt:lpstr>Проверь себя!</vt:lpstr>
      <vt:lpstr>Кто быстрее?</vt:lpstr>
      <vt:lpstr>Редактор</vt:lpstr>
      <vt:lpstr>Проверь себя!</vt:lpstr>
      <vt:lpstr>Синтаксическая пятиминутка</vt:lpstr>
      <vt:lpstr>Презентация PowerPoint</vt:lpstr>
      <vt:lpstr>Расставь ударение</vt:lpstr>
      <vt:lpstr>Проверь !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W7</cp:lastModifiedBy>
  <cp:revision>38</cp:revision>
  <dcterms:created xsi:type="dcterms:W3CDTF">2012-02-10T12:21:44Z</dcterms:created>
  <dcterms:modified xsi:type="dcterms:W3CDTF">2016-12-06T09:05:18Z</dcterms:modified>
</cp:coreProperties>
</file>