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57" r:id="rId3"/>
    <p:sldId id="258" r:id="rId4"/>
    <p:sldId id="273" r:id="rId5"/>
    <p:sldId id="274" r:id="rId6"/>
    <p:sldId id="276" r:id="rId7"/>
    <p:sldId id="277" r:id="rId8"/>
    <p:sldId id="27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6B6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2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2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858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99208" y="1752600"/>
            <a:ext cx="51435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99207" y="3733800"/>
            <a:ext cx="51435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-425972" y="1653786"/>
            <a:ext cx="5053664" cy="3308889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</p:grpSp>
      <p:sp>
        <p:nvSpPr>
          <p:cNvPr id="97" name="Рисунок 33"/>
          <p:cNvSpPr>
            <a:spLocks noGrp="1"/>
          </p:cNvSpPr>
          <p:nvPr>
            <p:ph type="pic" sz="quarter" idx="17"/>
          </p:nvPr>
        </p:nvSpPr>
        <p:spPr>
          <a:xfrm>
            <a:off x="630596" y="1020193"/>
            <a:ext cx="291465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3991867" y="319177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</p:grpSp>
      <p:sp>
        <p:nvSpPr>
          <p:cNvPr id="111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4160085" y="529603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3991867" y="3436140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</p:grpSp>
      <p:sp>
        <p:nvSpPr>
          <p:cNvPr id="125" name="Рисунок 33"/>
          <p:cNvSpPr>
            <a:spLocks noGrp="1" noChangeAspect="1"/>
          </p:cNvSpPr>
          <p:nvPr>
            <p:ph type="pic" sz="quarter" idx="19"/>
          </p:nvPr>
        </p:nvSpPr>
        <p:spPr>
          <a:xfrm>
            <a:off x="4160085" y="3646566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6799661" y="2048894"/>
            <a:ext cx="17145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3799" y="1330347"/>
            <a:ext cx="288036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460" y="914400"/>
            <a:ext cx="462915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33799" y="3555524"/>
            <a:ext cx="288036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56708" y="6019801"/>
            <a:ext cx="1047195" cy="228600"/>
          </a:xfrm>
        </p:spPr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8910" y="6019801"/>
            <a:ext cx="5715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446659" y="781399"/>
            <a:ext cx="4825049" cy="5053665"/>
            <a:chOff x="5162444" y="781398"/>
            <a:chExt cx="6433398" cy="5053665"/>
          </a:xfrm>
        </p:grpSpPr>
        <p:sp>
          <p:nvSpPr>
            <p:cNvPr id="9" name="Полилиния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9668" y="1330347"/>
            <a:ext cx="288036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27460" y="1031195"/>
            <a:ext cx="44577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19668" y="3555522"/>
            <a:ext cx="288036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18202" y="304800"/>
            <a:ext cx="1297148" cy="5676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6475253" cy="5676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9210" y="1828800"/>
            <a:ext cx="51435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99207" y="3733800"/>
            <a:ext cx="51435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8909" y="1825625"/>
            <a:ext cx="3715941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713561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386" y="1681163"/>
            <a:ext cx="3717036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02386" y="2505076"/>
            <a:ext cx="3717036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717036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717036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430824" y="724620"/>
            <a:ext cx="3989234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713841" y="724620"/>
            <a:ext cx="3989234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</p:grpSp>
      <p:sp>
        <p:nvSpPr>
          <p:cNvPr id="36" name="Рисунок 33"/>
          <p:cNvSpPr>
            <a:spLocks noGrp="1" noChangeAspect="1"/>
          </p:cNvSpPr>
          <p:nvPr>
            <p:ph type="pic" sz="quarter" idx="17"/>
          </p:nvPr>
        </p:nvSpPr>
        <p:spPr>
          <a:xfrm>
            <a:off x="625215" y="1020195"/>
            <a:ext cx="360045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7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4908232" y="1020195"/>
            <a:ext cx="360045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789317" y="4648200"/>
            <a:ext cx="3276735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5057181" y="4648200"/>
            <a:ext cx="3276735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5" name="Группа 34"/>
          <p:cNvGrpSpPr>
            <a:grpSpLocks noChangeAspect="1"/>
          </p:cNvGrpSpPr>
          <p:nvPr/>
        </p:nvGrpSpPr>
        <p:grpSpPr>
          <a:xfrm rot="5400000">
            <a:off x="2508625" y="1070637"/>
            <a:ext cx="4116828" cy="253746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4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4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4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4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4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4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4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4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4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5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5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</p:grp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-317047" y="1550435"/>
            <a:ext cx="4114800" cy="2536211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</p:grpSp>
      <p:grpSp>
        <p:nvGrpSpPr>
          <p:cNvPr id="65" name="Группа 64"/>
          <p:cNvGrpSpPr>
            <a:grpSpLocks noChangeAspect="1"/>
          </p:cNvGrpSpPr>
          <p:nvPr/>
        </p:nvGrpSpPr>
        <p:grpSpPr>
          <a:xfrm rot="5400000">
            <a:off x="5338579" y="1550440"/>
            <a:ext cx="4114800" cy="253621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67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68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69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70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71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72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73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74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75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76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  <p:sp>
          <p:nvSpPr>
            <p:cNvPr id="77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800" dirty="0"/>
            </a:p>
          </p:txBody>
        </p:sp>
      </p:grpSp>
      <p:sp>
        <p:nvSpPr>
          <p:cNvPr id="78" name="Рисунок 33"/>
          <p:cNvSpPr>
            <a:spLocks noGrp="1"/>
          </p:cNvSpPr>
          <p:nvPr>
            <p:ph type="pic" sz="quarter" idx="18"/>
          </p:nvPr>
        </p:nvSpPr>
        <p:spPr>
          <a:xfrm>
            <a:off x="3449914" y="533400"/>
            <a:ext cx="222885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79" name="Рисунок 33"/>
          <p:cNvSpPr>
            <a:spLocks noGrp="1"/>
          </p:cNvSpPr>
          <p:nvPr>
            <p:ph type="pic" sz="quarter" idx="19"/>
          </p:nvPr>
        </p:nvSpPr>
        <p:spPr>
          <a:xfrm>
            <a:off x="625928" y="1013590"/>
            <a:ext cx="222885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0" name="Рисунок 33"/>
          <p:cNvSpPr>
            <a:spLocks noGrp="1"/>
          </p:cNvSpPr>
          <p:nvPr>
            <p:ph type="pic" sz="quarter" idx="20"/>
          </p:nvPr>
        </p:nvSpPr>
        <p:spPr>
          <a:xfrm>
            <a:off x="6281554" y="1013591"/>
            <a:ext cx="222885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711653" y="5018002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3530406" y="4582378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6367279" y="5018002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909" y="304800"/>
            <a:ext cx="75438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8911" y="1752600"/>
            <a:ext cx="75438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ru-RU" smtClean="0"/>
              <a:pPr/>
              <a:t>04.12.2016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484710" y="6019801"/>
            <a:ext cx="44577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8910" y="6019801"/>
            <a:ext cx="5715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809" y="245225"/>
            <a:ext cx="8581225" cy="4153594"/>
          </a:xfrm>
        </p:spPr>
        <p:txBody>
          <a:bodyPr>
            <a:noAutofit/>
          </a:bodyPr>
          <a:lstStyle/>
          <a:p>
            <a:pPr algn="r">
              <a:spcBef>
                <a:spcPts val="1"/>
              </a:spcBef>
            </a:pPr>
            <a:r>
              <a:rPr lang="ru-RU" sz="4400" dirty="0">
                <a:solidFill>
                  <a:srgbClr val="9A5315">
                    <a:lumMod val="50000"/>
                  </a:srgbClr>
                </a:solidFill>
                <a:latin typeface="Myriad"/>
              </a:rPr>
              <a:t>Рекомендации по написанию рабочей программы учителя-логопеда </a:t>
            </a:r>
            <a:br>
              <a:rPr lang="ru-RU" sz="4400" dirty="0">
                <a:solidFill>
                  <a:srgbClr val="9A5315">
                    <a:lumMod val="50000"/>
                  </a:srgbClr>
                </a:solidFill>
                <a:latin typeface="Myriad"/>
              </a:rPr>
            </a:br>
            <a:r>
              <a:rPr lang="ru-RU" sz="4400" dirty="0">
                <a:solidFill>
                  <a:srgbClr val="9A5315">
                    <a:lumMod val="50000"/>
                  </a:srgbClr>
                </a:solidFill>
                <a:latin typeface="Myriad"/>
              </a:rPr>
              <a:t/>
            </a:r>
            <a:br>
              <a:rPr lang="ru-RU" sz="4400" dirty="0">
                <a:solidFill>
                  <a:srgbClr val="9A5315">
                    <a:lumMod val="50000"/>
                  </a:srgbClr>
                </a:solidFill>
                <a:latin typeface="Myriad"/>
              </a:rPr>
            </a:br>
            <a:r>
              <a:rPr lang="ru-RU" sz="4400" dirty="0">
                <a:solidFill>
                  <a:srgbClr val="9A5315">
                    <a:lumMod val="50000"/>
                  </a:srgbClr>
                </a:solidFill>
                <a:latin typeface="Myriad"/>
              </a:rPr>
              <a:t/>
            </a:r>
            <a:br>
              <a:rPr lang="ru-RU" sz="4400" dirty="0">
                <a:solidFill>
                  <a:srgbClr val="9A5315">
                    <a:lumMod val="50000"/>
                  </a:srgbClr>
                </a:solidFill>
                <a:latin typeface="Myriad"/>
              </a:rPr>
            </a:br>
            <a:r>
              <a:rPr lang="ru-RU" sz="2400" dirty="0">
                <a:solidFill>
                  <a:srgbClr val="9A5315">
                    <a:lumMod val="50000"/>
                  </a:srgbClr>
                </a:solidFill>
                <a:latin typeface="Myriad"/>
              </a:rPr>
              <a:t>Подготовила: Жердева О.П.</a:t>
            </a:r>
            <a:br>
              <a:rPr lang="ru-RU" sz="2400" dirty="0">
                <a:solidFill>
                  <a:srgbClr val="9A5315">
                    <a:lumMod val="50000"/>
                  </a:srgbClr>
                </a:solidFill>
                <a:latin typeface="Myriad"/>
              </a:rPr>
            </a:br>
            <a:r>
              <a:rPr lang="ru-RU" sz="2400" dirty="0">
                <a:solidFill>
                  <a:srgbClr val="9A5315">
                    <a:lumMod val="50000"/>
                  </a:srgbClr>
                </a:solidFill>
                <a:latin typeface="Myriad"/>
              </a:rPr>
              <a:t>учитель-логопед </a:t>
            </a:r>
            <a:br>
              <a:rPr lang="ru-RU" sz="2400" dirty="0">
                <a:solidFill>
                  <a:srgbClr val="9A5315">
                    <a:lumMod val="50000"/>
                  </a:srgbClr>
                </a:solidFill>
                <a:latin typeface="Myriad"/>
              </a:rPr>
            </a:br>
            <a:r>
              <a:rPr lang="ru-RU" sz="2400" dirty="0">
                <a:solidFill>
                  <a:srgbClr val="9A5315">
                    <a:lumMod val="50000"/>
                  </a:srgbClr>
                </a:solidFill>
                <a:latin typeface="Myriad"/>
              </a:rPr>
              <a:t>МБДОУ № 77 «Бусинка»</a:t>
            </a:r>
            <a:endParaRPr lang="ru-RU" sz="2400" dirty="0">
              <a:solidFill>
                <a:srgbClr val="9A5315">
                  <a:lumMod val="50000"/>
                </a:srgbClr>
              </a:solidFill>
              <a:latin typeface="Myriad"/>
            </a:endParaRP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342769" y="2408535"/>
            <a:ext cx="116153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endParaRPr lang="ru-RU" sz="2600" dirty="0">
              <a:solidFill>
                <a:schemeClr val="tx1">
                  <a:lumMod val="50000"/>
                </a:schemeClr>
              </a:solidFill>
              <a:latin typeface="Myria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342769" y="4390766"/>
            <a:ext cx="11615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954773" y="658090"/>
            <a:ext cx="7543802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Разделы </a:t>
            </a: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рабочей программы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I – </a:t>
            </a:r>
            <a:r>
              <a:rPr lang="ru-RU" sz="4400" dirty="0"/>
              <a:t>Целевой раздел</a:t>
            </a:r>
            <a:endParaRPr lang="en-US" sz="4400" dirty="0"/>
          </a:p>
          <a:p>
            <a:r>
              <a:rPr lang="en-US" sz="4400" dirty="0"/>
              <a:t>II</a:t>
            </a:r>
            <a:r>
              <a:rPr lang="ru-RU" sz="4400" dirty="0"/>
              <a:t> – Содержательный раздел</a:t>
            </a:r>
          </a:p>
          <a:p>
            <a:r>
              <a:rPr lang="en-US" sz="4400" dirty="0"/>
              <a:t>III</a:t>
            </a:r>
            <a:r>
              <a:rPr lang="ru-RU" sz="4400" dirty="0"/>
              <a:t> – Организационный раздел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Целевой раздел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Цель и задачи рабочей программы</a:t>
            </a:r>
          </a:p>
          <a:p>
            <a:r>
              <a:rPr lang="ru-RU" dirty="0" smtClean="0"/>
              <a:t>2. Принципы</a:t>
            </a:r>
          </a:p>
          <a:p>
            <a:r>
              <a:rPr lang="ru-RU" dirty="0" smtClean="0"/>
              <a:t>3. Характеристика особенностей речевого развития детей (уровни ОНР)</a:t>
            </a:r>
          </a:p>
          <a:p>
            <a:r>
              <a:rPr lang="ru-RU" dirty="0" smtClean="0"/>
              <a:t>4. Индивидуальные особенности развития детей группы (речевой дефект, неврологические заболевания)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/>
              <a:t>Содержательный раздел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/>
              <a:t>(проектирование коррекционно-развивающей работы)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Комплексно-тематическое планирование фронтальных занятий.</a:t>
            </a:r>
          </a:p>
          <a:p>
            <a:r>
              <a:rPr lang="ru-RU" dirty="0" smtClean="0"/>
              <a:t>2. Индивидуальный перспективный план работы с воспитанником.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?????????????</a:t>
            </a:r>
          </a:p>
          <a:p>
            <a:r>
              <a:rPr lang="ru-RU" sz="1100" dirty="0">
                <a:solidFill>
                  <a:schemeClr val="accent1"/>
                </a:solidFill>
              </a:rPr>
              <a:t>Тематический план по лексике</a:t>
            </a:r>
          </a:p>
          <a:p>
            <a:r>
              <a:rPr lang="ru-RU" sz="1100" dirty="0">
                <a:solidFill>
                  <a:schemeClr val="accent1"/>
                </a:solidFill>
              </a:rPr>
              <a:t>2. Цели каждого занятия.</a:t>
            </a:r>
          </a:p>
          <a:p>
            <a:r>
              <a:rPr lang="ru-RU" sz="1100" dirty="0">
                <a:solidFill>
                  <a:schemeClr val="accent1"/>
                </a:solidFill>
              </a:rPr>
              <a:t>3. Тематический план по грамоте</a:t>
            </a:r>
          </a:p>
          <a:p>
            <a:r>
              <a:rPr lang="ru-RU" sz="1100" dirty="0">
                <a:solidFill>
                  <a:schemeClr val="accent1"/>
                </a:solidFill>
              </a:rPr>
              <a:t>4. Цели занятий (можно общие)</a:t>
            </a:r>
            <a:endParaRPr lang="ru-RU" sz="11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Комплексно-тематическое планирование фронтальных занятий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08746"/>
              </p:ext>
            </p:extLst>
          </p:nvPr>
        </p:nvGraphicFramePr>
        <p:xfrm>
          <a:off x="83127" y="1524000"/>
          <a:ext cx="8988138" cy="53339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41304"/>
                <a:gridCol w="6646834"/>
              </a:tblGrid>
              <a:tr h="7159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Месяц,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неделя,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Лексическая тема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</a:rPr>
                        <a:t>,  задачи и содержание работы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  <a:tr h="46180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Октябрь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0" u="sng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Осень. Признаки осени. Деревья осенью.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- Формирование доступных родовых и видовых обобщающих понятий. Расширение активного глагольного словаря.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- Формирование умения образовывать относительные прилагательные. Совершенствование навыка согласования  прилагательных с существительными. 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- Формирование умения составлять простые предложения по картинке, распространять предложения прилагательными; составлять рассказ из четырех простых предложений по картинке.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i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Закрепление </a:t>
                      </a:r>
                      <a:r>
                        <a:rPr lang="ru-RU" sz="1600" i="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навыка мягкого голосоведения, правильного произношения имеющихся звуков в свободной речевой и игровой деятельности. </a:t>
                      </a:r>
                      <a:endParaRPr lang="ru-RU" sz="1600" i="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i="0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Обучение различению длинных и коротких слов. Совершенствование умения различать на слух гласные звуки. Закрепление представлений о гласных и согласных звуках. Формирование навыков выделения конечных и начальных твердых согласных из </a:t>
                      </a:r>
                      <a:r>
                        <a:rPr lang="ru-RU" sz="1600" i="0" kern="12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трехзвучных</a:t>
                      </a:r>
                      <a:r>
                        <a:rPr lang="ru-RU" sz="1600" i="0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слов. </a:t>
                      </a:r>
                      <a:endParaRPr lang="ru-RU" sz="1600" i="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Комплексно-тематическое планирование фронтальных занятий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1664050"/>
              </p:ext>
            </p:extLst>
          </p:nvPr>
        </p:nvGraphicFramePr>
        <p:xfrm>
          <a:off x="0" y="1524000"/>
          <a:ext cx="9144000" cy="53339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89669"/>
                <a:gridCol w="1889669"/>
                <a:gridCol w="5364662"/>
              </a:tblGrid>
              <a:tr h="761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Месяц,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неделя,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№ занятия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</a:rPr>
                        <a:t>Тема,  задачи и содержание работы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  <a:tr h="4572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Октябрь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Звук и буква «У»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Уточнение артикуляции звука «У».</a:t>
                      </a:r>
                    </a:p>
                    <a:p>
                      <a:r>
                        <a:rPr lang="ru-RU" sz="16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Определение позиции звука У в слове (начало, конец).</a:t>
                      </a:r>
                    </a:p>
                    <a:p>
                      <a:r>
                        <a:rPr lang="ru-RU" sz="16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Знакомство с буквой У.</a:t>
                      </a:r>
                    </a:p>
                    <a:p>
                      <a:r>
                        <a:rPr lang="ru-RU" sz="16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Деление слов на слоги.</a:t>
                      </a:r>
                      <a:endParaRPr lang="ru-RU" sz="1600" b="1" i="0" u="sng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Овощи. Фрукты. Сад – огород.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Уточнение и расширение словаря по теме.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Практическое усвоение в речи существительных с уменьшительно-ласкательными и увеличительными  суффиксами.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Закрепление умений правильно употреблять в речи простые предлоги: </a:t>
                      </a:r>
                      <a:r>
                        <a:rPr lang="ru-RU" sz="16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В,НА,ПОД.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Согласование прилагательных с существительными.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Практическое употребление относительных прилагательных в речи.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Организационный раздел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График работы учителя-логопеда</a:t>
            </a:r>
          </a:p>
          <a:p>
            <a:r>
              <a:rPr lang="ru-RU" dirty="0" smtClean="0"/>
              <a:t>2. Режим дня</a:t>
            </a:r>
          </a:p>
          <a:p>
            <a:r>
              <a:rPr lang="ru-RU" dirty="0" smtClean="0"/>
              <a:t>3. Циклограмма рабочего времени учителя-логопеда</a:t>
            </a:r>
          </a:p>
          <a:p>
            <a:r>
              <a:rPr lang="ru-RU" dirty="0" smtClean="0"/>
              <a:t>4. Расписание логопедических занятий</a:t>
            </a:r>
          </a:p>
          <a:p>
            <a:r>
              <a:rPr lang="ru-RU" dirty="0" smtClean="0"/>
              <a:t>5. Структура коррекционно-развивающих занятий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eIllustration_16x9_TP103431353.potx" id="{8A6F2D2F-6FDF-40AD-A2FC-E20AC28411A7}" vid="{0B84DAD3-D477-4488-8A04-91C293FC61C2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TC103457496[[fn=Параллакс]]</Template>
  <TotalTime>0</TotalTime>
  <Words>357</Words>
  <Application>Microsoft Office PowerPoint</Application>
  <PresentationFormat>Экран (4:3)</PresentationFormat>
  <Paragraphs>61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Myriad</vt:lpstr>
      <vt:lpstr>Segoe Print</vt:lpstr>
      <vt:lpstr>Times New Roman</vt:lpstr>
      <vt:lpstr>Wingdings</vt:lpstr>
      <vt:lpstr>Nature Illustration 16x9</vt:lpstr>
      <vt:lpstr>Рекомендации по написанию рабочей программы учителя-логопеда    Подготовила: Жердева О.П. учитель-логопед  МБДОУ № 77 «Бусинка»</vt:lpstr>
      <vt:lpstr>  Разделы рабочей программы </vt:lpstr>
      <vt:lpstr>Целевой раздел</vt:lpstr>
      <vt:lpstr>Содержательный раздел (проектирование коррекционно-развивающей работы)</vt:lpstr>
      <vt:lpstr>Комплексно-тематическое планирование фронтальных занятий</vt:lpstr>
      <vt:lpstr>Комплексно-тематическое планирование фронтальных занятий</vt:lpstr>
      <vt:lpstr>Организационный раздел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2014-09-24T10:35:39Z</dcterms:created>
  <dcterms:modified xsi:type="dcterms:W3CDTF">2016-12-04T01:52:02Z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