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8" r:id="rId1"/>
  </p:sldMasterIdLst>
  <p:notesMasterIdLst>
    <p:notesMasterId r:id="rId11"/>
  </p:notesMasterIdLst>
  <p:handoutMasterIdLst>
    <p:handoutMasterId r:id="rId12"/>
  </p:handoutMasterIdLst>
  <p:sldIdLst>
    <p:sldId id="425" r:id="rId2"/>
    <p:sldId id="429" r:id="rId3"/>
    <p:sldId id="383" r:id="rId4"/>
    <p:sldId id="424" r:id="rId5"/>
    <p:sldId id="423" r:id="rId6"/>
    <p:sldId id="418" r:id="rId7"/>
    <p:sldId id="428" r:id="rId8"/>
    <p:sldId id="301" r:id="rId9"/>
    <p:sldId id="427" r:id="rId10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99"/>
    <a:srgbClr val="FFCDFF"/>
    <a:srgbClr val="0033CC"/>
    <a:srgbClr val="8787F1"/>
    <a:srgbClr val="9797FF"/>
    <a:srgbClr val="0099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2" autoAdjust="0"/>
    <p:restoredTop sz="96386" autoAdjust="0"/>
  </p:normalViewPr>
  <p:slideViewPr>
    <p:cSldViewPr>
      <p:cViewPr varScale="1">
        <p:scale>
          <a:sx n="81" d="100"/>
          <a:sy n="81" d="100"/>
        </p:scale>
        <p:origin x="-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50A2A39C-3896-4E96-AA4B-2601749D1675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9822BDA6-20B7-46C1-BFC8-710805A59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52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AB1EBA4D-B503-4523-AE0F-3F68B6C0A0C2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 smtClean="0">
                <a:effectLst/>
                <a:latin typeface="Arial" charset="0"/>
              </a:defRPr>
            </a:lvl1pPr>
          </a:lstStyle>
          <a:p>
            <a:pPr>
              <a:defRPr/>
            </a:pPr>
            <a:fld id="{08DB5B43-8813-4DD3-A340-4DB62D5DD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49629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0" i="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0" i="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b="0" i="0">
              <a:latin typeface="Arial" charset="0"/>
            </a:endParaRP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EEFABF-81F0-47D2-B670-1E461CDD650E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8D72CA-70CE-4FE2-AA2F-357EFA311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E5B99-C6B5-4EA0-9A52-C085F518C874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A336E-47FD-4919-9655-F5B951D09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3D961-A7A5-4AC3-BDF2-9A9BE3F9193F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ADF38-2B54-4FA2-A7A6-9A908C968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1F250-D126-47C9-B74F-879483085855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E2A77-EB58-495E-95DE-FAAA22A9C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91163-1B43-4E2C-A758-AE7DE49B9AD6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AEF03-C216-4766-9775-8AA5B6802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B5FCC-D8C7-4A1A-B09F-56E3CCDCB61F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65D4E-346A-4781-805E-D5693C76D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11294-D6B5-4D3B-9446-627E53C09028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97097-6579-46F5-BB49-23D59E45C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99BD9-5B28-44E1-B900-CAEBF4A0F5A3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B4784-DE05-41FD-9B7E-00688178F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DEB39-C98C-423F-AF71-39E54373E964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2E0F7-5043-4B7A-A6A1-D3430765F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6A22E-A948-447B-A126-D05770FB499A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61208-3553-4149-B884-CFB309A92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95A5-BA41-4B7F-B781-5D70324FB3ED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5B49B-1524-4C27-9E70-2C4C510CD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48C9D-1AC1-457A-A163-6C55D683EFE7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FA475-C996-4704-95C6-0B17ADFAC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p14="http://schemas.microsoft.com/office/powerpoint/2010/main"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EBEB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 smtClean="0">
                <a:effectLst/>
                <a:latin typeface="+mn-lt"/>
              </a:defRPr>
            </a:lvl1pPr>
          </a:lstStyle>
          <a:p>
            <a:pPr>
              <a:defRPr/>
            </a:pPr>
            <a:fld id="{18B63400-69BA-4318-AC1D-847628F9AA5B}" type="datetime1">
              <a:rPr lang="ru-RU"/>
              <a:pPr>
                <a:defRPr/>
              </a:pPr>
              <a:t>05.12.16</a:t>
            </a:fld>
            <a:endParaRPr lang="ru-R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 smtClean="0">
                <a:effectLst/>
                <a:latin typeface="+mn-lt"/>
              </a:defRPr>
            </a:lvl1pPr>
          </a:lstStyle>
          <a:p>
            <a:pPr>
              <a:defRPr/>
            </a:pPr>
            <a:fld id="{CF9FEBAD-2CC2-476B-AF99-968E4ADF5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12648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 b="0" i="0">
                <a:latin typeface="Times New Roman" pitchFamily="18" charset="0"/>
              </a:endParaRPr>
            </a:p>
          </p:txBody>
        </p:sp>
        <p:sp>
          <p:nvSpPr>
            <p:cNvPr id="112649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ransition xmlns:p14="http://schemas.microsoft.com/office/powerpoint/2010/main" spd="med"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6200" y="1314450"/>
            <a:ext cx="9372600" cy="2266950"/>
          </a:xfrm>
        </p:spPr>
        <p:txBody>
          <a:bodyPr/>
          <a:lstStyle/>
          <a:p>
            <a:pPr algn="r" eaLnBrk="1" hangingPunct="1"/>
            <a:r>
              <a:rPr lang="ru-RU" sz="3200" b="1" i="0" dirty="0">
                <a:latin typeface="Georgia" pitchFamily="18" charset="0"/>
              </a:rPr>
              <a:t>П</a:t>
            </a:r>
            <a:r>
              <a:rPr lang="ru-RU" sz="3200" b="1" i="0" dirty="0" smtClean="0">
                <a:latin typeface="Georgia" pitchFamily="18" charset="0"/>
              </a:rPr>
              <a:t>ризнаки </a:t>
            </a:r>
            <a:r>
              <a:rPr lang="ru-RU" sz="3200" b="1" i="0" dirty="0" smtClean="0">
                <a:latin typeface="Georgia" pitchFamily="18" charset="0"/>
              </a:rPr>
              <a:t>равенства треугольников</a:t>
            </a:r>
            <a:r>
              <a:rPr lang="ru-RU" sz="3200" b="1" i="0" dirty="0" smtClean="0">
                <a:latin typeface="Georgia" pitchFamily="18" charset="0"/>
              </a:rPr>
              <a:t>. Решение задач</a:t>
            </a:r>
            <a:endParaRPr lang="ru-RU" sz="3200" b="1" i="0" dirty="0" smtClean="0">
              <a:latin typeface="Georg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ru-RU" b="1" i="1" smtClean="0">
                <a:solidFill>
                  <a:srgbClr val="C00000"/>
                </a:solidFill>
                <a:latin typeface="Georgia" pitchFamily="18" charset="0"/>
              </a:rPr>
              <a:t>Урок геометрии</a:t>
            </a:r>
          </a:p>
          <a:p>
            <a:pPr algn="r" eaLnBrk="1" hangingPunct="1"/>
            <a:r>
              <a:rPr lang="ru-RU" b="1" i="1" smtClean="0">
                <a:solidFill>
                  <a:srgbClr val="C00000"/>
                </a:solidFill>
                <a:latin typeface="Georgia" pitchFamily="18" charset="0"/>
              </a:rPr>
              <a:t> в 7 классе.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17"/>
          <a:stretch>
            <a:fillRect/>
          </a:stretch>
        </p:blipFill>
        <p:spPr bwMode="auto">
          <a:xfrm>
            <a:off x="0" y="3082925"/>
            <a:ext cx="2462213" cy="3775075"/>
          </a:xfrm>
          <a:prstGeom prst="rect">
            <a:avLst/>
          </a:prstGeom>
          <a:noFill/>
          <a:ln w="31750" algn="ctr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04800" y="9144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638800" y="709613"/>
            <a:ext cx="28622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fld id="{1CD592DC-D007-4769-BD5D-442C0298C033}" type="datetime1">
              <a:rPr lang="ru-RU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05.12.16</a:t>
            </a:fld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1" descr="SCRIBE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96000" y="1981200"/>
            <a:ext cx="274320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609600" y="2133600"/>
            <a:ext cx="5257800" cy="20574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В двух треугольниках равны по две стороны и по одному углу.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Всегда ли равны эти треугольники?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762000" y="2286000"/>
            <a:ext cx="5257800" cy="20574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В двух треугольниках равны по одной стороне и по двум углам.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Всегда ли равны эти треугольники?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914400" y="2438400"/>
            <a:ext cx="5257800" cy="20574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Оба</a:t>
            </a:r>
            <a:r>
              <a:rPr lang="ru-RU" sz="2400" dirty="0" smtClean="0">
                <a:solidFill>
                  <a:schemeClr val="tx2"/>
                </a:solidFill>
              </a:rPr>
              <a:t> треугольника равносторонние и имеют только по одной равной  стороне.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Равны ли эти треугольники?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1066800" y="2743200"/>
            <a:ext cx="5257800" cy="20574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∆С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DE=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KFM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оба они равносторонние. Найдите периметр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треугольника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KFM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если сторона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CD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=10 см.</a:t>
            </a:r>
          </a:p>
          <a:p>
            <a:pPr algn="l"/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20365006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77144"/>
            <a:ext cx="2997200" cy="268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1"/>
          <p:cNvSpPr>
            <a:spLocks noChangeArrowheads="1"/>
          </p:cNvSpPr>
          <p:nvPr/>
        </p:nvSpPr>
        <p:spPr bwMode="auto">
          <a:xfrm>
            <a:off x="457200" y="533400"/>
            <a:ext cx="8229600" cy="6096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Укажите номера рисунков, на которых изображены треугольники, равные по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52600"/>
            <a:ext cx="6848856" cy="32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99480" y="1230868"/>
            <a:ext cx="478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</a:t>
            </a:r>
            <a:r>
              <a:rPr lang="ru-RU" dirty="0" smtClean="0">
                <a:solidFill>
                  <a:srgbClr val="FF0000"/>
                </a:solidFill>
              </a:rPr>
              <a:t>вум сторонам и углу между ними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Oval 24"/>
          <p:cNvSpPr>
            <a:spLocks noChangeArrowheads="1"/>
          </p:cNvSpPr>
          <p:nvPr/>
        </p:nvSpPr>
        <p:spPr bwMode="auto">
          <a:xfrm>
            <a:off x="6858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5" name="Oval 24"/>
          <p:cNvSpPr>
            <a:spLocks noChangeArrowheads="1"/>
          </p:cNvSpPr>
          <p:nvPr/>
        </p:nvSpPr>
        <p:spPr bwMode="auto">
          <a:xfrm>
            <a:off x="21336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183554" y="1219200"/>
            <a:ext cx="5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стороне и двум прилежащим к ней углам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6858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/>
              <a:t>5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0" y="1219200"/>
            <a:ext cx="275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по трем сторонам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Oval 24"/>
          <p:cNvSpPr>
            <a:spLocks noChangeArrowheads="1"/>
          </p:cNvSpPr>
          <p:nvPr/>
        </p:nvSpPr>
        <p:spPr bwMode="auto">
          <a:xfrm>
            <a:off x="6858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/>
              <a:t>2</a:t>
            </a:r>
            <a:endParaRPr lang="ru-RU" sz="3200" dirty="0"/>
          </a:p>
        </p:txBody>
      </p:sp>
      <p:sp>
        <p:nvSpPr>
          <p:cNvPr id="20" name="Oval 24"/>
          <p:cNvSpPr>
            <a:spLocks noChangeArrowheads="1"/>
          </p:cNvSpPr>
          <p:nvPr/>
        </p:nvSpPr>
        <p:spPr bwMode="auto">
          <a:xfrm>
            <a:off x="35814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/>
              <a:t>3</a:t>
            </a:r>
            <a:endParaRPr lang="ru-RU" sz="3200" dirty="0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2133600" y="5105400"/>
            <a:ext cx="1219200" cy="106680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№ </a:t>
            </a:r>
            <a:r>
              <a:rPr lang="ru-RU" sz="3200" dirty="0"/>
              <a:t>4</a:t>
            </a:r>
            <a:endParaRPr lang="ru-RU" sz="3200" dirty="0"/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4" grpId="0" animBg="1"/>
      <p:bldP spid="14" grpId="1" animBg="1"/>
      <p:bldP spid="15" grpId="0" animBg="1"/>
      <p:bldP spid="15" grpId="1" animBg="1"/>
      <p:bldP spid="16" grpId="0"/>
      <p:bldP spid="16" grpId="1"/>
      <p:bldP spid="16" grpId="2"/>
      <p:bldP spid="17" grpId="0" animBg="1"/>
      <p:bldP spid="17" grpId="1" animBg="1"/>
      <p:bldP spid="18" grpId="0"/>
      <p:bldP spid="18" grpId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427413"/>
            <a:ext cx="38354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57200" y="533400"/>
            <a:ext cx="8229600" cy="6096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2900" dirty="0" smtClean="0">
                <a:solidFill>
                  <a:schemeClr val="tx2"/>
                </a:solidFill>
              </a:rPr>
              <a:t>Доказать: </a:t>
            </a:r>
            <a:endParaRPr lang="ru-RU" sz="2900" dirty="0">
              <a:solidFill>
                <a:schemeClr val="tx2"/>
              </a:solidFill>
            </a:endParaRPr>
          </a:p>
        </p:txBody>
      </p:sp>
      <p:sp>
        <p:nvSpPr>
          <p:cNvPr id="372740" name="Text Box 4"/>
          <p:cNvSpPr txBox="1">
            <a:spLocks noChangeArrowheads="1"/>
          </p:cNvSpPr>
          <p:nvPr/>
        </p:nvSpPr>
        <p:spPr bwMode="auto">
          <a:xfrm>
            <a:off x="2819400" y="19812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2741" name="Text Box 5"/>
          <p:cNvSpPr txBox="1">
            <a:spLocks noChangeArrowheads="1"/>
          </p:cNvSpPr>
          <p:nvPr/>
        </p:nvSpPr>
        <p:spPr bwMode="auto">
          <a:xfrm>
            <a:off x="4419600" y="52578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2742" name="Text Box 6"/>
          <p:cNvSpPr txBox="1">
            <a:spLocks noChangeArrowheads="1"/>
          </p:cNvSpPr>
          <p:nvPr/>
        </p:nvSpPr>
        <p:spPr bwMode="auto">
          <a:xfrm>
            <a:off x="457200" y="52578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2743" name="AutoShape 7"/>
          <p:cNvSpPr>
            <a:spLocks noChangeArrowheads="1"/>
          </p:cNvSpPr>
          <p:nvPr/>
        </p:nvSpPr>
        <p:spPr bwMode="auto">
          <a:xfrm>
            <a:off x="990600" y="2286000"/>
            <a:ext cx="3276600" cy="32766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5715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2746" name="Text Box 10"/>
          <p:cNvSpPr txBox="1">
            <a:spLocks noChangeArrowheads="1"/>
          </p:cNvSpPr>
          <p:nvPr/>
        </p:nvSpPr>
        <p:spPr bwMode="auto">
          <a:xfrm>
            <a:off x="3200400" y="2819400"/>
            <a:ext cx="533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48" name="Text Box 12"/>
          <p:cNvSpPr txBox="1">
            <a:spLocks noChangeArrowheads="1"/>
          </p:cNvSpPr>
          <p:nvPr/>
        </p:nvSpPr>
        <p:spPr bwMode="auto">
          <a:xfrm>
            <a:off x="4191000" y="1828800"/>
            <a:ext cx="4724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∆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АВС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равнобедренный</a:t>
            </a:r>
          </a:p>
          <a:p>
            <a:pPr algn="l">
              <a:spcBef>
                <a:spcPct val="50000"/>
              </a:spcBef>
              <a:defRPr/>
            </a:pP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 – основание</a:t>
            </a:r>
          </a:p>
          <a:p>
            <a:pPr algn="l">
              <a:spcBef>
                <a:spcPct val="50000"/>
              </a:spcBef>
              <a:defRPr/>
            </a:pP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>
            <a:stCxn id="372743" idx="2"/>
          </p:cNvCxnSpPr>
          <p:nvPr/>
        </p:nvCxnSpPr>
        <p:spPr bwMode="auto">
          <a:xfrm flipV="1">
            <a:off x="990600" y="3200400"/>
            <a:ext cx="2133600" cy="23622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Прямая соединительная линия 6"/>
          <p:cNvCxnSpPr>
            <a:stCxn id="372743" idx="2"/>
          </p:cNvCxnSpPr>
          <p:nvPr/>
        </p:nvCxnSpPr>
        <p:spPr bwMode="auto">
          <a:xfrm flipV="1">
            <a:off x="990600" y="4724400"/>
            <a:ext cx="2819400" cy="83820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Прямоугольник 8"/>
          <p:cNvSpPr/>
          <p:nvPr/>
        </p:nvSpPr>
        <p:spPr>
          <a:xfrm>
            <a:off x="3886200" y="4277380"/>
            <a:ext cx="6583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Месяц 11"/>
          <p:cNvSpPr/>
          <p:nvPr/>
        </p:nvSpPr>
        <p:spPr bwMode="auto">
          <a:xfrm rot="7510914">
            <a:off x="1464543" y="4392043"/>
            <a:ext cx="452612" cy="283713"/>
          </a:xfrm>
          <a:prstGeom prst="mo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smtClean="0">
              <a:ln>
                <a:noFill/>
              </a:ln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4" name="Месяц 23"/>
          <p:cNvSpPr/>
          <p:nvPr/>
        </p:nvSpPr>
        <p:spPr bwMode="auto">
          <a:xfrm rot="10509872">
            <a:off x="1965759" y="5260315"/>
            <a:ext cx="452612" cy="283713"/>
          </a:xfrm>
          <a:prstGeom prst="mo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smtClean="0">
              <a:ln>
                <a:noFill/>
              </a:ln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4454" y="681335"/>
            <a:ext cx="2432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∆В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NA=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CMA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2400" dirty="0"/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351213"/>
            <a:ext cx="38354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57600" y="228600"/>
            <a:ext cx="4724400" cy="14478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sz="2900" dirty="0">
              <a:solidFill>
                <a:schemeClr val="tx2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2000" y="1981200"/>
            <a:ext cx="3962400" cy="3841102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33800" y="262352"/>
            <a:ext cx="4572000" cy="135012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1" descr="SCRIBE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" y="2209800"/>
            <a:ext cx="279717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14799" y="2057400"/>
            <a:ext cx="3956713" cy="3733800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40100" y="228599"/>
            <a:ext cx="5041900" cy="148905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351213"/>
            <a:ext cx="38354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886200" y="457200"/>
            <a:ext cx="5029200" cy="2286000"/>
          </a:xfrm>
          <a:prstGeom prst="rect">
            <a:avLst/>
          </a:prstGeom>
          <a:solidFill>
            <a:srgbClr val="EBEBFF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sz="2900" dirty="0">
              <a:solidFill>
                <a:schemeClr val="tx2"/>
              </a:soli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62400" y="533400"/>
            <a:ext cx="4842417" cy="20574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71600" y="2817018"/>
            <a:ext cx="3276600" cy="327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90314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1" name="Picture 3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54363"/>
            <a:ext cx="4140200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WordArt 24"/>
          <p:cNvSpPr>
            <a:spLocks noChangeArrowheads="1" noChangeShapeType="1" noTextEdit="1"/>
          </p:cNvSpPr>
          <p:nvPr/>
        </p:nvSpPr>
        <p:spPr bwMode="auto">
          <a:xfrm>
            <a:off x="1066800" y="838200"/>
            <a:ext cx="4495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/>
              </a:rPr>
              <a:t>Решаем :</a:t>
            </a:r>
          </a:p>
        </p:txBody>
      </p:sp>
      <p:sp>
        <p:nvSpPr>
          <p:cNvPr id="17412" name="WordArt 25"/>
          <p:cNvSpPr>
            <a:spLocks noChangeArrowheads="1" noChangeShapeType="1" noTextEdit="1"/>
          </p:cNvSpPr>
          <p:nvPr/>
        </p:nvSpPr>
        <p:spPr bwMode="auto">
          <a:xfrm>
            <a:off x="3581400" y="2133600"/>
            <a:ext cx="34290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9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/>
              </a:rPr>
              <a:t>№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/>
              </a:rPr>
              <a:t>139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Georgia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/>
              </a:rPr>
              <a:t>№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Georgia"/>
              </a:rPr>
              <a:t>176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8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52400" y="76200"/>
            <a:ext cx="9448800" cy="226695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C00000"/>
                </a:solidFill>
                <a:latin typeface="Georgia" pitchFamily="18" charset="0"/>
              </a:rPr>
              <a:t>Домашнее задание:</a:t>
            </a:r>
          </a:p>
        </p:txBody>
      </p:sp>
      <p:sp useBgFill="1">
        <p:nvSpPr>
          <p:cNvPr id="308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514601"/>
            <a:ext cx="8001000" cy="3124200"/>
          </a:xfrm>
          <a:prstGeom prst="roundRect">
            <a:avLst/>
          </a:prstGeom>
          <a:ln w="57150">
            <a:solidFill>
              <a:srgbClr val="7030A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eaLnBrk="1" hangingPunct="1">
              <a:buSzTx/>
              <a:buFont typeface="Wingdings" pitchFamily="2" charset="2"/>
              <a:buChar char="§"/>
              <a:defRPr/>
            </a:pPr>
            <a:r>
              <a:rPr lang="ru-RU" sz="4000" b="1" i="1" dirty="0">
                <a:solidFill>
                  <a:srgbClr val="7030A0"/>
                </a:solidFill>
                <a:latin typeface="Georgia" pitchFamily="18" charset="0"/>
              </a:rPr>
              <a:t>П. </a:t>
            </a:r>
            <a:r>
              <a:rPr lang="ru-RU" sz="4000" b="1" i="1" dirty="0" smtClean="0">
                <a:solidFill>
                  <a:srgbClr val="7030A0"/>
                </a:solidFill>
                <a:latin typeface="Georgia" pitchFamily="18" charset="0"/>
              </a:rPr>
              <a:t>16-20</a:t>
            </a:r>
            <a:endParaRPr lang="ru-RU" sz="4000" b="1" i="1" dirty="0">
              <a:solidFill>
                <a:srgbClr val="7030A0"/>
              </a:solidFill>
              <a:latin typeface="Georgia" pitchFamily="18" charset="0"/>
            </a:endParaRPr>
          </a:p>
          <a:p>
            <a:pPr algn="l" eaLnBrk="1" hangingPunct="1">
              <a:buSzTx/>
              <a:buFont typeface="Wingdings" pitchFamily="2" charset="2"/>
              <a:buChar char="§"/>
              <a:defRPr/>
            </a:pPr>
            <a: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  <a:t>?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Вопросы 1 </a:t>
            </a:r>
            <a:r>
              <a:rPr lang="ru-RU" sz="3600" b="1" i="1" dirty="0">
                <a:solidFill>
                  <a:srgbClr val="7030A0"/>
                </a:solidFill>
                <a:latin typeface="Georgia" pitchFamily="18" charset="0"/>
              </a:rPr>
              <a:t>–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15 </a:t>
            </a:r>
            <a:r>
              <a:rPr lang="ru-RU" sz="2800" b="1" i="1" dirty="0">
                <a:solidFill>
                  <a:srgbClr val="7030A0"/>
                </a:solidFill>
                <a:latin typeface="Georgia" pitchFamily="18" charset="0"/>
              </a:rPr>
              <a:t>(стр. </a:t>
            </a:r>
            <a:r>
              <a:rPr lang="ru-RU" sz="2800" b="1" i="1" dirty="0" smtClean="0">
                <a:solidFill>
                  <a:srgbClr val="7030A0"/>
                </a:solidFill>
                <a:latin typeface="Georgia" pitchFamily="18" charset="0"/>
              </a:rPr>
              <a:t>48)</a:t>
            </a:r>
            <a:endParaRPr lang="ru-RU" sz="3600" b="1" i="1" dirty="0">
              <a:solidFill>
                <a:srgbClr val="7030A0"/>
              </a:solidFill>
              <a:latin typeface="Georgia" pitchFamily="18" charset="0"/>
            </a:endParaRPr>
          </a:p>
          <a:p>
            <a:pPr algn="l" eaLnBrk="1" hangingPunct="1">
              <a:buSzTx/>
              <a:buFont typeface="Wingdings" pitchFamily="2" charset="2"/>
              <a:buChar char="§"/>
              <a:defRPr/>
            </a:pPr>
            <a:r>
              <a:rPr lang="ru-RU" sz="3200" b="1" i="1" dirty="0">
                <a:solidFill>
                  <a:srgbClr val="7030A0"/>
                </a:solidFill>
                <a:latin typeface="Georgia" pitchFamily="18" charset="0"/>
              </a:rPr>
              <a:t>Решить:</a:t>
            </a:r>
            <a:r>
              <a:rPr lang="ru-RU" sz="3600" b="1" i="1" dirty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№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140,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№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172 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308229" name="Picture 5" descr="GROUND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4405313"/>
            <a:ext cx="2743200" cy="24526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2">
      <a:dk1>
        <a:srgbClr val="000000"/>
      </a:dk1>
      <a:lt1>
        <a:srgbClr val="FFFFFF"/>
      </a:lt1>
      <a:dk2>
        <a:srgbClr val="3732A0"/>
      </a:dk2>
      <a:lt2>
        <a:srgbClr val="666699"/>
      </a:lt2>
      <a:accent1>
        <a:srgbClr val="CCCCFF"/>
      </a:accent1>
      <a:accent2>
        <a:srgbClr val="009999"/>
      </a:accent2>
      <a:accent3>
        <a:srgbClr val="FFFFFF"/>
      </a:accent3>
      <a:accent4>
        <a:srgbClr val="000000"/>
      </a:accent4>
      <a:accent5>
        <a:srgbClr val="E2E2FF"/>
      </a:accent5>
      <a:accent6>
        <a:srgbClr val="008A8A"/>
      </a:accent6>
      <a:hlink>
        <a:srgbClr val="3366CC"/>
      </a:hlink>
      <a:folHlink>
        <a:srgbClr val="9094B8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</TotalTime>
  <Words>185</Words>
  <Application>Microsoft Macintosh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Студия</vt:lpstr>
      <vt:lpstr>Признаки равенства треугольников. Решение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Геометрия 7 класс</dc:subject>
  <dc:creator>Малая</dc:creator>
  <cp:lastModifiedBy>ИРИНА ИВАНОВА</cp:lastModifiedBy>
  <cp:revision>88</cp:revision>
  <cp:lastPrinted>1601-01-01T00:00:00Z</cp:lastPrinted>
  <dcterms:created xsi:type="dcterms:W3CDTF">1601-01-01T00:00:00Z</dcterms:created>
  <dcterms:modified xsi:type="dcterms:W3CDTF">2016-12-05T20:09:50Z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