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75" r:id="rId2"/>
    <p:sldId id="259" r:id="rId3"/>
    <p:sldId id="277" r:id="rId4"/>
    <p:sldId id="257" r:id="rId5"/>
    <p:sldId id="281" r:id="rId6"/>
    <p:sldId id="262" r:id="rId7"/>
    <p:sldId id="265" r:id="rId8"/>
    <p:sldId id="267" r:id="rId9"/>
    <p:sldId id="270" r:id="rId10"/>
    <p:sldId id="272" r:id="rId11"/>
    <p:sldId id="274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EDD5F-5893-47B0-84F5-5B3DD37734D7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16E5F-9C2C-4407-911F-5AA6FD014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451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E6AEE-7A47-47CC-A600-9897989A7F8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465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95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48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75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546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37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571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888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431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675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62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B0CB-57F3-4120-A8F4-1B4872E905C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3F6DA-A408-40F4-8CD0-4384F6B324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588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5836" y="1700808"/>
            <a:ext cx="56886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905">
                  <a:solidFill>
                    <a:schemeClr val="tx2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Развитие музыкально – ритмических движений детей дошкольного возраста </a:t>
            </a:r>
          </a:p>
          <a:p>
            <a:pPr algn="ctr"/>
            <a:r>
              <a:rPr lang="ru-RU" sz="2800" b="1" i="1" dirty="0" smtClean="0">
                <a:ln w="1905">
                  <a:solidFill>
                    <a:schemeClr val="tx2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в рамках дополнительного образования – кружок «Танцевальная ритмика»</a:t>
            </a:r>
            <a:endParaRPr lang="ru-RU" sz="2800" b="1" i="1" dirty="0">
              <a:ln w="1905">
                <a:solidFill>
                  <a:schemeClr val="tx2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81784" y="5229200"/>
            <a:ext cx="3265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n w="1905">
                  <a:solidFill>
                    <a:schemeClr val="tx2"/>
                  </a:solidFill>
                </a:ln>
                <a:solidFill>
                  <a:schemeClr val="accent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Илькина</a:t>
            </a:r>
            <a:r>
              <a:rPr lang="ru-RU" b="1" dirty="0" smtClean="0">
                <a:ln w="1905">
                  <a:solidFill>
                    <a:schemeClr val="tx2"/>
                  </a:solidFill>
                </a:ln>
                <a:solidFill>
                  <a:schemeClr val="accent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Д.Р.</a:t>
            </a:r>
          </a:p>
          <a:p>
            <a:endParaRPr lang="ru-RU" b="1" dirty="0">
              <a:ln w="1905">
                <a:solidFill>
                  <a:schemeClr val="tx2"/>
                </a:solidFill>
              </a:ln>
              <a:solidFill>
                <a:schemeClr val="accent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905">
                  <a:solidFill>
                    <a:schemeClr val="tx2"/>
                  </a:solidFill>
                </a:ln>
                <a:solidFill>
                  <a:schemeClr val="accent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endParaRPr lang="ru-RU" b="1" dirty="0">
              <a:ln w="1905">
                <a:solidFill>
                  <a:schemeClr val="tx2"/>
                </a:solidFill>
              </a:ln>
              <a:solidFill>
                <a:schemeClr val="accent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M:\Альмира\DSC003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3232" y="263244"/>
            <a:ext cx="2212263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ООО\Desktop\РАБОЧИЙ СТОЛ!!!!!!!!!!!!!!!!\ФОТО\дет.сад №641\_MG_86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08" y="3379260"/>
            <a:ext cx="2088232" cy="3315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238918"/>
            <a:ext cx="5534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>
                  <a:solidFill>
                    <a:schemeClr val="tx2"/>
                  </a:solidFill>
                </a:ln>
                <a:solidFill>
                  <a:schemeClr val="accent3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МБДОУ «Детский сад № 64 комбинированного вида с татарским языком воспитания и обучения» Советского района г. Казани</a:t>
            </a:r>
          </a:p>
        </p:txBody>
      </p:sp>
    </p:spTree>
    <p:extLst>
      <p:ext uri="{BB962C8B-B14F-4D97-AF65-F5344CB8AC3E}">
        <p14:creationId xmlns:p14="http://schemas.microsoft.com/office/powerpoint/2010/main" xmlns="" val="35629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ина\AppData\Local\Microsoft\Windows\Burn\Burn\1 024.jpg"/>
          <p:cNvPicPr/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4572000" y="3212976"/>
            <a:ext cx="4395370" cy="3459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Дина\AppData\Local\Microsoft\Windows\Burn\Burn\1 017.jpg"/>
          <p:cNvPicPr/>
          <p:nvPr/>
        </p:nvPicPr>
        <p:blipFill>
          <a:blip r:embed="rId3" cstate="screen">
            <a:lum bright="20000" contrast="10000"/>
          </a:blip>
          <a:srcRect/>
          <a:stretch>
            <a:fillRect/>
          </a:stretch>
        </p:blipFill>
        <p:spPr bwMode="auto">
          <a:xfrm>
            <a:off x="357158" y="428604"/>
            <a:ext cx="4358858" cy="3072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бабочк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8475"/>
            <a:ext cx="2148830" cy="214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Солнышко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266429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4.JPG"/>
          <p:cNvPicPr/>
          <p:nvPr/>
        </p:nvPicPr>
        <p:blipFill>
          <a:blip r:embed="rId2" cstate="screen">
            <a:lum bright="-5000" contrast="28000"/>
          </a:blip>
          <a:stretch>
            <a:fillRect/>
          </a:stretch>
        </p:blipFill>
        <p:spPr>
          <a:xfrm rot="21201569">
            <a:off x="755576" y="463089"/>
            <a:ext cx="2071702" cy="2847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07 (2).JPG"/>
          <p:cNvPicPr/>
          <p:nvPr/>
        </p:nvPicPr>
        <p:blipFill>
          <a:blip r:embed="rId3" cstate="screen">
            <a:lum contrast="34000"/>
          </a:blip>
          <a:srcRect/>
          <a:stretch>
            <a:fillRect/>
          </a:stretch>
        </p:blipFill>
        <p:spPr>
          <a:xfrm rot="531860">
            <a:off x="6162993" y="325474"/>
            <a:ext cx="1984566" cy="2882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01.JPG"/>
          <p:cNvPicPr/>
          <p:nvPr/>
        </p:nvPicPr>
        <p:blipFill>
          <a:blip r:embed="rId4" cstate="screen">
            <a:lum bright="4000" contrast="3000"/>
          </a:blip>
          <a:srcRect b="-282"/>
          <a:stretch>
            <a:fillRect/>
          </a:stretch>
        </p:blipFill>
        <p:spPr>
          <a:xfrm rot="663405">
            <a:off x="6068769" y="3492286"/>
            <a:ext cx="2075791" cy="2950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03.JPG"/>
          <p:cNvPicPr/>
          <p:nvPr/>
        </p:nvPicPr>
        <p:blipFill rotWithShape="1">
          <a:blip r:embed="rId5" cstate="screen">
            <a:lum bright="-6000" contrast="45000"/>
          </a:blip>
          <a:srcRect/>
          <a:stretch/>
        </p:blipFill>
        <p:spPr>
          <a:xfrm>
            <a:off x="3286961" y="1340768"/>
            <a:ext cx="2500482" cy="3335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5.JPG"/>
          <p:cNvPicPr/>
          <p:nvPr/>
        </p:nvPicPr>
        <p:blipFill>
          <a:blip r:embed="rId6" cstate="screen">
            <a:lum bright="-5000" contrast="17000"/>
          </a:blip>
          <a:srcRect/>
          <a:stretch>
            <a:fillRect/>
          </a:stretch>
        </p:blipFill>
        <p:spPr>
          <a:xfrm rot="21176521">
            <a:off x="769701" y="3495232"/>
            <a:ext cx="214314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8866" y="2917507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" name="Picture 4" descr="http://nachalo4ka.ru/wp-content/uploads/2014/08/0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10856">
            <a:off x="858353" y="3864121"/>
            <a:ext cx="1378620" cy="236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nachalo4ka.ru/wp-content/uploads/2014/08/0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05898">
            <a:off x="6903735" y="200853"/>
            <a:ext cx="1673232" cy="286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542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ина\AppData\Local\Microsoft\Windows\Burn\Burn\IMG_0563.JPG"/>
          <p:cNvPicPr/>
          <p:nvPr/>
        </p:nvPicPr>
        <p:blipFill>
          <a:blip r:embed="rId2" cstate="screen">
            <a:lum bright="20000" contrast="30000"/>
          </a:blip>
          <a:srcRect/>
          <a:stretch>
            <a:fillRect/>
          </a:stretch>
        </p:blipFill>
        <p:spPr bwMode="auto">
          <a:xfrm rot="21075928">
            <a:off x="625333" y="480388"/>
            <a:ext cx="3660717" cy="2919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Дина\AppData\Local\Microsoft\Windows\Burn\Burn\IMG_0552.JPG"/>
          <p:cNvPicPr/>
          <p:nvPr/>
        </p:nvPicPr>
        <p:blipFill rotWithShape="1">
          <a:blip r:embed="rId3" cstate="screen">
            <a:lum bright="20000" contrast="30000"/>
          </a:blip>
          <a:srcRect/>
          <a:stretch/>
        </p:blipFill>
        <p:spPr bwMode="auto">
          <a:xfrm rot="480696">
            <a:off x="4682865" y="457549"/>
            <a:ext cx="3942853" cy="29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Дина\AppData\Local\Microsoft\Windows\Burn\Burn\IMG_0529.JPG"/>
          <p:cNvPicPr/>
          <p:nvPr/>
        </p:nvPicPr>
        <p:blipFill rotWithShape="1">
          <a:blip r:embed="rId4" cstate="screen">
            <a:lum bright="20000" contrast="30000"/>
          </a:blip>
          <a:srcRect/>
          <a:stretch/>
        </p:blipFill>
        <p:spPr bwMode="auto">
          <a:xfrm>
            <a:off x="2391990" y="3604718"/>
            <a:ext cx="4320480" cy="2943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007 (2).JPG"/>
          <p:cNvPicPr/>
          <p:nvPr/>
        </p:nvPicPr>
        <p:blipFill rotWithShape="1">
          <a:blip r:embed="rId2" cstate="screen"/>
          <a:srcRect/>
          <a:stretch/>
        </p:blipFill>
        <p:spPr bwMode="auto">
          <a:xfrm>
            <a:off x="1331640" y="332656"/>
            <a:ext cx="6768752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2408" y="5445224"/>
            <a:ext cx="6408712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008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cs typeface="Times New Roman" pitchFamily="18" charset="0"/>
              </a:rPr>
              <a:t>Т</a:t>
            </a:r>
            <a:r>
              <a:rPr lang="ru-RU" sz="4400" i="1" dirty="0" smtClean="0">
                <a:solidFill>
                  <a:srgbClr val="008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анцевальная  ритмика </a:t>
            </a:r>
            <a:endParaRPr lang="ru-RU" sz="4400" i="1" dirty="0">
              <a:solidFill>
                <a:srgbClr val="0080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76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МЕТОДИЧЕСКАЯ РАЗРАБОТКА\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62885"/>
            <a:ext cx="7272808" cy="6758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975561" y="228600"/>
            <a:ext cx="5496166" cy="543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73"/>
              </a:avLst>
            </a:prstTxWarp>
          </a:bodyPr>
          <a:lstStyle/>
          <a:p>
            <a:pPr algn="ctr" rtl="0"/>
            <a:r>
              <a:rPr lang="ru-RU" sz="3600" b="1" i="1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66"/>
                    </a:gs>
                    <a:gs pos="100000">
                      <a:srgbClr val="FF0066"/>
                    </a:gs>
                  </a:gsLst>
                  <a:path path="rect">
                    <a:fillToRect r="100000" b="100000"/>
                  </a:path>
                </a:gradFill>
                <a:latin typeface="Monotype Corsiva"/>
              </a:rPr>
              <a:t>Инновационные  авторские  программы</a:t>
            </a:r>
            <a:endParaRPr lang="ru-RU" sz="3600" b="1" i="1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0066"/>
                  </a:gs>
                  <a:gs pos="100000">
                    <a:srgbClr val="FF0066"/>
                  </a:gs>
                </a:gsLst>
                <a:path path="rect">
                  <a:fillToRect r="100000" b="100000"/>
                </a:path>
              </a:gradFill>
              <a:latin typeface="Monotype Corsiva"/>
            </a:endParaRPr>
          </a:p>
        </p:txBody>
      </p:sp>
      <p:pic>
        <p:nvPicPr>
          <p:cNvPr id="4" name="Рисунок 3" descr="002 (2).JPG"/>
          <p:cNvPicPr/>
          <p:nvPr/>
        </p:nvPicPr>
        <p:blipFill>
          <a:blip r:embed="rId3" cstate="screen">
            <a:lum bright="21000" contrast="35000"/>
          </a:blip>
          <a:srcRect/>
          <a:stretch>
            <a:fillRect/>
          </a:stretch>
        </p:blipFill>
        <p:spPr>
          <a:xfrm>
            <a:off x="2195736" y="928670"/>
            <a:ext cx="3571900" cy="1928826"/>
          </a:xfrm>
          <a:prstGeom prst="flowChartAlternateProcess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01 (2).JPG"/>
          <p:cNvPicPr/>
          <p:nvPr/>
        </p:nvPicPr>
        <p:blipFill>
          <a:blip r:embed="rId4" cstate="screen">
            <a:lum bright="22000" contrast="36000"/>
          </a:blip>
          <a:stretch>
            <a:fillRect/>
          </a:stretch>
        </p:blipFill>
        <p:spPr>
          <a:xfrm>
            <a:off x="3903978" y="3571876"/>
            <a:ext cx="3571900" cy="2000264"/>
          </a:xfrm>
          <a:prstGeom prst="flowChartAlternateProcess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084493" y="2857496"/>
            <a:ext cx="39247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А.И. Буренина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Ритмическая мозаика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Т.Н.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Сауко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Топ-хлоп, малыши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637700" y="5373216"/>
            <a:ext cx="410445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Т.И. Суворова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Танцевальная ритмика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Танцуй малыш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89844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u="sng" dirty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000" i="1" u="sng" dirty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i="1" dirty="0" smtClean="0">
              <a:solidFill>
                <a:srgbClr val="008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 кружка  </a:t>
            </a:r>
            <a:r>
              <a:rPr lang="ru-RU" sz="2400" b="1" i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Танцевальная  ритмика</a:t>
            </a:r>
            <a:r>
              <a:rPr lang="ru-RU" sz="2400" b="1" i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психологическое  раскрепощение ребенка, через  движение  под  музыку. Развитие  и  формирование ребенка  средствами  музыки  и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ритмических  движений  разнообразных  умений, способностей, качеств  личности.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u="sng" dirty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</a:t>
            </a:r>
            <a:r>
              <a:rPr lang="ru-RU" b="1" i="1" u="sng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en-US" b="1" i="1" u="sng" dirty="0" smtClean="0">
              <a:solidFill>
                <a:srgbClr val="008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644008" y="1628800"/>
            <a:ext cx="2880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634259"/>
            <a:ext cx="2760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музыкальности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3859189">
            <a:off x="2843753" y="3400015"/>
            <a:ext cx="382776" cy="1454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7970579">
            <a:off x="6395113" y="3432800"/>
            <a:ext cx="386219" cy="1336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15503" y="4374222"/>
            <a:ext cx="23983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двигательных  качеств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 умений;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9400968">
            <a:off x="5844677" y="3743069"/>
            <a:ext cx="336956" cy="16134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2641" y="5255467"/>
            <a:ext cx="2831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творческих 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способностей;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1587708">
            <a:off x="3682870" y="3838597"/>
            <a:ext cx="392089" cy="14709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83009" y="5202970"/>
            <a:ext cx="2645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психических 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процессов;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644008" y="4172117"/>
            <a:ext cx="447538" cy="1677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60621" y="57390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нравственно-коммуникативных 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качеств  личности.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02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ина\AppData\Local\Microsoft\Windows\Burn\Burn\034.JPG"/>
          <p:cNvPicPr/>
          <p:nvPr/>
        </p:nvPicPr>
        <p:blipFill rotWithShape="1">
          <a:blip r:embed="rId2" cstate="screen">
            <a:lum bright="30000" contrast="20000"/>
          </a:blip>
          <a:srcRect/>
          <a:stretch/>
        </p:blipFill>
        <p:spPr bwMode="auto">
          <a:xfrm rot="21265060">
            <a:off x="616300" y="620688"/>
            <a:ext cx="3744416" cy="305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Дина\AppData\Local\Microsoft\Windows\Burn\Burn\038.JPG"/>
          <p:cNvPicPr/>
          <p:nvPr/>
        </p:nvPicPr>
        <p:blipFill rotWithShape="1">
          <a:blip r:embed="rId3" cstate="screen">
            <a:lum bright="30000" contrast="30000"/>
          </a:blip>
          <a:srcRect/>
          <a:stretch/>
        </p:blipFill>
        <p:spPr bwMode="auto">
          <a:xfrm rot="358931">
            <a:off x="4765132" y="620688"/>
            <a:ext cx="3926180" cy="305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Дина\AppData\Local\Microsoft\Windows\Burn\Burn\037.JPG"/>
          <p:cNvPicPr/>
          <p:nvPr/>
        </p:nvPicPr>
        <p:blipFill>
          <a:blip r:embed="rId4" cstate="screen">
            <a:lum bright="30000" contrast="30000"/>
          </a:blip>
          <a:srcRect/>
          <a:stretch>
            <a:fillRect/>
          </a:stretch>
        </p:blipFill>
        <p:spPr bwMode="auto">
          <a:xfrm>
            <a:off x="2781394" y="3849330"/>
            <a:ext cx="3869243" cy="278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ина\AppData\Local\Microsoft\Windows\Burn\Burn\045.JPG"/>
          <p:cNvPicPr/>
          <p:nvPr/>
        </p:nvPicPr>
        <p:blipFill>
          <a:blip r:embed="rId2" cstate="screen">
            <a:lum bright="30000" contrast="30000"/>
          </a:blip>
          <a:srcRect/>
          <a:stretch>
            <a:fillRect/>
          </a:stretch>
        </p:blipFill>
        <p:spPr bwMode="auto">
          <a:xfrm>
            <a:off x="3935782" y="3573016"/>
            <a:ext cx="4895031" cy="285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Дина\AppData\Local\Microsoft\Windows\Burn\Burn\048.JPG"/>
          <p:cNvPicPr/>
          <p:nvPr/>
        </p:nvPicPr>
        <p:blipFill>
          <a:blip r:embed="rId3" cstate="screen">
            <a:lum bright="30000" contrast="30000"/>
          </a:blip>
          <a:srcRect/>
          <a:stretch>
            <a:fillRect/>
          </a:stretch>
        </p:blipFill>
        <p:spPr bwMode="auto">
          <a:xfrm>
            <a:off x="467544" y="260648"/>
            <a:ext cx="511819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львенок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3008" y="3853208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Солнышко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92696"/>
            <a:ext cx="197919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ина\AppData\Local\Microsoft\Windows\Burn\Burn\010.JPG"/>
          <p:cNvPicPr/>
          <p:nvPr/>
        </p:nvPicPr>
        <p:blipFill rotWithShape="1">
          <a:blip r:embed="rId2" cstate="screen">
            <a:lum contrast="20000"/>
          </a:blip>
          <a:srcRect/>
          <a:stretch/>
        </p:blipFill>
        <p:spPr bwMode="auto">
          <a:xfrm>
            <a:off x="107504" y="154360"/>
            <a:ext cx="5914050" cy="3358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ООО\Desktop\1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7944" y="3284983"/>
            <a:ext cx="4772687" cy="3325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мудрый филин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6805" y="4077072"/>
            <a:ext cx="1752129" cy="2176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ина\AppData\Local\Microsoft\Windows\Burn\Burn\апрель 2008,фестиваль в д.саду 09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692696"/>
            <a:ext cx="4250561" cy="372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Дина\AppData\Local\Microsoft\Windows\Burn\Burn\апрель 2008,фестиваль в д.саду 098.JPG"/>
          <p:cNvPicPr/>
          <p:nvPr/>
        </p:nvPicPr>
        <p:blipFill>
          <a:blip r:embed="rId3" cstate="screen">
            <a:lum bright="30000" contrast="30000"/>
          </a:blip>
          <a:srcRect/>
          <a:stretch>
            <a:fillRect/>
          </a:stretch>
        </p:blipFill>
        <p:spPr bwMode="auto">
          <a:xfrm>
            <a:off x="4198662" y="2780928"/>
            <a:ext cx="4250561" cy="3576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божья коровк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142875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мышк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1100" y="5110916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A9EA25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139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Дани</cp:lastModifiedBy>
  <cp:revision>36</cp:revision>
  <dcterms:created xsi:type="dcterms:W3CDTF">2003-12-31T23:29:43Z</dcterms:created>
  <dcterms:modified xsi:type="dcterms:W3CDTF">2016-12-07T16:49:44Z</dcterms:modified>
</cp:coreProperties>
</file>