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6" r:id="rId10"/>
    <p:sldId id="264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5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7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7A6B4-659A-4550-9608-26100E26F06B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5D4CCA-40E6-453B-8273-6D3573E41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22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5D4CCA-40E6-453B-8273-6D3573E41AA3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C05CA1-C138-4FF0-9623-C6CFBC6053CB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C35E430-B4F9-4765-BBD9-46113D80B1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C05CA1-C138-4FF0-9623-C6CFBC6053CB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5E430-B4F9-4765-BBD9-46113D80B1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C05CA1-C138-4FF0-9623-C6CFBC6053CB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5E430-B4F9-4765-BBD9-46113D80B1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C05CA1-C138-4FF0-9623-C6CFBC6053CB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5E430-B4F9-4765-BBD9-46113D80B10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C05CA1-C138-4FF0-9623-C6CFBC6053CB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5E430-B4F9-4765-BBD9-46113D80B10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C05CA1-C138-4FF0-9623-C6CFBC6053CB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5E430-B4F9-4765-BBD9-46113D80B10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C05CA1-C138-4FF0-9623-C6CFBC6053CB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5E430-B4F9-4765-BBD9-46113D80B10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C05CA1-C138-4FF0-9623-C6CFBC6053CB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5E430-B4F9-4765-BBD9-46113D80B10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C05CA1-C138-4FF0-9623-C6CFBC6053CB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5E430-B4F9-4765-BBD9-46113D80B1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EC05CA1-C138-4FF0-9623-C6CFBC6053CB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5E430-B4F9-4765-BBD9-46113D80B10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C05CA1-C138-4FF0-9623-C6CFBC6053CB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C35E430-B4F9-4765-BBD9-46113D80B10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EC05CA1-C138-4FF0-9623-C6CFBC6053CB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C35E430-B4F9-4765-BBD9-46113D80B1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gbdou74.rprim.gov.spb.ru/public/users/994/img/1002201621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4346" y="1122243"/>
            <a:ext cx="7858180" cy="587865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71470" y="-14290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Безопасность детей на прогулке в зимний период в ДОУ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071546"/>
            <a:ext cx="7629556" cy="2543196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Подготовила: воспитатель подготовительной группы «Светлячок» </a:t>
            </a:r>
          </a:p>
          <a:p>
            <a:pPr algn="r">
              <a:spcBef>
                <a:spcPts val="0"/>
              </a:spcBef>
            </a:pPr>
            <a:r>
              <a:rPr lang="ru-RU" dirty="0" err="1" smtClean="0">
                <a:solidFill>
                  <a:schemeClr val="tx1"/>
                </a:solidFill>
              </a:rPr>
              <a:t>Бурлакова</a:t>
            </a:r>
            <a:r>
              <a:rPr lang="ru-RU" dirty="0" smtClean="0">
                <a:solidFill>
                  <a:schemeClr val="tx1"/>
                </a:solidFill>
              </a:rPr>
              <a:t> Лидия Николаевна,</a:t>
            </a:r>
          </a:p>
          <a:p>
            <a:pPr algn="r">
              <a:spcBef>
                <a:spcPts val="0"/>
              </a:spcBef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3320" name="Picture 8" descr="http://www.playing-field.ru/img/2015/052217/46478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4339" y="3357586"/>
            <a:ext cx="2279661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214422"/>
            <a:ext cx="4929190" cy="5643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Одевать детей в соответствии с температурными условиями, не допускать: </a:t>
            </a:r>
            <a:br>
              <a:rPr lang="ru-RU" dirty="0" smtClean="0"/>
            </a:br>
            <a:r>
              <a:rPr lang="ru-RU" dirty="0" smtClean="0"/>
              <a:t>- обморожение, переохлаждение или перегревание организма ребенка; </a:t>
            </a:r>
            <a:br>
              <a:rPr lang="ru-RU" dirty="0" smtClean="0"/>
            </a:br>
            <a:r>
              <a:rPr lang="ru-RU" dirty="0" smtClean="0"/>
              <a:t>- намокание детской одежды, обуви;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71414"/>
            <a:ext cx="91440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i="1" dirty="0" smtClean="0"/>
              <a:t>При организации прогулок в осеннее - зимний период, следует:</a:t>
            </a:r>
            <a:endParaRPr lang="ru-RU" sz="3200" dirty="0"/>
          </a:p>
        </p:txBody>
      </p:sp>
      <p:pic>
        <p:nvPicPr>
          <p:cNvPr id="37890" name="Picture 2" descr="http://sch2065tn.mskobr.ru/users_files/do2065-6/images/gallery/igrovaya_deyatel_nost_na_progulke/20160128_113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014549"/>
            <a:ext cx="4267200" cy="3200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414340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2. Оградить детей от воздействия следующих опасных факторов, характерных для осенне-зимнего периода: </a:t>
            </a:r>
            <a:br>
              <a:rPr lang="ru-RU" dirty="0" smtClean="0"/>
            </a:br>
            <a:r>
              <a:rPr lang="ru-RU" dirty="0" smtClean="0"/>
              <a:t>- травмы во время игр на не очищенных от снега, льда площадках; </a:t>
            </a:r>
            <a:br>
              <a:rPr lang="ru-RU" dirty="0" smtClean="0"/>
            </a:br>
            <a:r>
              <a:rPr lang="ru-RU" dirty="0" smtClean="0"/>
              <a:t>- травмы от падающих с крыш сосулек, свисающих глыб снега в период оттепели; </a:t>
            </a:r>
            <a:br>
              <a:rPr lang="ru-RU" dirty="0" smtClean="0"/>
            </a:br>
            <a:r>
              <a:rPr lang="ru-RU" dirty="0" smtClean="0"/>
              <a:t>- падение с горок, в случаях отсутствия страховки воспитателя </a:t>
            </a:r>
            <a:br>
              <a:rPr lang="ru-RU" dirty="0" smtClean="0"/>
            </a:br>
            <a:r>
              <a:rPr lang="ru-RU" dirty="0" smtClean="0"/>
              <a:t>(обеспечить контроль и непосредственную страховку воспитателем во время скатывания с горки, лазании, спрыгивания с возвышенности, спортивного оборудования, метания); 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err="1" smtClean="0"/>
              <a:t>травмирование</a:t>
            </a:r>
            <a:r>
              <a:rPr lang="ru-RU" dirty="0" smtClean="0"/>
              <a:t>: торчащими из земли металлическими или деревянными стойками предметов, невысокими пеньками на площадках для подвижных игр, уколы битым стеклом, сухими ветками, сучками на деревьях, кустарниках, занозы от палок, досок, деревянных игрушек и пр.;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0" y="71414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При организации прогулок в осеннее - зимний период, следует: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9938" name="Picture 2" descr="http://sch2065tn.mskobr.ru/users_files/do2065-6/images/gallery/igrovaya_deyatel_nost_na_progulke/20160128_1201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4333881"/>
            <a:ext cx="1857356" cy="24764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sch2065tn.mskobr.ru/users_files/do2065-6/images/gallery/igrovaya_deyatel_nost_na_progulke/20160113_1131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4357694"/>
            <a:ext cx="4267200" cy="2500306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Оградить детей от воздействия следующих опасных факторов, характерных для осенне-зимнего периода: 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err="1" smtClean="0"/>
              <a:t>травмирование</a:t>
            </a:r>
            <a:r>
              <a:rPr lang="ru-RU" dirty="0" smtClean="0"/>
              <a:t> ног воспитанников: при наличии ямок и выбоин на участке, при спрыгивании со стационарного оборудования без страховки воспитателя; </a:t>
            </a:r>
            <a:br>
              <a:rPr lang="ru-RU" dirty="0" smtClean="0"/>
            </a:br>
            <a:r>
              <a:rPr lang="ru-RU" dirty="0" smtClean="0"/>
              <a:t>- травмы при скольжении по ледяной дорожке; </a:t>
            </a:r>
            <a:br>
              <a:rPr lang="ru-RU" dirty="0" smtClean="0"/>
            </a:br>
            <a:r>
              <a:rPr lang="ru-RU" dirty="0" smtClean="0"/>
              <a:t>- при организации труда дошкольников; </a:t>
            </a:r>
            <a:br>
              <a:rPr lang="ru-RU" dirty="0" smtClean="0"/>
            </a:br>
            <a:r>
              <a:rPr lang="ru-RU" dirty="0" smtClean="0"/>
              <a:t>- травмы, ушибы во время игр со спортивными элементами; </a:t>
            </a:r>
            <a:br>
              <a:rPr lang="ru-RU" dirty="0" smtClean="0"/>
            </a:br>
            <a:r>
              <a:rPr lang="ru-RU" dirty="0" smtClean="0"/>
              <a:t>- травмы, ушибы во время игр на мокрой и скользкой площадке; </a:t>
            </a:r>
            <a:br>
              <a:rPr lang="ru-RU" dirty="0" smtClean="0"/>
            </a:br>
            <a:r>
              <a:rPr lang="ru-RU" dirty="0" smtClean="0"/>
              <a:t>- травмы, ушибы при катании на ногах с ледяных горок, на санках, во время перемещения в гололедицу по скользким дорожкам, наружным ступенькам, площадкам, не очищенным от снега, льда и не посыпанным песком; </a:t>
            </a:r>
            <a:br>
              <a:rPr lang="ru-RU" dirty="0" smtClean="0"/>
            </a:br>
            <a:r>
              <a:rPr lang="ru-RU" dirty="0" smtClean="0"/>
              <a:t>- травмы от прикосновения в морозный день к металлическим конструкциям открытыми частями тела (лицом, руками, языком, губами);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0" y="-16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При организации прогулок в осеннее - зимний период, следует: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285860"/>
            <a:ext cx="4286248" cy="478634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заражение желудочно-кишечными болезнями, заболевание ОРЗ, если ребенок будет брать в рот грязный и холодный снег, сосульки. </a:t>
            </a:r>
          </a:p>
          <a:p>
            <a:r>
              <a:rPr lang="ru-RU" dirty="0" smtClean="0"/>
              <a:t>крыши всех построек очищать от снега, сосулек - посыпать песком.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06" y="71422"/>
            <a:ext cx="3857652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допускать: 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0962" name="Picture 2" descr="http://sch2065tn.mskobr.ru/users_files/do2065-6/images/gallery/igrovaya_deyatel_nost_na_progulke/20160128_1156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3565" y="285728"/>
            <a:ext cx="4930436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16238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учить детей узнавать опасные ситуации на иллюстрациях, разъяснять детям; </a:t>
            </a:r>
          </a:p>
          <a:p>
            <a:r>
              <a:rPr lang="ru-RU" dirty="0" smtClean="0"/>
              <a:t>согласовать со старшей медицинской сестрой, заведующей возможность выхода на прогулку в зависимости от состояния погодных условий, температуры воздуха, </a:t>
            </a:r>
          </a:p>
          <a:p>
            <a:r>
              <a:rPr lang="ru-RU" dirty="0" smtClean="0"/>
              <a:t>осматривать одежду, обувь воспитанников на предмет соответствия погодным условиям. </a:t>
            </a:r>
          </a:p>
          <a:p>
            <a:r>
              <a:rPr lang="ru-RU" dirty="0" smtClean="0"/>
              <a:t>Убедиться в том, что дети всегда обеспечены запасными вещами на случай непогоды, которые для этого заранее приносят родители;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Воспитатели должны:</a:t>
            </a:r>
            <a:endParaRPr lang="ru-RU" dirty="0"/>
          </a:p>
        </p:txBody>
      </p:sp>
      <p:pic>
        <p:nvPicPr>
          <p:cNvPr id="41986" name="Picture 2" descr="http://smartcanucks.ca/wp-content/uploads/2011/10/winter-kid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4786322"/>
            <a:ext cx="5500694" cy="2390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142985"/>
            <a:ext cx="9144000" cy="4429156"/>
          </a:xfrm>
        </p:spPr>
        <p:txBody>
          <a:bodyPr>
            <a:normAutofit fontScale="92500" lnSpcReduction="10000"/>
          </a:bodyPr>
          <a:lstStyle/>
          <a:p>
            <a:pPr marL="624078" indent="-514350">
              <a:buAutoNum type="arabicPeriod"/>
            </a:pPr>
            <a:r>
              <a:rPr lang="ru-RU" dirty="0" smtClean="0"/>
              <a:t>Не допускается организация прогулки, труда на одном игровом участке одновременно 2 групп воспитанников, присутствие родителей на вечерней прогулке </a:t>
            </a:r>
          </a:p>
          <a:p>
            <a:pPr marL="624078" indent="-514350">
              <a:buAutoNum type="arabicPeriod"/>
            </a:pPr>
            <a:r>
              <a:rPr lang="ru-RU" dirty="0" smtClean="0"/>
              <a:t>Воспитатель обеспечивает наблюдение, контроль за спокойным выходом воспитанников из помещения и спуска с крыльца, не бежать, не толкаться, при спуске и подъеме на 2-й этаж держаться за перила, не нести перед собой большие игрушки и предметы, закрывающие обзор пути и др.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i="1" dirty="0" smtClean="0"/>
              <a:t>Требования безопасности во время прогулки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3010" name="Picture 2" descr="http://kuznya.info/wp-content/uploads/2016/04/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4643446"/>
            <a:ext cx="4000528" cy="2214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14262" y="1142984"/>
            <a:ext cx="5872146" cy="5715016"/>
          </a:xfrm>
        </p:spPr>
        <p:txBody>
          <a:bodyPr>
            <a:normAutofit fontScale="77500" lnSpcReduction="20000"/>
          </a:bodyPr>
          <a:lstStyle/>
          <a:p>
            <a:pPr marL="624078" indent="-514350">
              <a:buAutoNum type="arabicPeriod"/>
            </a:pPr>
            <a:r>
              <a:rPr lang="ru-RU" dirty="0" smtClean="0"/>
              <a:t>Обеспечить контроль и непосредственную страховку воспитателем воспитанников во время скольжения по ледяным дорожкам, катания на санках; </a:t>
            </a:r>
          </a:p>
          <a:p>
            <a:pPr marL="624078" indent="-514350">
              <a:buAutoNum type="arabicPeriod"/>
            </a:pPr>
            <a:r>
              <a:rPr lang="ru-RU" dirty="0" smtClean="0"/>
              <a:t> Следить, чтобы при катании на санках следующий ребенок терпеливо ожидал, пока скатывающийся перед ним ребенок не достигнет конца ската, горки; </a:t>
            </a:r>
          </a:p>
          <a:p>
            <a:pPr marL="624078" indent="-514350">
              <a:buAutoNum type="arabicPeriod"/>
            </a:pPr>
            <a:r>
              <a:rPr lang="ru-RU" dirty="0" smtClean="0"/>
              <a:t> Не допускать, чтобы при скатывании с горки на санках дети садились спиной к скату;</a:t>
            </a:r>
          </a:p>
          <a:p>
            <a:pPr marL="624078" indent="-514350">
              <a:buAutoNum type="arabicPeriod"/>
            </a:pPr>
            <a:r>
              <a:rPr lang="ru-RU" dirty="0" smtClean="0"/>
              <a:t> Следить, чтобы дети не брали в рот грязный снег, сосульки;</a:t>
            </a:r>
          </a:p>
          <a:p>
            <a:pPr marL="624078" indent="-514350">
              <a:buAutoNum type="arabicPeriod"/>
            </a:pPr>
            <a:r>
              <a:rPr lang="ru-RU" dirty="0" smtClean="0"/>
              <a:t> При усилении мороза и ветра детей отвести в помещение детского сада;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16"/>
            <a:ext cx="91440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i="1" dirty="0" smtClean="0"/>
              <a:t>Дополнительные требования безопасности во время прогулки зимой: </a:t>
            </a:r>
            <a:endParaRPr lang="ru-RU" sz="3200" dirty="0"/>
          </a:p>
        </p:txBody>
      </p:sp>
      <p:pic>
        <p:nvPicPr>
          <p:cNvPr id="44034" name="Picture 2" descr="http://bm.img.com.ua/berlin/storage/news/orig/6/dc/0c51500214a77e4c090a0b10230c2dc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1712" y="1142984"/>
            <a:ext cx="3642287" cy="2428892"/>
          </a:xfrm>
          <a:prstGeom prst="rect">
            <a:avLst/>
          </a:prstGeom>
          <a:noFill/>
        </p:spPr>
      </p:pic>
      <p:pic>
        <p:nvPicPr>
          <p:cNvPr id="44036" name="Picture 4" descr="http://pravdaogrippe.ru/upload/2015/06/chkp-300x2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4286256"/>
            <a:ext cx="2857500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142984"/>
            <a:ext cx="9001156" cy="486430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1. Организовать спокойный вход воспитанников в помещение детского сада (1-я подгруппа проходит и раздевается под присмотром помощника воспитателя, 2-я – под присмотром воспитателя). </a:t>
            </a:r>
            <a:br>
              <a:rPr lang="ru-RU" dirty="0" smtClean="0"/>
            </a:br>
            <a:r>
              <a:rPr lang="ru-RU" dirty="0" smtClean="0"/>
              <a:t>2. Очистить верхнюю одежду воспитанников, обувь от снега, грязи, песка. </a:t>
            </a:r>
            <a:br>
              <a:rPr lang="ru-RU" dirty="0" smtClean="0"/>
            </a:br>
            <a:r>
              <a:rPr lang="ru-RU" dirty="0" smtClean="0"/>
              <a:t>3. Проверить, как воспитанники сложили одежду в шкафчики. При необходимости переодеть воспитанников в сухую одежду, белье. </a:t>
            </a:r>
            <a:br>
              <a:rPr lang="ru-RU" dirty="0" smtClean="0"/>
            </a:br>
            <a:r>
              <a:rPr lang="ru-RU" dirty="0" smtClean="0"/>
              <a:t>4. Организовать выполнение гигиенических процедур: посещение туалета, мытье рук с мылом. </a:t>
            </a:r>
            <a:br>
              <a:rPr lang="ru-RU" dirty="0" smtClean="0"/>
            </a:br>
            <a:r>
              <a:rPr lang="ru-RU" dirty="0" smtClean="0"/>
              <a:t>5. Обеспечить просушивание мокрой одежды, обуви после дождя или в зимнее время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i="1" dirty="0" smtClean="0"/>
              <a:t>Требования безопасности по окончании прогулки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358346" cy="4525963"/>
          </a:xfrm>
        </p:spPr>
        <p:txBody>
          <a:bodyPr/>
          <a:lstStyle/>
          <a:p>
            <a:r>
              <a:rPr lang="ru-RU" dirty="0" err="1"/>
              <a:t>СанПиН</a:t>
            </a:r>
            <a:r>
              <a:rPr lang="ru-RU" dirty="0"/>
              <a:t> от 15 мая 2013 г. N 26 ОБ УТВЕРЖДЕНИИ САНПИН 2.4.1.3049-13"Санитарно-эпидемиологические  требования к устройству, содержанию и организации режима работы в   дошкольных </a:t>
            </a:r>
            <a:r>
              <a:rPr lang="ru-RU" dirty="0" smtClean="0"/>
              <a:t>организациях;</a:t>
            </a:r>
          </a:p>
          <a:p>
            <a:r>
              <a:rPr lang="en-US" dirty="0" smtClean="0"/>
              <a:t>http://30sp.detkin-club.ru/teachers/105422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285728"/>
            <a:ext cx="8286808" cy="11430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Литература: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643306" cy="21431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Значение </a:t>
            </a:r>
            <a:r>
              <a:rPr lang="ru-RU" dirty="0"/>
              <a:t>прогулки в детском саду</a:t>
            </a:r>
          </a:p>
        </p:txBody>
      </p:sp>
      <p:pic>
        <p:nvPicPr>
          <p:cNvPr id="4" name="Picture 2" descr="http://sch2065tn.mskobr.ru/users_files/do2065-6/images/gallery/kvest_dlya_podgotovitel_nyh_grupp_15_11_2016/dsc_076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5022" y="0"/>
            <a:ext cx="5328978" cy="4286256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0" y="0"/>
            <a:ext cx="3786182" cy="2143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прогулки в детском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саду: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2857496"/>
            <a:ext cx="3714744" cy="78581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познают окружающий мир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-32" y="4000504"/>
            <a:ext cx="3714744" cy="78581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приучаются к труду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5072074"/>
            <a:ext cx="3714744" cy="78581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активно двигаются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6072182"/>
            <a:ext cx="3714744" cy="78581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дышат свежим воздухом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071934" y="4429132"/>
            <a:ext cx="4786346" cy="242886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это полезно для здоровья, физического и умственного развития детей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0" y="214290"/>
            <a:ext cx="9001124" cy="11430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 проведения прогулок по </a:t>
            </a:r>
            <a:r>
              <a:rPr lang="ru-RU" sz="4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СанПин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14776" y="1428736"/>
            <a:ext cx="542925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Ежедневная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продолжительность прогулки детей составляет не менее 3-4 часов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-32" y="2214554"/>
            <a:ext cx="914403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Прогулку организуют 2 раза в день: в первую половину — до обеда и во вторую половину — после дневного сна или перед уходом детей домой.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57454" y="3071810"/>
            <a:ext cx="678657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температуре воздуха ниже -15°С и скорости ветра более 7 м/с продолжительность прогулки сокращается.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-32" y="4000504"/>
            <a:ext cx="692945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температуре воздуха ниже -15°С и скорости ветра более 7 м/с продолжительность прогулки сокращается.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5000636"/>
            <a:ext cx="6572264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Прогулка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проводится при температуре воздуха ниже -15 °С и скорости ветра более 15 м/с для детей до 4 лет, а для детей 5–7 лет – при температуре воздуха ниже минус 20 ° С и скорости ветра более 15 м/с</a:t>
            </a:r>
          </a:p>
        </p:txBody>
      </p:sp>
      <p:pic>
        <p:nvPicPr>
          <p:cNvPr id="30724" name="Picture 4" descr="http://img-fotki.yandex.ru/get/6414/47407354.884/0_10141e_257983ba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6973" y="3929066"/>
            <a:ext cx="2225622" cy="28575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ch2065tn.mskobr.ru/users_files/do2065-6/images/gallery/kvest_dlya_podgotovitel_nyh_grupp_15_11_2016/dsc_07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>Требования к оснащению территории детского сада:</a:t>
            </a:r>
            <a:r>
              <a:rPr lang="ru-RU" sz="40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8" y="1214422"/>
            <a:ext cx="892971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Необходимо ежедневно перед прогулкой осматривать участки: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4919032"/>
            <a:ext cx="9144000" cy="19389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оборудование на участке должно быть в исправном состоянии (без острых выступов углов, гвоздей, шероховатостей и выступающих болтов), </a:t>
            </a:r>
            <a:b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малые игровые формы, физкультурные пособия и др. должно отвечать возрасту детей и требованиям </a:t>
            </a: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СанПиН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0" y="214290"/>
            <a:ext cx="9144000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Выносной и дидактический материал для игр детей, должен соответствовать периоду осень-зима. Игрушки должны быть гигиеничны, не поломаны, для разных видов игровой деятельности, позволяющие соразмерять двигательную нагрузку в соответствии с сезоном года и возрастом детей; 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57356" y="2143116"/>
            <a:ext cx="7286676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Ограждения детского сада не должны иметь дыр, проёмов во избежание проникновения бродячих собак и самовольного ухода детей; 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3357562"/>
            <a:ext cx="571500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Ямы на территории должны быть засыпаны, колодцы закрыты тяжёлыми крышками; 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14414" y="4286256"/>
            <a:ext cx="7929586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При обнаружении на участке опасных и подозрительных предметов, немедленно сообщить администрации (охраннику), детей увести на другой участок или в помещение; 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5357826"/>
            <a:ext cx="6858016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Ворота детского сада должны быть закрыты на засов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794" name="Picture 2" descr="http://img-fotki.yandex.ru/get/6101/39663434.cc/0_6eab7_7e27a753_X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922874"/>
            <a:ext cx="2023687" cy="1935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60" y="214290"/>
            <a:ext cx="7715272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В случае самовольного ухода ребёнка на его розыски немедленно отправлять сотрудника и сообщать о случившемся в ближайшее отделение милиции; 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-32" y="1500174"/>
            <a:ext cx="7643834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Должны быть соблюдены требования к изготовлению снежных построек (горок, дорожек для скольжения, снежных и т.д.) </a:t>
            </a:r>
          </a:p>
        </p:txBody>
      </p:sp>
      <p:pic>
        <p:nvPicPr>
          <p:cNvPr id="32770" name="Picture 2" descr="http://www.b-port.com/mediafiles/items/2011/12/73532/f0f3e94b5ed60c729ca46766dcbb2746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2687712"/>
            <a:ext cx="5929354" cy="4170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48" y="0"/>
            <a:ext cx="4857752" cy="6858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Обустройство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зимнего участка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i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Педагог  каждой возрастной группы должен разработать план зимнего участка, который включает в себя</a:t>
            </a:r>
            <a:r>
              <a:rPr lang="ru-RU" sz="28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:</a:t>
            </a:r>
            <a:endParaRPr lang="ru-RU" sz="2800" dirty="0" smtClean="0">
              <a:solidFill>
                <a:schemeClr val="tx1"/>
              </a:solidFill>
              <a:cs typeface="Arial" pitchFamily="34" charset="0"/>
            </a:endParaRP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утрамбованную  площадку  для организации игр, забав и развлечений;</a:t>
            </a:r>
            <a:endParaRPr lang="ru-RU" sz="2800" dirty="0" smtClean="0">
              <a:solidFill>
                <a:schemeClr val="tx1"/>
              </a:solidFill>
              <a:cs typeface="Arial" pitchFamily="34" charset="0"/>
            </a:endParaRP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снежные скульптуры для  организации  ролевой, сюжетной, творческой игры;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ледяные дорожки, лыжню, постройки из снега для организации двигательной активности детей на участке: горки, валы и т.д..; 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кормушки для зимующих птиц.</a:t>
            </a:r>
            <a:endParaRPr lang="ru-RU" sz="2800" dirty="0" smtClean="0">
              <a:solidFill>
                <a:schemeClr val="tx1"/>
              </a:solidFill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34818" name="Picture 2" descr="http://sch2065tn.mskobr.ru/users_files/do2065-6/images/gallery/igrovaya_deyatel_nost_na_progulke/20160113_1133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357686" cy="3429000"/>
          </a:xfrm>
          <a:prstGeom prst="rect">
            <a:avLst/>
          </a:prstGeom>
          <a:noFill/>
        </p:spPr>
      </p:pic>
      <p:pic>
        <p:nvPicPr>
          <p:cNvPr id="34820" name="Picture 4" descr="http://sch2065tn.mskobr.ru/users_files/do2065-6/images/gallery/igrovaya_deyatel_nost_na_progulke/20160113_1135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48" y="3657623"/>
            <a:ext cx="4267200" cy="3200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Зимний участок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285860"/>
            <a:ext cx="9144000" cy="4786346"/>
          </a:xfrm>
          <a:prstGeom prst="rect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r>
              <a:rPr lang="ru-RU" sz="2400" dirty="0" smtClean="0">
                <a:cs typeface="Times New Roman" pitchFamily="18" charset="0"/>
              </a:rPr>
              <a:t>Чтобы разнообразить движения детей на прогулке на каждом групповом участке желательно создать </a:t>
            </a:r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группы снежных фигур</a:t>
            </a:r>
            <a:r>
              <a:rPr lang="ru-RU" sz="2400" i="1" dirty="0" smtClean="0">
                <a:solidFill>
                  <a:srgbClr val="002060"/>
                </a:solidFill>
                <a:cs typeface="Times New Roman" pitchFamily="18" charset="0"/>
              </a:rPr>
              <a:t>: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Первая группа </a:t>
            </a:r>
            <a:r>
              <a:rPr lang="ru-RU" sz="2400" dirty="0" smtClean="0">
                <a:cs typeface="Times New Roman" pitchFamily="18" charset="0"/>
              </a:rPr>
              <a:t>– фигуры для закрепления навыков равновесия. 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Вторая группа</a:t>
            </a:r>
            <a:r>
              <a:rPr lang="ru-RU" sz="2400" dirty="0" smtClean="0">
                <a:cs typeface="Times New Roman" pitchFamily="18" charset="0"/>
              </a:rPr>
              <a:t> – фигуры для прыжков, перешагивания.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Третья группа </a:t>
            </a:r>
            <a:r>
              <a:rPr lang="ru-RU" sz="2400" dirty="0" smtClean="0">
                <a:cs typeface="Times New Roman" pitchFamily="18" charset="0"/>
              </a:rPr>
              <a:t>– фигуры для упражнений в метании.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Четвёртая группа </a:t>
            </a:r>
            <a:r>
              <a:rPr lang="ru-RU" sz="2400" dirty="0" smtClean="0">
                <a:cs typeface="Times New Roman" pitchFamily="18" charset="0"/>
              </a:rPr>
              <a:t>– фигуры для </a:t>
            </a:r>
            <a:r>
              <a:rPr lang="ru-RU" sz="2400" dirty="0" err="1" smtClean="0">
                <a:cs typeface="Times New Roman" pitchFamily="18" charset="0"/>
              </a:rPr>
              <a:t>подлезания</a:t>
            </a:r>
            <a:r>
              <a:rPr lang="ru-RU" sz="2400" dirty="0" smtClean="0">
                <a:cs typeface="Times New Roman" pitchFamily="18" charset="0"/>
              </a:rPr>
              <a:t>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cs typeface="Times New Roman" pitchFamily="18" charset="0"/>
              </a:rPr>
              <a:t>Горки для скатывания.</a:t>
            </a:r>
            <a:endParaRPr lang="ru-RU" sz="2400" dirty="0"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92869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Профилактика травматизма во время проведения прогулок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43636" y="1643050"/>
            <a:ext cx="2857520" cy="4286280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buClr>
                <a:srgbClr val="9BBB59"/>
              </a:buClr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старших и подготовительных группах 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– высота 1-1,2 м, со скатом 5-6 м, высота ступенек 14 см, остальные параметры те же.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14678" y="1714488"/>
            <a:ext cx="2643206" cy="421484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средней группе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– высота 90-100см, со скатом 4-5 м, остальные параметры те же.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1714488"/>
            <a:ext cx="3143240" cy="4286280"/>
          </a:xfrm>
          <a:prstGeom prst="roundRect">
            <a:avLst/>
          </a:prstGeom>
          <a:ln>
            <a:solidFill>
              <a:srgbClr val="99FF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buClr>
                <a:srgbClr val="9BBB59"/>
              </a:buClr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младшей группе – высота 70-80 см со скатом 3 м, сверху обязательно делается посадочная площадка размером 1,5 м * 1,5 м. </a:t>
            </a:r>
          </a:p>
          <a:p>
            <a:pPr lvl="0" algn="just">
              <a:buClr>
                <a:srgbClr val="9BBB59"/>
              </a:buClr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Справа от ската – лесенка (высота ступенек 12-14 см, ширина 25см. </a:t>
            </a:r>
          </a:p>
          <a:p>
            <a:pPr lvl="0" algn="just">
              <a:buClr>
                <a:srgbClr val="9BBB59"/>
              </a:buClr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Ширина горки 50-60 см с бортиками по краю ската до 10 см) + горка для кукол.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1000108"/>
            <a:ext cx="8358246" cy="64294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buClr>
                <a:srgbClr val="9BBB59"/>
              </a:buClr>
            </a:pPr>
            <a:r>
              <a:rPr lang="ru-RU" b="1" dirty="0" smtClean="0">
                <a:solidFill>
                  <a:prstClr val="white"/>
                </a:solidFill>
              </a:rPr>
              <a:t>При постройке горок для скатывания необходимо придерживаться следующих требований</a:t>
            </a:r>
            <a:r>
              <a:rPr lang="ru-RU" dirty="0" smtClean="0">
                <a:solidFill>
                  <a:prstClr val="white"/>
                </a:solidFill>
              </a:rPr>
              <a:t>:</a:t>
            </a:r>
            <a:endParaRPr lang="ru-RU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118</TotalTime>
  <Words>568</Words>
  <Application>Microsoft Office PowerPoint</Application>
  <PresentationFormat>Экран (4:3)</PresentationFormat>
  <Paragraphs>79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Безопасность детей на прогулке в зимний период в ДОУ</vt:lpstr>
      <vt:lpstr>Значение прогулки в детском саду</vt:lpstr>
      <vt:lpstr>Презентация PowerPoint</vt:lpstr>
      <vt:lpstr> Требования к оснащению территории детского сада:  </vt:lpstr>
      <vt:lpstr>Презентация PowerPoint</vt:lpstr>
      <vt:lpstr>Презентация PowerPoint</vt:lpstr>
      <vt:lpstr>Презентация PowerPoint</vt:lpstr>
      <vt:lpstr>Зимний участок</vt:lpstr>
      <vt:lpstr>Профилактика травматизма во время проведения прогулок</vt:lpstr>
      <vt:lpstr>При организации прогулок в осеннее - зимний период, следует:</vt:lpstr>
      <vt:lpstr>Презентация PowerPoint</vt:lpstr>
      <vt:lpstr>Презентация PowerPoint</vt:lpstr>
      <vt:lpstr>Не допускать: </vt:lpstr>
      <vt:lpstr>Воспитатели должны:</vt:lpstr>
      <vt:lpstr> Требования безопасности во время прогулки </vt:lpstr>
      <vt:lpstr>Дополнительные требования безопасности во время прогулки зимой: </vt:lpstr>
      <vt:lpstr> Требования безопасности по окончании прогулки</vt:lpstr>
      <vt:lpstr>ё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детей на прогулке в зимний период в ДОУ</dc:title>
  <dc:creator>Бурлакова Л.Н.</dc:creator>
  <cp:lastModifiedBy>Семейка Абрамс</cp:lastModifiedBy>
  <cp:revision>36</cp:revision>
  <dcterms:created xsi:type="dcterms:W3CDTF">2016-12-04T08:45:30Z</dcterms:created>
  <dcterms:modified xsi:type="dcterms:W3CDTF">2016-12-07T06:34:58Z</dcterms:modified>
</cp:coreProperties>
</file>