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61633-F65A-41F8-8B6E-599B81E5A32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6137F-CCA4-4BC7-AA3F-462DF437E3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6137F-CCA4-4BC7-AA3F-462DF437E35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AC29D-70D8-47A1-A1E2-40222F131119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DD84E-24A5-4685-B2E2-5C4559FA8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4ABE-46E2-4E4F-A41B-F0D78397F1E8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E46E8-1ACC-463E-9992-2B7813C9E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20B6B-3B94-4FB5-B16D-694AE9F841B1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D8A2F-1113-4309-9C9A-CD6D30A51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3737-2A3B-4173-A9C0-DECBAC2598AA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0E99B-176B-46F7-8784-4F90415BC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D3CF6-DFE3-4519-B2B5-13840D70A1B5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556BB-487F-40BF-9B8B-69A796637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9ACFE-796A-43D4-9120-1A1D99DDC261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B6ED-AE38-4D73-95E1-BAF2A22E7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2A31C-32DD-4DD4-AA7F-BB562D34E8B8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067D-D51D-4B2A-9269-C78C45740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4BECE-88A1-451A-913E-2214C32387D2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C89F-C835-4D48-AF70-EF7C667EC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335F5-4B77-4ABC-A1D4-D8A6EC3E41DD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59B2A-50F5-42B8-B256-3874F0A9A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B67EB-B188-4FCA-BE1D-4BEC591F8DE3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99EC-0FF5-419B-98E7-AB53C6683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B487-2C27-48BE-85FD-63A3F429D60B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E03D5-C595-4D69-9E45-A6134ED70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30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7C0A92-9DA8-4308-9F74-8F65AFE25F15}" type="datetimeFigureOut">
              <a:rPr lang="ru-RU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FB422E-F30B-4606-97F9-35EC8C011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50" y="1428750"/>
            <a:ext cx="8229600" cy="1285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b="1" i="1" dirty="0" smtClean="0">
                <a:solidFill>
                  <a:schemeClr val="bg1"/>
                </a:solidFill>
                <a:latin typeface="Monotype Corsiva" pitchFamily="66" charset="0"/>
                <a:cs typeface="Aharoni" pitchFamily="2" charset="-79"/>
              </a:rPr>
              <a:t>Тема урока</a:t>
            </a:r>
            <a:r>
              <a:rPr lang="en-US" sz="5300" b="1" i="1" dirty="0" smtClean="0">
                <a:solidFill>
                  <a:schemeClr val="bg1"/>
                </a:solidFill>
                <a:latin typeface="Monotype Corsiva" pitchFamily="66" charset="0"/>
                <a:cs typeface="Aharoni" pitchFamily="2" charset="-79"/>
              </a:rPr>
              <a:t>:</a:t>
            </a:r>
            <a:r>
              <a:rPr lang="ru-RU" sz="5300" b="1" i="1" dirty="0" smtClean="0">
                <a:solidFill>
                  <a:schemeClr val="bg1"/>
                </a:solidFill>
                <a:latin typeface="Monotype Corsiva" pitchFamily="66" charset="0"/>
                <a:cs typeface="Aharoni" pitchFamily="2" charset="-79"/>
              </a:rPr>
              <a:t> Духовная жизнь в СССР в 20-е года</a:t>
            </a:r>
            <a:r>
              <a:rPr lang="ru-RU" b="1" i="1" dirty="0" smtClean="0">
                <a:solidFill>
                  <a:schemeClr val="bg1"/>
                </a:solidFill>
                <a:cs typeface="Aharoni" pitchFamily="2" charset="-79"/>
              </a:rPr>
              <a:t>.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1925г. Оформилась РАПП</a:t>
            </a:r>
            <a:r>
              <a:rPr lang="ru-RU" sz="3600" dirty="0" smtClean="0"/>
              <a:t>(Российская ассоциация пролетарских писателей) </a:t>
            </a:r>
            <a:endParaRPr lang="ru-RU" dirty="0" smtClean="0"/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42875" y="2143125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А.А.Блок «Двенадцать».</a:t>
            </a:r>
          </a:p>
          <a:p>
            <a:r>
              <a:rPr lang="ru-RU" dirty="0">
                <a:latin typeface="Calibri" pitchFamily="34" charset="0"/>
              </a:rPr>
              <a:t>А.Белый «Христос воскрес».</a:t>
            </a:r>
          </a:p>
          <a:p>
            <a:r>
              <a:rPr lang="ru-RU" dirty="0">
                <a:latin typeface="Calibri" pitchFamily="34" charset="0"/>
              </a:rPr>
              <a:t>М.А.Шолохов «Донские рассказы».</a:t>
            </a:r>
          </a:p>
          <a:p>
            <a:r>
              <a:rPr lang="ru-RU" dirty="0">
                <a:latin typeface="Calibri" pitchFamily="34" charset="0"/>
              </a:rPr>
              <a:t>Д.А.Фурманов «Чапаев».</a:t>
            </a:r>
          </a:p>
        </p:txBody>
      </p:sp>
      <p:pic>
        <p:nvPicPr>
          <p:cNvPr id="10244" name="Рисунок 6" descr="10002059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13" y="3429000"/>
            <a:ext cx="1643062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7" descr="11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3500438"/>
            <a:ext cx="1785937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9" descr="97641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3500438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10" descr="i_07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3500438"/>
            <a:ext cx="1900237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 descr="zurdz6e4da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НЭП- новая экономическая политика (1922-1929гг.)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571472" y="1785926"/>
            <a:ext cx="842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Calibri" pitchFamily="34" charset="0"/>
              </a:rPr>
              <a:t>И.Ильф и Е.Петров «Двенадцать стульев».</a:t>
            </a:r>
          </a:p>
        </p:txBody>
      </p:sp>
      <p:pic>
        <p:nvPicPr>
          <p:cNvPr id="11269" name="Рисунок 5" descr="155587_image_larg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8938"/>
            <a:ext cx="29464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" descr="0_586e2_fa28fa0b_X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890838"/>
            <a:ext cx="2651125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М.Зощенко «Коза», «Аполлон и Тамара», «Люди», «Мудрость», «Странная ночь» и др.</a:t>
            </a:r>
            <a:endParaRPr lang="ru-RU" dirty="0"/>
          </a:p>
        </p:txBody>
      </p:sp>
      <p:pic>
        <p:nvPicPr>
          <p:cNvPr id="12291" name="Рисунок 2" descr="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2571750"/>
            <a:ext cx="21431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4" descr="4455_Bogataya_zhizn_Rasskazy_i_feletony_1924-1925_gg_-_160_s_Russkij_sti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214563"/>
            <a:ext cx="21336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5" descr="1276320_Priklyucheniya_obezyany_Rasskazy_i_feletony_1937-1951_gg_sost_Grishchenkov_R_Russkij_sti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2143125"/>
            <a:ext cx="21336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765dde76f55b874fd43712305d30cc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4410075"/>
            <a:ext cx="19288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43438"/>
          </a:xfrm>
        </p:spPr>
        <p:txBody>
          <a:bodyPr/>
          <a:lstStyle/>
          <a:p>
            <a:r>
              <a:rPr lang="ru-RU" sz="3200" dirty="0" smtClean="0"/>
              <a:t>М.Зощенко: «Недавно в нашей коммунальной квартире драка произошла. И не то, что драка, а целый бой… . Дрались , конечно, от чистого сердца. Инвалиду Гаврилу последнюю башку чуть не оттяпали. Главная причина- народ очень уже нервный. Расстраивается по мелким пустякам. Горячится. И через это дерется грубо, как в тумане». М.Зощенко «Нервные люди».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357313"/>
            <a:ext cx="8229600" cy="4357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dirty="0" smtClean="0"/>
              <a:t>Объединения художников : ЛЕФ (левый фронт в искусстве). </a:t>
            </a:r>
            <a:br>
              <a:rPr lang="ru-RU" sz="4900" dirty="0" smtClean="0"/>
            </a:br>
            <a:r>
              <a:rPr lang="ru-RU" sz="4900" dirty="0" smtClean="0"/>
              <a:t>ОСТ(общество станковистов)</a:t>
            </a:r>
            <a:br>
              <a:rPr lang="ru-RU" sz="4900" dirty="0" smtClean="0"/>
            </a:br>
            <a:r>
              <a:rPr lang="ru-RU" sz="4900" dirty="0" smtClean="0"/>
              <a:t>«4 искусства».</a:t>
            </a:r>
            <a:br>
              <a:rPr lang="ru-RU" sz="4900" dirty="0" smtClean="0"/>
            </a:br>
            <a:r>
              <a:rPr lang="ru-RU" sz="4900" dirty="0" smtClean="0"/>
              <a:t>АХРР(ассоциация художников революционной России).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2000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Жизнь и быт Красной Армии.</a:t>
            </a:r>
            <a:br>
              <a:rPr lang="ru-RU" dirty="0" smtClean="0"/>
            </a:br>
            <a:r>
              <a:rPr lang="ru-RU" dirty="0" smtClean="0"/>
              <a:t>Картины М.Б. </a:t>
            </a:r>
            <a:r>
              <a:rPr lang="ru-RU" dirty="0" err="1" smtClean="0"/>
              <a:t>Грекова</a:t>
            </a:r>
            <a:r>
              <a:rPr lang="ru-RU" dirty="0" smtClean="0"/>
              <a:t> «</a:t>
            </a:r>
            <a:r>
              <a:rPr lang="ru-RU" dirty="0" err="1" smtClean="0"/>
              <a:t>Точанка</a:t>
            </a:r>
            <a:r>
              <a:rPr lang="ru-RU" dirty="0" smtClean="0"/>
              <a:t>»,</a:t>
            </a:r>
            <a:br>
              <a:rPr lang="ru-RU" dirty="0" smtClean="0"/>
            </a:br>
            <a:r>
              <a:rPr lang="ru-RU" dirty="0" smtClean="0"/>
              <a:t>«В отряд к Буденному»</a:t>
            </a:r>
          </a:p>
        </p:txBody>
      </p:sp>
      <p:pic>
        <p:nvPicPr>
          <p:cNvPr id="15363" name="Рисунок 2" descr="08e64126158dbf15b4fbb2e3cf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286000"/>
            <a:ext cx="528637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26431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Революция, быт и труд. Картина И.И. Бродского «В.И. Ленин на фоне Кремля».</a:t>
            </a:r>
            <a:br>
              <a:rPr lang="ru-RU" sz="3600" dirty="0" smtClean="0"/>
            </a:br>
            <a:r>
              <a:rPr lang="ru-RU" sz="3600" dirty="0" smtClean="0"/>
              <a:t>Картина Герасимова А.М. Ленин на трибуне .</a:t>
            </a:r>
            <a:endParaRPr lang="ru-RU" dirty="0" smtClean="0"/>
          </a:p>
        </p:txBody>
      </p:sp>
      <p:pic>
        <p:nvPicPr>
          <p:cNvPr id="16387" name="Рисунок 2" descr="lenin-brodski19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538413"/>
            <a:ext cx="2786063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" descr="LENI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500313"/>
            <a:ext cx="3071813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40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В.Денни «Банда: Колчаковская, Деникинская»</a:t>
            </a:r>
          </a:p>
        </p:txBody>
      </p:sp>
      <p:pic>
        <p:nvPicPr>
          <p:cNvPr id="17411" name="Рисунок 2" descr="bely-band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370363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 descr="0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1555750"/>
            <a:ext cx="34290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Д. Моор «Ты записался добровольцем помоги!»</a:t>
            </a:r>
          </a:p>
        </p:txBody>
      </p:sp>
      <p:pic>
        <p:nvPicPr>
          <p:cNvPr id="18435" name="Рисунок 2" descr="moo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00174"/>
            <a:ext cx="35179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4991100" cy="306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1357313"/>
            <a:ext cx="2540000" cy="2801937"/>
          </a:xfrm>
          <a:prstGeom prst="rect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43031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«Окна сатиры РОСТА».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В.Маяковский и его плакаты .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67037"/>
            <a:ext cx="2646363" cy="778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1438" y="4000500"/>
            <a:ext cx="3992562" cy="2857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3114675"/>
            <a:ext cx="2840038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88" y="285750"/>
            <a:ext cx="7339012" cy="3214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Духовная жизнь СССР в 20-е годы.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3643313"/>
            <a:ext cx="6705600" cy="22860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1.Борьба с неграмотностью.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2. Власть и интеллигенция.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3.Партийный контроль 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4. «Сменовеховство».</a:t>
            </a:r>
            <a:endParaRPr lang="ru-RU" b="1" i="1" dirty="0" smtClean="0"/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 smtClean="0"/>
              <a:t>5.Большевики и церковь.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pPr marL="742950" indent="-742950"/>
            <a:r>
              <a:rPr lang="ru-RU" sz="3200" dirty="0" smtClean="0"/>
              <a:t>Вывод:</a:t>
            </a:r>
            <a:br>
              <a:rPr lang="ru-RU" sz="3200" dirty="0" smtClean="0"/>
            </a:br>
            <a:r>
              <a:rPr lang="ru-RU" sz="3200" dirty="0" smtClean="0"/>
              <a:t>1. Большевики рассматривали искусство как инструмент политической борьбы.</a:t>
            </a:r>
            <a:br>
              <a:rPr lang="ru-RU" sz="3200" dirty="0" smtClean="0"/>
            </a:br>
            <a:r>
              <a:rPr lang="ru-RU" sz="3200" dirty="0" smtClean="0"/>
              <a:t>2. Главное требование , которое они предъявляли к нему – высокая идейность. Советское официальное искусство было пронизано коммунистической идеологией.</a:t>
            </a:r>
            <a:br>
              <a:rPr lang="ru-RU" sz="3200" dirty="0" smtClean="0"/>
            </a:br>
            <a:r>
              <a:rPr lang="ru-RU" sz="3200" dirty="0" smtClean="0"/>
              <a:t>3. В 20-е гг. большевики в области художественной культуры допускали значительную свободу творчества.</a:t>
            </a:r>
            <a:br>
              <a:rPr lang="ru-RU" sz="3200" dirty="0" smtClean="0"/>
            </a:br>
            <a:r>
              <a:rPr lang="ru-RU" sz="3200" dirty="0" smtClean="0"/>
              <a:t>4. Были достигнуты определённые успехи в ликвидации безграмотности . Созданы ценности в области духовной культуры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1928813"/>
            <a:ext cx="3500438" cy="1357312"/>
          </a:xfrm>
        </p:spPr>
        <p:txBody>
          <a:bodyPr/>
          <a:lstStyle/>
          <a:p>
            <a:r>
              <a:rPr lang="ru-RU" sz="4400" dirty="0" smtClean="0"/>
              <a:t>Накануне революции  </a:t>
            </a:r>
            <a:r>
              <a:rPr lang="ru-RU" sz="4000" dirty="0" smtClean="0"/>
              <a:t>:</a:t>
            </a:r>
            <a:endParaRPr lang="ru-RU" sz="2400" dirty="0" smtClean="0"/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0000"/>
                </a:solidFill>
              </a:rPr>
              <a:t>73% населения страны не умело читать и писать.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0000"/>
                </a:solidFill>
              </a:rPr>
              <a:t>Неграмотность  крестьян  достигла 85%.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0000"/>
                </a:solidFill>
              </a:rPr>
              <a:t>Неграмотность  подавляющую большинства нерусских народов – 98-99% 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0000"/>
                </a:solidFill>
              </a:rPr>
              <a:t>48 народностей вообще не имели письменности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FF0000"/>
                </a:solidFill>
              </a:rPr>
              <a:t>1921 г. Одно перо приходилось на 10 учеников , один карандаш и одна тетрадь – на 20.</a:t>
            </a:r>
          </a:p>
        </p:txBody>
      </p:sp>
      <p:pic>
        <p:nvPicPr>
          <p:cNvPr id="4" name="Picture 2" descr="C:\Users\Владелец\Desktop\fc0240f9c0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357562"/>
            <a:ext cx="358305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88" y="1143000"/>
            <a:ext cx="8229600" cy="32146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FF"/>
                </a:solidFill>
                <a:latin typeface="MingLiU_HKSCS" pitchFamily="18" charset="-120"/>
                <a:ea typeface="MingLiU_HKSCS" pitchFamily="18" charset="-120"/>
                <a:cs typeface="Mongolian Baiti" pitchFamily="66" charset="0"/>
              </a:rPr>
              <a:t>Каковы были цели кампании по борьбе с неграмотностью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4362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dirty="0" smtClean="0"/>
              <a:t>1.Подъем общего культурного уровня народа.</a:t>
            </a:r>
            <a:br>
              <a:rPr lang="ru-RU" sz="4000" dirty="0" smtClean="0"/>
            </a:br>
            <a:r>
              <a:rPr lang="ru-RU" sz="4000" dirty="0" smtClean="0"/>
              <a:t>2.Превращение каждого человека в сознательного творца истории.</a:t>
            </a:r>
            <a:br>
              <a:rPr lang="ru-RU" sz="4000" dirty="0" smtClean="0"/>
            </a:br>
            <a:r>
              <a:rPr lang="ru-RU" sz="4000" dirty="0" smtClean="0"/>
              <a:t>3.Воспитание «нового человека», строителя социалистического общества.</a:t>
            </a:r>
            <a:br>
              <a:rPr lang="ru-RU" sz="4000" dirty="0" smtClean="0"/>
            </a:br>
            <a:r>
              <a:rPr lang="ru-RU" sz="4000" dirty="0" smtClean="0"/>
              <a:t>4.Формирование у трудящихся научного мировоззрения, вытеснение религиозного сознания.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578643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900" dirty="0" smtClean="0">
                <a:latin typeface="Arial Black" pitchFamily="34" charset="0"/>
              </a:rPr>
              <a:t>Кто будет создавать </a:t>
            </a:r>
            <a:r>
              <a:rPr lang="ru-RU" sz="4900" u="sng" dirty="0" smtClean="0">
                <a:latin typeface="Arial Black" pitchFamily="34" charset="0"/>
              </a:rPr>
              <a:t>новую </a:t>
            </a:r>
            <a:r>
              <a:rPr lang="ru-RU" sz="4900" dirty="0" smtClean="0">
                <a:latin typeface="Arial Black" pitchFamily="34" charset="0"/>
              </a:rPr>
              <a:t>культуру?</a:t>
            </a:r>
            <a:br>
              <a:rPr lang="ru-RU" sz="4900" dirty="0" smtClean="0">
                <a:latin typeface="Arial Black" pitchFamily="34" charset="0"/>
              </a:rPr>
            </a:br>
            <a:r>
              <a:rPr lang="ru-RU" sz="4900" dirty="0" smtClean="0">
                <a:latin typeface="Arial Black" pitchFamily="34" charset="0"/>
              </a:rPr>
              <a:t>Люди , выросшие в условиях </a:t>
            </a:r>
            <a:r>
              <a:rPr lang="ru-RU" sz="4900" u="sng" dirty="0" smtClean="0">
                <a:latin typeface="Arial Black" pitchFamily="34" charset="0"/>
              </a:rPr>
              <a:t>старой культуры</a:t>
            </a:r>
            <a:r>
              <a:rPr lang="ru-RU" sz="4900" dirty="0" smtClean="0">
                <a:latin typeface="Arial Black" pitchFamily="34" charset="0"/>
              </a:rPr>
              <a:t>?</a:t>
            </a:r>
            <a:br>
              <a:rPr lang="ru-RU" sz="4900" dirty="0" smtClean="0">
                <a:latin typeface="Arial Black" pitchFamily="34" charset="0"/>
              </a:rPr>
            </a:br>
            <a:r>
              <a:rPr lang="ru-RU" sz="4900" dirty="0" smtClean="0">
                <a:latin typeface="Arial Black" pitchFamily="34" charset="0"/>
              </a:rPr>
              <a:t>Можно ли создать </a:t>
            </a:r>
            <a:r>
              <a:rPr lang="ru-RU" sz="4900" u="sng" dirty="0" smtClean="0">
                <a:latin typeface="Arial Black" pitchFamily="34" charset="0"/>
              </a:rPr>
              <a:t>новое</a:t>
            </a:r>
            <a:r>
              <a:rPr lang="ru-RU" sz="4900" dirty="0" smtClean="0">
                <a:latin typeface="Arial Black" pitchFamily="34" charset="0"/>
              </a:rPr>
              <a:t> при помощи </a:t>
            </a:r>
            <a:r>
              <a:rPr lang="ru-RU" sz="4900" u="sng" dirty="0" smtClean="0">
                <a:latin typeface="Arial Black" pitchFamily="34" charset="0"/>
              </a:rPr>
              <a:t>старого</a:t>
            </a:r>
            <a:r>
              <a:rPr lang="ru-RU" sz="4900" dirty="0" smtClean="0">
                <a:latin typeface="Arial Black" pitchFamily="34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0"/>
            <a:ext cx="8229600" cy="1928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latin typeface="Monotype Corsiva" pitchFamily="66" charset="0"/>
              </a:rPr>
              <a:t>Цель урока</a:t>
            </a:r>
            <a:r>
              <a:rPr lang="ru-RU" dirty="0" smtClean="0">
                <a:latin typeface="Monotype Corsiva" pitchFamily="66" charset="0"/>
              </a:rPr>
              <a:t>: познакомится с основными чертами нового искусства.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7"/>
          <p:cNvSpPr>
            <a:spLocks noGrp="1"/>
          </p:cNvSpPr>
          <p:nvPr>
            <p:ph type="title"/>
          </p:nvPr>
        </p:nvSpPr>
        <p:spPr>
          <a:xfrm>
            <a:off x="285750" y="1357313"/>
            <a:ext cx="3008313" cy="1162050"/>
          </a:xfrm>
        </p:spPr>
        <p:txBody>
          <a:bodyPr/>
          <a:lstStyle/>
          <a:p>
            <a:r>
              <a:rPr lang="ru-RU" sz="3200" dirty="0" smtClean="0"/>
              <a:t>Основные идеи Пролеткульта :</a:t>
            </a:r>
          </a:p>
        </p:txBody>
      </p:sp>
      <p:sp>
        <p:nvSpPr>
          <p:cNvPr id="8195" name="Подзаголовок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Старая культура , как и старый мир, должна быть уничтожена.</a:t>
            </a:r>
          </a:p>
          <a:p>
            <a:r>
              <a:rPr lang="ru-RU" dirty="0" smtClean="0"/>
              <a:t>Создать новую, чисто пролетарскую культуру.</a:t>
            </a:r>
          </a:p>
          <a:p>
            <a:r>
              <a:rPr lang="ru-RU" dirty="0" smtClean="0"/>
              <a:t>Создать ее может только пролетариат.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900"/>
                            </p:stCondLst>
                            <p:childTnLst>
                              <p:par>
                                <p:cTn id="1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700"/>
                            </p:stCondLst>
                            <p:childTnLst>
                              <p:par>
                                <p:cTn id="2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5072062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Мы кузнецы и дух наш молод,</a:t>
            </a:r>
            <a:br>
              <a:rPr lang="ru-RU" sz="3600" dirty="0" smtClean="0"/>
            </a:br>
            <a:r>
              <a:rPr lang="ru-RU" sz="3600" dirty="0" smtClean="0"/>
              <a:t>Куём мы к счастию ключи!</a:t>
            </a:r>
            <a:br>
              <a:rPr lang="ru-RU" sz="3600" dirty="0" smtClean="0"/>
            </a:br>
            <a:r>
              <a:rPr lang="ru-RU" sz="3600" dirty="0" smtClean="0"/>
              <a:t>Вздымайся выше, тяжкий молот ,</a:t>
            </a:r>
            <a:br>
              <a:rPr lang="ru-RU" sz="3600" dirty="0" smtClean="0"/>
            </a:br>
            <a:r>
              <a:rPr lang="ru-RU" sz="3600" dirty="0" smtClean="0"/>
              <a:t>В стальную грудь сильней стучи!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Мы светлый путь куём народу-</a:t>
            </a:r>
            <a:br>
              <a:rPr lang="ru-RU" sz="3600" dirty="0" smtClean="0"/>
            </a:br>
            <a:r>
              <a:rPr lang="ru-RU" sz="3600" dirty="0" smtClean="0"/>
              <a:t>Мы счастье родине куём…</a:t>
            </a:r>
            <a:br>
              <a:rPr lang="ru-RU" sz="3600" dirty="0" smtClean="0"/>
            </a:br>
            <a:r>
              <a:rPr lang="ru-RU" sz="3600" dirty="0" smtClean="0"/>
              <a:t>В горне желанную свободу</a:t>
            </a:r>
            <a:br>
              <a:rPr lang="ru-RU" sz="3600" dirty="0" smtClean="0"/>
            </a:br>
            <a:r>
              <a:rPr lang="ru-RU" sz="3600" dirty="0" smtClean="0"/>
              <a:t>Горячим закалим огнем .</a:t>
            </a: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5857875" y="6072188"/>
            <a:ext cx="2786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Ф. </a:t>
            </a:r>
            <a:r>
              <a:rPr lang="ru-RU" sz="2400" dirty="0" err="1">
                <a:latin typeface="Calibri" pitchFamily="34" charset="0"/>
              </a:rPr>
              <a:t>Шкулев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9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344</Words>
  <Application>Microsoft Office PowerPoint</Application>
  <PresentationFormat>Экран (4:3)</PresentationFormat>
  <Paragraphs>40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Тема урока: Духовная жизнь в СССР в 20-е года.</vt:lpstr>
      <vt:lpstr>Духовная жизнь СССР в 20-е годы.</vt:lpstr>
      <vt:lpstr>Накануне революции  :</vt:lpstr>
      <vt:lpstr>Каковы были цели кампании по борьбе с неграмотностью ?</vt:lpstr>
      <vt:lpstr>1.Подъем общего культурного уровня народа. 2.Превращение каждого человека в сознательного творца истории. 3.Воспитание «нового человека», строителя социалистического общества. 4.Формирование у трудящихся научного мировоззрения, вытеснение религиозного сознания.   </vt:lpstr>
      <vt:lpstr>Кто будет создавать новую культуру? Люди , выросшие в условиях старой культуры? Можно ли создать новое при помощи старого?  </vt:lpstr>
      <vt:lpstr>Цель урока: познакомится с основными чертами нового искусства.</vt:lpstr>
      <vt:lpstr>Основные идеи Пролеткульта :</vt:lpstr>
      <vt:lpstr>     Мы кузнецы и дух наш молод, Куём мы к счастию ключи! Вздымайся выше, тяжкий молот , В стальную грудь сильней стучи!  Мы светлый путь куём народу- Мы счастье родине куём… В горне желанную свободу Горячим закалим огнем .    </vt:lpstr>
      <vt:lpstr>1925г. Оформилась РАПП(Российская ассоциация пролетарских писателей) </vt:lpstr>
      <vt:lpstr>НЭП- новая экономическая политика (1922-1929гг.)</vt:lpstr>
      <vt:lpstr>М.Зощенко «Коза», «Аполлон и Тамара», «Люди», «Мудрость», «Странная ночь» и др.</vt:lpstr>
      <vt:lpstr>М.Зощенко: «Недавно в нашей коммунальной квартире драка произошла. И не то, что драка, а целый бой… . Дрались , конечно, от чистого сердца. Инвалиду Гаврилу последнюю башку чуть не оттяпали. Главная причина- народ очень уже нервный. Расстраивается по мелким пустякам. Горячится. И через это дерется грубо, как в тумане». М.Зощенко «Нервные люди». </vt:lpstr>
      <vt:lpstr>Объединения художников : ЛЕФ (левый фронт в искусстве).  ОСТ(общество станковистов) «4 искусства». АХРР(ассоциация художников революционной России). </vt:lpstr>
      <vt:lpstr>Жизнь и быт Красной Армии. Картины М.Б. Грекова «Точанка», «В отряд к Буденному»</vt:lpstr>
      <vt:lpstr>Революция, быт и труд. Картина И.И. Бродского «В.И. Ленин на фоне Кремля». Картина Герасимова А.М. Ленин на трибуне .</vt:lpstr>
      <vt:lpstr>В.Денни «Банда: Колчаковская, Деникинская»</vt:lpstr>
      <vt:lpstr>Д. Моор «Ты записался добровольцем помоги!»</vt:lpstr>
      <vt:lpstr>«Окна сатиры РОСТА». В.Маяковский и его плакаты .</vt:lpstr>
      <vt:lpstr>Вывод: 1. Большевики рассматривали искусство как инструмент политической борьбы. 2. Главное требование , которое они предъявляли к нему – высокая идейность. Советское официальное искусство было пронизано коммунистической идеологией. 3. В 20-е гг. большевики в области художественной культуры допускали значительную свободу творчества. 4. Были достигнуты определённые успехи в ликвидации безграмотности . Созданы ценности в области духовной культуры .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Духовная жизнь в СССР в 20-е года.</dc:title>
  <dc:creator>М-Видео</dc:creator>
  <cp:lastModifiedBy>y407</cp:lastModifiedBy>
  <cp:revision>26</cp:revision>
  <dcterms:created xsi:type="dcterms:W3CDTF">2012-01-19T16:56:07Z</dcterms:created>
  <dcterms:modified xsi:type="dcterms:W3CDTF">2016-12-03T05:00:49Z</dcterms:modified>
</cp:coreProperties>
</file>