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6" r:id="rId5"/>
    <p:sldId id="258" r:id="rId6"/>
    <p:sldId id="259" r:id="rId7"/>
    <p:sldId id="267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81A2A-85C5-4ADC-82B8-4FCD3787A2F5}" type="doc">
      <dgm:prSet loTypeId="urn:microsoft.com/office/officeart/2005/8/layout/vList2" loCatId="list" qsTypeId="urn:microsoft.com/office/officeart/2005/8/quickstyle/simple1#1" qsCatId="simple" csTypeId="urn:microsoft.com/office/officeart/2005/8/colors/accent1_2#1" csCatId="accent1" phldr="0"/>
      <dgm:spPr/>
      <dgm:t>
        <a:bodyPr/>
        <a:lstStyle/>
        <a:p>
          <a:endParaRPr lang="ru-RU"/>
        </a:p>
      </dgm:t>
    </dgm:pt>
    <dgm:pt modelId="{064957FA-D975-4274-9D3D-66719CA91384}" type="pres">
      <dgm:prSet presAssocID="{FC081A2A-85C5-4ADC-82B8-4FCD3787A2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CBBCBF8-43BE-4C1F-BE33-720B8D7F0466}" type="presOf" srcId="{FC081A2A-85C5-4ADC-82B8-4FCD3787A2F5}" destId="{064957FA-D975-4274-9D3D-66719CA913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AE93F-79B7-467D-B907-0690193C955E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1321C-A849-459F-9E4E-BCDA519907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241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6A3C2A-348F-4C56-B0E5-A3A4E4BF582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241967-DB1D-4DCA-93AE-8CA84F3657B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651" y="1341438"/>
            <a:ext cx="7772400" cy="1828800"/>
          </a:xfrm>
        </p:spPr>
        <p:txBody>
          <a:bodyPr wrap="square" lIns="45715" tIns="45715" rIns="45715" bIns="45715" numCol="1" anchorCtr="0" compatLnSpc="1">
            <a:prstTxWarp prst="textNoShape">
              <a:avLst/>
            </a:prstTxWarp>
          </a:bodyPr>
          <a:lstStyle/>
          <a:p>
            <a:pPr algn="r" eaLnBrk="1" hangingPunct="1"/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</a:rPr>
              <a:t>НАХОЖДЕНИЕ НЕСКОЛЬКИХ ДОЛЕЙ ЦЕЛОГ</a:t>
            </a:r>
            <a:r>
              <a:rPr lang="ru-RU" sz="4100" i="1"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</p:txBody>
      </p:sp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 rot="4393478">
            <a:off x="667545" y="461170"/>
            <a:ext cx="2879725" cy="2624137"/>
          </a:xfrm>
          <a:prstGeom prst="rect">
            <a:avLst/>
          </a:prstGeom>
        </p:spPr>
        <p:txBody>
          <a:bodyPr vert="wordArtVert" wrap="none" lIns="91430" tIns="45715" rIns="91430" bIns="45715" fromWordArt="1">
            <a:prstTxWarp prst="textPlain">
              <a:avLst>
                <a:gd name="adj" fmla="val 40185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33798" name="Picture 6" descr="017399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1" y="404813"/>
            <a:ext cx="4019550" cy="335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2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3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6"/>
                  </p:tgtEl>
                </p:cond>
              </p:nextCondLst>
            </p:seq>
          </p:childTnLst>
        </p:cTn>
      </p:par>
    </p:tnLst>
    <p:bldLst>
      <p:bldP spid="2" grpId="0"/>
      <p:bldP spid="33796" grpId="0" animBg="1"/>
      <p:bldP spid="33796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ВЫЧИСЛИТЕ!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ru-RU" sz="6000" dirty="0" smtClean="0"/>
              <a:t> </a:t>
            </a:r>
            <a:r>
              <a:rPr lang="ru-RU" sz="6000" dirty="0"/>
              <a:t>2</a:t>
            </a:r>
            <a:r>
              <a:rPr lang="en-US" sz="6000" dirty="0" smtClean="0"/>
              <a:t>/</a:t>
            </a:r>
            <a:r>
              <a:rPr lang="ru-RU" sz="6000" dirty="0" smtClean="0"/>
              <a:t>5</a:t>
            </a:r>
            <a:r>
              <a:rPr lang="ru-RU" sz="6000" dirty="0" smtClean="0">
                <a:latin typeface="Arial" charset="0"/>
              </a:rPr>
              <a:t> </a:t>
            </a:r>
            <a:r>
              <a:rPr lang="ru-RU" sz="6000" dirty="0" smtClean="0"/>
              <a:t>КМ=</a:t>
            </a:r>
          </a:p>
          <a:p>
            <a:pPr marL="0" indent="0" eaLnBrk="1" hangingPunct="1">
              <a:buNone/>
            </a:pPr>
            <a:r>
              <a:rPr lang="ru-RU" sz="6000" dirty="0" smtClean="0"/>
              <a:t> 2</a:t>
            </a:r>
            <a:r>
              <a:rPr lang="en-US" sz="6000" dirty="0" smtClean="0"/>
              <a:t>/4</a:t>
            </a:r>
            <a:r>
              <a:rPr lang="ru-RU" sz="6000" dirty="0" smtClean="0">
                <a:latin typeface="Arial" charset="0"/>
              </a:rPr>
              <a:t> </a:t>
            </a:r>
            <a:r>
              <a:rPr lang="ru-RU" sz="6000" dirty="0" smtClean="0"/>
              <a:t>М=</a:t>
            </a:r>
          </a:p>
          <a:p>
            <a:pPr marL="0" indent="0" eaLnBrk="1" hangingPunct="1">
              <a:buNone/>
            </a:pPr>
            <a:r>
              <a:rPr lang="ru-RU" sz="6000" dirty="0">
                <a:latin typeface="Arial" charset="0"/>
              </a:rPr>
              <a:t> 3</a:t>
            </a:r>
            <a:r>
              <a:rPr lang="ru-RU" sz="6000" dirty="0" smtClean="0"/>
              <a:t>/</a:t>
            </a:r>
            <a:r>
              <a:rPr lang="ru-RU" sz="6000" dirty="0" smtClean="0">
                <a:latin typeface="Arial" charset="0"/>
              </a:rPr>
              <a:t>5 </a:t>
            </a:r>
            <a:r>
              <a:rPr lang="ru-RU" sz="6000" dirty="0" smtClean="0"/>
              <a:t>СМ=</a:t>
            </a:r>
          </a:p>
          <a:p>
            <a:pPr marL="0" indent="0" eaLnBrk="1" hangingPunct="1">
              <a:buNone/>
            </a:pPr>
            <a:r>
              <a:rPr lang="ru-RU" sz="6000" dirty="0"/>
              <a:t> </a:t>
            </a:r>
            <a:r>
              <a:rPr lang="ru-RU" sz="6000" dirty="0" smtClean="0"/>
              <a:t>5/10</a:t>
            </a:r>
            <a:r>
              <a:rPr lang="ru-RU" sz="6000" dirty="0" smtClean="0">
                <a:latin typeface="Arial" charset="0"/>
              </a:rPr>
              <a:t> </a:t>
            </a:r>
            <a:r>
              <a:rPr lang="ru-RU" sz="6000" dirty="0" smtClean="0"/>
              <a:t>ДМ=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538" y="620713"/>
            <a:ext cx="267573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6000" b="1" i="1" dirty="0">
                <a:latin typeface="Verdana" pitchFamily="34" charset="0"/>
              </a:rPr>
              <a:t>4</a:t>
            </a:r>
            <a:r>
              <a:rPr lang="ru-RU" sz="6000" b="1" i="1" dirty="0" smtClean="0">
                <a:latin typeface="Verdana" pitchFamily="34" charset="0"/>
              </a:rPr>
              <a:t>00</a:t>
            </a:r>
            <a:r>
              <a:rPr lang="ru-RU" sz="6000" b="1" i="1" dirty="0" smtClean="0"/>
              <a:t> </a:t>
            </a:r>
            <a:r>
              <a:rPr lang="ru-RU" sz="6000" b="1" i="1" dirty="0">
                <a:latin typeface="Verdana" pitchFamily="34" charset="0"/>
              </a:rPr>
              <a:t>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5738" y="1557338"/>
            <a:ext cx="263084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6000" b="1" i="1" dirty="0" smtClean="0">
                <a:latin typeface="Verdana" pitchFamily="34" charset="0"/>
              </a:rPr>
              <a:t>5</a:t>
            </a:r>
            <a:r>
              <a:rPr lang="ru-RU" sz="6000" b="1" i="1" dirty="0" smtClean="0">
                <a:latin typeface="Verdana" pitchFamily="34" charset="0"/>
              </a:rPr>
              <a:t>0</a:t>
            </a:r>
            <a:r>
              <a:rPr lang="en-US" sz="6000" b="1" i="1" dirty="0" smtClean="0">
                <a:latin typeface="Verdana" pitchFamily="34" charset="0"/>
              </a:rPr>
              <a:t> </a:t>
            </a:r>
            <a:r>
              <a:rPr lang="ru-RU" sz="6000" b="1" i="1" dirty="0">
                <a:latin typeface="Verdana" pitchFamily="34" charset="0"/>
              </a:rPr>
              <a:t>см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4663" y="2492375"/>
            <a:ext cx="2270173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6000" b="1" i="1" dirty="0">
                <a:latin typeface="Verdana" pitchFamily="34" charset="0"/>
              </a:rPr>
              <a:t>6</a:t>
            </a:r>
            <a:r>
              <a:rPr lang="en-US" sz="6000" b="1" i="1" dirty="0" smtClean="0">
                <a:latin typeface="Verdana" pitchFamily="34" charset="0"/>
              </a:rPr>
              <a:t> </a:t>
            </a:r>
            <a:r>
              <a:rPr lang="ru-RU" sz="6000" b="1" i="1" dirty="0">
                <a:latin typeface="Verdana" pitchFamily="34" charset="0"/>
              </a:rPr>
              <a:t>мм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59338" y="3429000"/>
            <a:ext cx="2065337" cy="10064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6000" b="1" i="1">
                <a:latin typeface="Verdana" pitchFamily="34" charset="0"/>
              </a:rPr>
              <a:t>1 </a:t>
            </a:r>
            <a:r>
              <a:rPr lang="ru-RU" sz="6000" b="1" i="1">
                <a:latin typeface="Verdana" pitchFamily="34" charset="0"/>
              </a:rPr>
              <a:t>см</a:t>
            </a:r>
          </a:p>
        </p:txBody>
      </p:sp>
    </p:spTree>
    <p:extLst>
      <p:ext uri="{BB962C8B-B14F-4D97-AF65-F5344CB8AC3E}">
        <p14:creationId xmlns:p14="http://schemas.microsoft.com/office/powerpoint/2010/main" val="334349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НАЙДИ ПЛОЩАДЬ 3/4 ДОЛЕЙ КАЖДОГО КВАДРАТА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24612" name="Group 36"/>
          <p:cNvGraphicFramePr>
            <a:graphicFrameLocks noGrp="1"/>
          </p:cNvGraphicFramePr>
          <p:nvPr>
            <p:ph idx="1"/>
          </p:nvPr>
        </p:nvGraphicFramePr>
        <p:xfrm>
          <a:off x="1403350" y="1357313"/>
          <a:ext cx="2906713" cy="3049588"/>
        </p:xfrm>
        <a:graphic>
          <a:graphicData uri="http://schemas.openxmlformats.org/drawingml/2006/table">
            <a:tbl>
              <a:tblPr/>
              <a:tblGrid>
                <a:gridCol w="1454150"/>
                <a:gridCol w="1452563"/>
              </a:tblGrid>
              <a:tr h="156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857750" y="1357313"/>
          <a:ext cx="2857500" cy="3079750"/>
        </p:xfrm>
        <a:graphic>
          <a:graphicData uri="http://schemas.openxmlformats.org/drawingml/2006/table">
            <a:tbl>
              <a:tblPr/>
              <a:tblGrid>
                <a:gridCol w="2857500"/>
              </a:tblGrid>
              <a:tr h="307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>
            <a:cxnSpLocks noChangeShapeType="1"/>
          </p:cNvCxnSpPr>
          <p:nvPr/>
        </p:nvCxnSpPr>
        <p:spPr bwMode="auto">
          <a:xfrm rot="5400000" flipH="1" flipV="1">
            <a:off x="4747419" y="1469232"/>
            <a:ext cx="3079750" cy="28559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Прямая соединительная линия 8"/>
          <p:cNvCxnSpPr>
            <a:cxnSpLocks noChangeShapeType="1"/>
          </p:cNvCxnSpPr>
          <p:nvPr/>
        </p:nvCxnSpPr>
        <p:spPr bwMode="auto">
          <a:xfrm rot="16200000" flipH="1">
            <a:off x="4758532" y="1456531"/>
            <a:ext cx="3008312" cy="28098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Равнобедренный треугольник 9"/>
          <p:cNvSpPr>
            <a:spLocks noChangeArrowheads="1"/>
          </p:cNvSpPr>
          <p:nvPr/>
        </p:nvSpPr>
        <p:spPr bwMode="auto">
          <a:xfrm rot="10800000">
            <a:off x="4932363" y="1341438"/>
            <a:ext cx="2786062" cy="15716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42545" algn="ctr">
            <a:solidFill>
              <a:srgbClr val="B05C05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1" name="Равнобедренный треугольник 10"/>
          <p:cNvSpPr>
            <a:spLocks noChangeArrowheads="1"/>
          </p:cNvSpPr>
          <p:nvPr/>
        </p:nvSpPr>
        <p:spPr bwMode="auto">
          <a:xfrm rot="5400000">
            <a:off x="4037806" y="2174082"/>
            <a:ext cx="3097213" cy="1428750"/>
          </a:xfrm>
          <a:prstGeom prst="triangle">
            <a:avLst>
              <a:gd name="adj" fmla="val 49574"/>
            </a:avLst>
          </a:prstGeom>
          <a:solidFill>
            <a:schemeClr val="accent1"/>
          </a:solidFill>
          <a:ln w="42500" algn="ctr">
            <a:solidFill>
              <a:srgbClr val="B05C05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Равнобедренный треугольник 11"/>
          <p:cNvSpPr>
            <a:spLocks noChangeArrowheads="1"/>
          </p:cNvSpPr>
          <p:nvPr/>
        </p:nvSpPr>
        <p:spPr bwMode="auto">
          <a:xfrm rot="-5400000">
            <a:off x="5503069" y="2139157"/>
            <a:ext cx="3024187" cy="1428750"/>
          </a:xfrm>
          <a:prstGeom prst="triangle">
            <a:avLst>
              <a:gd name="adj" fmla="val 49574"/>
            </a:avLst>
          </a:prstGeom>
          <a:solidFill>
            <a:schemeClr val="accent1"/>
          </a:solidFill>
          <a:ln w="42500" algn="ctr">
            <a:solidFill>
              <a:srgbClr val="B05C05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350" y="1341438"/>
            <a:ext cx="1512888" cy="1582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350" y="2924175"/>
            <a:ext cx="1512888" cy="1512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916238" y="1341438"/>
            <a:ext cx="1439862" cy="1582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808038" y="4968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96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</a:t>
            </a: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48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парах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503238" y="681038"/>
            <a:ext cx="8183562" cy="41878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НАЙДИТЕ:</a:t>
            </a:r>
            <a:endParaRPr lang="ru-RU" sz="3600" b="1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b="1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6000" smtClean="0"/>
              <a:t>4/7 ОТ ЧИСЛА 28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6000" smtClean="0"/>
              <a:t>2/6 ОТ ЧИСЛА 36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6000" smtClean="0"/>
              <a:t>3/8 ОТ ЧИСЛА 72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596188" y="1844675"/>
            <a:ext cx="1031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3300"/>
                </a:solidFill>
              </a:rPr>
              <a:t>16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596188" y="2781300"/>
            <a:ext cx="1031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3300"/>
                </a:solidFill>
              </a:rPr>
              <a:t>12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7667625" y="3789363"/>
            <a:ext cx="1031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3300"/>
                </a:solidFill>
              </a:rPr>
              <a:t>27</a:t>
            </a:r>
          </a:p>
        </p:txBody>
      </p:sp>
      <p:sp>
        <p:nvSpPr>
          <p:cNvPr id="25607" name="AutoShape 7">
            <a:hlinkClick r:id="" action="ppaction://hlinkshowjump?jump=lastslide"/>
          </p:cNvPr>
          <p:cNvSpPr>
            <a:spLocks noChangeArrowheads="1"/>
          </p:cNvSpPr>
          <p:nvPr/>
        </p:nvSpPr>
        <p:spPr bwMode="auto">
          <a:xfrm>
            <a:off x="7812088" y="5876925"/>
            <a:ext cx="936625" cy="576263"/>
          </a:xfrm>
          <a:prstGeom prst="chevron">
            <a:avLst>
              <a:gd name="adj" fmla="val 4063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Р.Т.</a:t>
            </a:r>
          </a:p>
        </p:txBody>
      </p:sp>
    </p:spTree>
    <p:extLst>
      <p:ext uri="{BB962C8B-B14F-4D97-AF65-F5344CB8AC3E}">
        <p14:creationId xmlns:p14="http://schemas.microsoft.com/office/powerpoint/2010/main" val="60177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827088" y="981075"/>
            <a:ext cx="1800225" cy="1511300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 rot="4393478">
            <a:off x="1046163" y="1387475"/>
            <a:ext cx="1439862" cy="7508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6625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5003800" y="981075"/>
            <a:ext cx="1512888" cy="1584325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 rot="4393478">
            <a:off x="5019676" y="1325562"/>
            <a:ext cx="1511300" cy="8223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6625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042988" y="2997200"/>
            <a:ext cx="50720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8000" b="1"/>
              <a:t>380 -       =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3563938" y="2781300"/>
            <a:ext cx="1873250" cy="1512888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Oval 13"/>
          <p:cNvSpPr>
            <a:spLocks noChangeArrowheads="1"/>
          </p:cNvSpPr>
          <p:nvPr/>
        </p:nvSpPr>
        <p:spPr bwMode="auto">
          <a:xfrm>
            <a:off x="6227763" y="2708275"/>
            <a:ext cx="1727200" cy="1657350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389063" y="4508500"/>
            <a:ext cx="62023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8000" b="1"/>
              <a:t>     - 120 = 40</a:t>
            </a:r>
          </a:p>
        </p:txBody>
      </p:sp>
      <p:sp>
        <p:nvSpPr>
          <p:cNvPr id="15375" name="Oval 15"/>
          <p:cNvSpPr>
            <a:spLocks noChangeArrowheads="1"/>
          </p:cNvSpPr>
          <p:nvPr/>
        </p:nvSpPr>
        <p:spPr bwMode="auto">
          <a:xfrm>
            <a:off x="971550" y="4365625"/>
            <a:ext cx="1655763" cy="1655763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827088" y="4581525"/>
            <a:ext cx="187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8000" b="1"/>
              <a:t>160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6076950" y="2924175"/>
            <a:ext cx="187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8000" b="1"/>
              <a:t>160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3556000" y="3068638"/>
            <a:ext cx="187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8000" b="1"/>
              <a:t>220</a:t>
            </a:r>
          </a:p>
        </p:txBody>
      </p:sp>
    </p:spTree>
    <p:extLst>
      <p:ext uri="{BB962C8B-B14F-4D97-AF65-F5344CB8AC3E}">
        <p14:creationId xmlns:p14="http://schemas.microsoft.com/office/powerpoint/2010/main" val="110789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0" autoRev="1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0" autoRev="1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8" grpId="0" animBg="1"/>
      <p:bldP spid="15376" grpId="0"/>
      <p:bldP spid="15377" grpId="0"/>
      <p:bldP spid="153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буквы в порядке убывания ответов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15:3+12+4х7 </a:t>
            </a:r>
            <a:r>
              <a:rPr lang="ru-RU" sz="4000" dirty="0" smtClean="0">
                <a:solidFill>
                  <a:srgbClr val="002060"/>
                </a:solidFill>
              </a:rPr>
              <a:t>Л </a:t>
            </a:r>
            <a:r>
              <a:rPr lang="ru-RU" sz="4000" dirty="0" smtClean="0"/>
              <a:t>           15:3+(12+4)х7 </a:t>
            </a:r>
            <a:r>
              <a:rPr lang="ru-RU" sz="4000" dirty="0" smtClean="0">
                <a:solidFill>
                  <a:srgbClr val="002060"/>
                </a:solidFill>
              </a:rPr>
              <a:t> О</a:t>
            </a:r>
          </a:p>
          <a:p>
            <a:endParaRPr lang="ru-RU" sz="3600" dirty="0" smtClean="0"/>
          </a:p>
          <a:p>
            <a:endParaRPr lang="ru-RU" sz="3600" dirty="0"/>
          </a:p>
          <a:p>
            <a:pPr marL="0" indent="0">
              <a:buNone/>
            </a:pPr>
            <a:r>
              <a:rPr lang="ru-RU" sz="4000" dirty="0" smtClean="0"/>
              <a:t>15:(3+12)+4х7  </a:t>
            </a:r>
            <a:r>
              <a:rPr lang="ru-RU" sz="4000" dirty="0" smtClean="0">
                <a:solidFill>
                  <a:srgbClr val="002060"/>
                </a:solidFill>
              </a:rPr>
              <a:t>И</a:t>
            </a:r>
            <a:r>
              <a:rPr lang="ru-RU" sz="4000" dirty="0" smtClean="0"/>
              <a:t>        (15:3+12+4)х7  </a:t>
            </a:r>
            <a:r>
              <a:rPr lang="ru-RU" sz="4000" dirty="0" smtClean="0">
                <a:solidFill>
                  <a:srgbClr val="002060"/>
                </a:solidFill>
              </a:rPr>
              <a:t>Д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0" dirty="0"/>
              <a:t> </a:t>
            </a:r>
            <a:r>
              <a:rPr lang="ru-RU" sz="12000" dirty="0" smtClean="0"/>
              <a:t>      Доли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153017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Сравним данные изображения. Чем они отличаются?</a:t>
            </a:r>
          </a:p>
        </p:txBody>
      </p:sp>
      <p:pic>
        <p:nvPicPr>
          <p:cNvPr id="9219" name="Содержимое 7" descr="eI16GjiBF94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6480" y="1795869"/>
            <a:ext cx="4043520" cy="3894169"/>
          </a:xfrm>
        </p:spPr>
      </p:pic>
      <p:pic>
        <p:nvPicPr>
          <p:cNvPr id="9220" name="Содержимое 8" descr="apple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49281" y="1860675"/>
            <a:ext cx="4468320" cy="3855285"/>
          </a:xfrm>
        </p:spPr>
      </p:pic>
    </p:spTree>
    <p:extLst>
      <p:ext uri="{BB962C8B-B14F-4D97-AF65-F5344CB8AC3E}">
        <p14:creationId xmlns:p14="http://schemas.microsoft.com/office/powerpoint/2010/main" val="10715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Определим часть от целого</a:t>
            </a:r>
          </a:p>
        </p:txBody>
      </p:sp>
      <p:sp>
        <p:nvSpPr>
          <p:cNvPr id="11267" name="Текст 4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5238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mtClean="0"/>
              <a:t>Каждая долька – это 1/8 яблока</a:t>
            </a:r>
          </a:p>
        </p:txBody>
      </p:sp>
      <p:sp>
        <p:nvSpPr>
          <p:cNvPr id="11268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mtClean="0"/>
              <a:t>Каждая долька – это 1/5 яблока</a:t>
            </a:r>
          </a:p>
        </p:txBody>
      </p:sp>
      <p:pic>
        <p:nvPicPr>
          <p:cNvPr id="11269" name="Содержимое 11" descr="bigstock_sliced_green_apple_3742647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3041" y="2253837"/>
            <a:ext cx="4042080" cy="2986874"/>
          </a:xfrm>
        </p:spPr>
      </p:pic>
      <p:pic>
        <p:nvPicPr>
          <p:cNvPr id="11270" name="Содержимое 10" descr="zapechennie_yabloki_s_koricei-116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881" y="4016583"/>
            <a:ext cx="4766400" cy="2570669"/>
          </a:xfrm>
        </p:spPr>
      </p:pic>
    </p:spTree>
    <p:extLst>
      <p:ext uri="{BB962C8B-B14F-4D97-AF65-F5344CB8AC3E}">
        <p14:creationId xmlns:p14="http://schemas.microsoft.com/office/powerpoint/2010/main" val="168383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2000" dirty="0"/>
              <a:t> </a:t>
            </a:r>
            <a:r>
              <a:rPr lang="ru-RU" sz="12000" dirty="0" smtClean="0"/>
              <a:t>Нахождение</a:t>
            </a:r>
          </a:p>
          <a:p>
            <a:pPr marL="0" indent="0" algn="ctr">
              <a:buNone/>
            </a:pPr>
            <a:r>
              <a:rPr lang="ru-RU" sz="12000" dirty="0" smtClean="0"/>
              <a:t>нескольких      долей целого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391186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Содержимое 37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454" name="Group 70"/>
          <p:cNvGraphicFramePr>
            <a:graphicFrameLocks noGrp="1"/>
          </p:cNvGraphicFramePr>
          <p:nvPr/>
        </p:nvGraphicFramePr>
        <p:xfrm>
          <a:off x="971550" y="1196975"/>
          <a:ext cx="7200900" cy="646113"/>
        </p:xfrm>
        <a:graphic>
          <a:graphicData uri="http://schemas.openxmlformats.org/drawingml/2006/table">
            <a:tbl>
              <a:tblPr/>
              <a:tblGrid>
                <a:gridCol w="7200900"/>
              </a:tblGrid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971550" y="2420938"/>
          <a:ext cx="7200900" cy="720725"/>
        </p:xfrm>
        <a:graphic>
          <a:graphicData uri="http://schemas.openxmlformats.org/drawingml/2006/table">
            <a:tbl>
              <a:tblPr/>
              <a:tblGrid>
                <a:gridCol w="1800225"/>
                <a:gridCol w="1800225"/>
                <a:gridCol w="1800225"/>
                <a:gridCol w="1800225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971550" y="2420938"/>
            <a:ext cx="1800225" cy="72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55" name="Text Box 71"/>
          <p:cNvSpPr txBox="1">
            <a:spLocks noChangeArrowheads="1"/>
          </p:cNvSpPr>
          <p:nvPr/>
        </p:nvSpPr>
        <p:spPr bwMode="auto">
          <a:xfrm>
            <a:off x="3995738" y="1268413"/>
            <a:ext cx="1141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20 см</a:t>
            </a:r>
          </a:p>
        </p:txBody>
      </p:sp>
      <p:sp>
        <p:nvSpPr>
          <p:cNvPr id="16456" name="Text Box 72"/>
          <p:cNvSpPr txBox="1">
            <a:spLocks noChangeArrowheads="1"/>
          </p:cNvSpPr>
          <p:nvPr/>
        </p:nvSpPr>
        <p:spPr bwMode="auto">
          <a:xfrm>
            <a:off x="1403350" y="2492375"/>
            <a:ext cx="942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5 см</a:t>
            </a:r>
          </a:p>
        </p:txBody>
      </p:sp>
      <p:sp>
        <p:nvSpPr>
          <p:cNvPr id="16457" name="Text Box 73"/>
          <p:cNvSpPr txBox="1">
            <a:spLocks noChangeArrowheads="1"/>
          </p:cNvSpPr>
          <p:nvPr/>
        </p:nvSpPr>
        <p:spPr bwMode="auto">
          <a:xfrm>
            <a:off x="3203575" y="2492375"/>
            <a:ext cx="942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5 см</a:t>
            </a:r>
          </a:p>
        </p:txBody>
      </p:sp>
      <p:sp>
        <p:nvSpPr>
          <p:cNvPr id="16458" name="Text Box 74"/>
          <p:cNvSpPr txBox="1">
            <a:spLocks noChangeArrowheads="1"/>
          </p:cNvSpPr>
          <p:nvPr/>
        </p:nvSpPr>
        <p:spPr bwMode="auto">
          <a:xfrm>
            <a:off x="5003800" y="2492375"/>
            <a:ext cx="942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5 см</a:t>
            </a:r>
          </a:p>
        </p:txBody>
      </p:sp>
      <p:sp>
        <p:nvSpPr>
          <p:cNvPr id="16459" name="Text Box 75"/>
          <p:cNvSpPr txBox="1">
            <a:spLocks noChangeArrowheads="1"/>
          </p:cNvSpPr>
          <p:nvPr/>
        </p:nvSpPr>
        <p:spPr bwMode="auto">
          <a:xfrm>
            <a:off x="6804025" y="2492375"/>
            <a:ext cx="9429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5 см</a:t>
            </a:r>
          </a:p>
        </p:txBody>
      </p:sp>
      <p:graphicFrame>
        <p:nvGraphicFramePr>
          <p:cNvPr id="2" name="Таблица 22"/>
          <p:cNvGraphicFramePr>
            <a:graphicFrameLocks noGrp="1"/>
          </p:cNvGraphicFramePr>
          <p:nvPr/>
        </p:nvGraphicFramePr>
        <p:xfrm>
          <a:off x="971550" y="4797425"/>
          <a:ext cx="7200900" cy="720725"/>
        </p:xfrm>
        <a:graphic>
          <a:graphicData uri="http://schemas.openxmlformats.org/drawingml/2006/table">
            <a:tbl>
              <a:tblPr/>
              <a:tblGrid>
                <a:gridCol w="1800225"/>
                <a:gridCol w="1800225"/>
                <a:gridCol w="1800225"/>
                <a:gridCol w="1800225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971550" y="4797425"/>
            <a:ext cx="5400675" cy="719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91" name="Text Box 107"/>
          <p:cNvSpPr txBox="1">
            <a:spLocks noChangeArrowheads="1"/>
          </p:cNvSpPr>
          <p:nvPr/>
        </p:nvSpPr>
        <p:spPr bwMode="auto">
          <a:xfrm>
            <a:off x="3276600" y="4868863"/>
            <a:ext cx="11414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15 см</a:t>
            </a:r>
          </a:p>
        </p:txBody>
      </p:sp>
      <p:graphicFrame>
        <p:nvGraphicFramePr>
          <p:cNvPr id="3" name="Таблица 22"/>
          <p:cNvGraphicFramePr>
            <a:graphicFrameLocks noGrp="1"/>
          </p:cNvGraphicFramePr>
          <p:nvPr/>
        </p:nvGraphicFramePr>
        <p:xfrm>
          <a:off x="971550" y="3644900"/>
          <a:ext cx="7200900" cy="720725"/>
        </p:xfrm>
        <a:graphic>
          <a:graphicData uri="http://schemas.openxmlformats.org/drawingml/2006/table">
            <a:tbl>
              <a:tblPr/>
              <a:tblGrid>
                <a:gridCol w="1800225"/>
                <a:gridCol w="1800225"/>
                <a:gridCol w="1800225"/>
                <a:gridCol w="1800225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971550" y="3644900"/>
            <a:ext cx="3600450" cy="72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76" name="Text Box 92"/>
          <p:cNvSpPr txBox="1">
            <a:spLocks noChangeArrowheads="1"/>
          </p:cNvSpPr>
          <p:nvPr/>
        </p:nvSpPr>
        <p:spPr bwMode="auto">
          <a:xfrm>
            <a:off x="2195513" y="3716338"/>
            <a:ext cx="1141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10 см</a:t>
            </a:r>
          </a:p>
        </p:txBody>
      </p:sp>
    </p:spTree>
    <p:extLst>
      <p:ext uri="{BB962C8B-B14F-4D97-AF65-F5344CB8AC3E}">
        <p14:creationId xmlns:p14="http://schemas.microsoft.com/office/powerpoint/2010/main" val="374710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6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455" grpId="0"/>
      <p:bldP spid="16456" grpId="0"/>
      <p:bldP spid="16457" grpId="0"/>
      <p:bldP spid="16458" grpId="0"/>
      <p:bldP spid="16459" grpId="0"/>
      <p:bldP spid="16" grpId="0" animBg="1"/>
      <p:bldP spid="16491" grpId="0"/>
      <p:bldP spid="15" grpId="0" animBg="1"/>
      <p:bldP spid="164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24400"/>
            <a:ext cx="8183562" cy="10525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Длина отрезка 10см. Сколько см в 4/5долях отрезка?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lvl="8">
              <a:buFont typeface="Wingdings 2"/>
              <a:buNone/>
              <a:defRPr/>
            </a:pPr>
            <a:endParaRPr lang="ru-RU" dirty="0" smtClean="0"/>
          </a:p>
          <a:p>
            <a:pPr lvl="8"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4213" y="2859088"/>
            <a:ext cx="15113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95513" y="2852738"/>
            <a:ext cx="158432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79838" y="2852738"/>
            <a:ext cx="1512887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92725" y="2859088"/>
            <a:ext cx="15113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539750" y="549275"/>
            <a:ext cx="1816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Стр.64</a:t>
            </a:r>
          </a:p>
        </p:txBody>
      </p:sp>
      <p:graphicFrame>
        <p:nvGraphicFramePr>
          <p:cNvPr id="20528" name="Group 48"/>
          <p:cNvGraphicFramePr>
            <a:graphicFrameLocks noGrp="1"/>
          </p:cNvGraphicFramePr>
          <p:nvPr/>
        </p:nvGraphicFramePr>
        <p:xfrm>
          <a:off x="684213" y="2852738"/>
          <a:ext cx="7704137" cy="736600"/>
        </p:xfrm>
        <a:graphic>
          <a:graphicData uri="http://schemas.openxmlformats.org/drawingml/2006/table">
            <a:tbl>
              <a:tblPr/>
              <a:tblGrid>
                <a:gridCol w="1541462"/>
                <a:gridCol w="1539875"/>
                <a:gridCol w="1541463"/>
                <a:gridCol w="1539875"/>
                <a:gridCol w="1541462"/>
              </a:tblGrid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29" name="Text Box 49"/>
          <p:cNvSpPr txBox="1">
            <a:spLocks noChangeArrowheads="1"/>
          </p:cNvSpPr>
          <p:nvPr/>
        </p:nvSpPr>
        <p:spPr bwMode="auto">
          <a:xfrm>
            <a:off x="971550" y="3789363"/>
            <a:ext cx="942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2 см</a:t>
            </a:r>
          </a:p>
        </p:txBody>
      </p:sp>
      <p:sp>
        <p:nvSpPr>
          <p:cNvPr id="20530" name="AutoShape 50"/>
          <p:cNvSpPr>
            <a:spLocks/>
          </p:cNvSpPr>
          <p:nvPr/>
        </p:nvSpPr>
        <p:spPr bwMode="auto">
          <a:xfrm rot="-5400000">
            <a:off x="1331913" y="3068637"/>
            <a:ext cx="287338" cy="1439863"/>
          </a:xfrm>
          <a:prstGeom prst="leftBrace">
            <a:avLst>
              <a:gd name="adj1" fmla="val 47373"/>
              <a:gd name="adj2" fmla="val 4896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2" name="AutoShape 52"/>
          <p:cNvSpPr>
            <a:spLocks/>
          </p:cNvSpPr>
          <p:nvPr/>
        </p:nvSpPr>
        <p:spPr bwMode="auto">
          <a:xfrm rot="5400000">
            <a:off x="3455987" y="-495299"/>
            <a:ext cx="576263" cy="6119812"/>
          </a:xfrm>
          <a:prstGeom prst="leftBrace">
            <a:avLst>
              <a:gd name="adj1" fmla="val 8849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3" name="Text Box 53"/>
          <p:cNvSpPr txBox="1">
            <a:spLocks noChangeArrowheads="1"/>
          </p:cNvSpPr>
          <p:nvPr/>
        </p:nvSpPr>
        <p:spPr bwMode="auto">
          <a:xfrm>
            <a:off x="3276600" y="1773238"/>
            <a:ext cx="942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/>
              <a:t>8 см</a:t>
            </a:r>
          </a:p>
        </p:txBody>
      </p:sp>
      <p:sp>
        <p:nvSpPr>
          <p:cNvPr id="20534" name="Rectangle 54"/>
          <p:cNvSpPr>
            <a:spLocks noChangeArrowheads="1"/>
          </p:cNvSpPr>
          <p:nvPr/>
        </p:nvSpPr>
        <p:spPr bwMode="auto">
          <a:xfrm>
            <a:off x="684213" y="2852738"/>
            <a:ext cx="7702550" cy="7207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9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0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  <p:bldP spid="20529" grpId="0"/>
      <p:bldP spid="20530" grpId="0" animBg="1"/>
      <p:bldP spid="20532" grpId="0" animBg="1"/>
      <p:bldP spid="20533" grpId="0"/>
      <p:bldP spid="20534" grpId="0" animBg="1"/>
      <p:bldP spid="2053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159</Words>
  <Application>Microsoft Office PowerPoint</Application>
  <PresentationFormat>Экран (4:3)</PresentationFormat>
  <Paragraphs>54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НАХОЖДЕНИЕ НЕСКОЛЬКИХ ДОЛЕЙ ЦЕЛОГО</vt:lpstr>
      <vt:lpstr>Презентация PowerPoint</vt:lpstr>
      <vt:lpstr>Расставьте буквы в порядке убывания ответов</vt:lpstr>
      <vt:lpstr>Презентация PowerPoint</vt:lpstr>
      <vt:lpstr>Сравним данные изображения. Чем они отличаются?</vt:lpstr>
      <vt:lpstr>Определим часть от целого</vt:lpstr>
      <vt:lpstr>Презентация PowerPoint</vt:lpstr>
      <vt:lpstr>Презентация PowerPoint</vt:lpstr>
      <vt:lpstr>Длина отрезка 10см. Сколько см в 4/5долях отрезка?</vt:lpstr>
      <vt:lpstr>ВЫЧИСЛИТЕ!</vt:lpstr>
      <vt:lpstr>НАЙДИ ПЛОЩАДЬ 3/4 ДОЛЕЙ КАЖДОГО КВАДРАТА</vt:lpstr>
      <vt:lpstr>РАБОТА в парах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НАХОЖДЕНИЕ НЕСКОЛЬКИХ ДОЛЕЙ ЦЕЛОГО</dc:title>
  <dc:creator>Home</dc:creator>
  <cp:lastModifiedBy>Home</cp:lastModifiedBy>
  <cp:revision>5</cp:revision>
  <dcterms:created xsi:type="dcterms:W3CDTF">2016-12-06T11:58:10Z</dcterms:created>
  <dcterms:modified xsi:type="dcterms:W3CDTF">2016-12-06T13:03:44Z</dcterms:modified>
</cp:coreProperties>
</file>