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83" r:id="rId3"/>
    <p:sldId id="259" r:id="rId4"/>
    <p:sldId id="285" r:id="rId5"/>
    <p:sldId id="286" r:id="rId6"/>
    <p:sldId id="287" r:id="rId7"/>
    <p:sldId id="288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2" autoAdjust="0"/>
    <p:restoredTop sz="94660"/>
  </p:normalViewPr>
  <p:slideViewPr>
    <p:cSldViewPr>
      <p:cViewPr>
        <p:scale>
          <a:sx n="72" d="100"/>
          <a:sy n="72" d="100"/>
        </p:scale>
        <p:origin x="-1122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A2C901F5-CD74-4425-89CF-DCE877DC056C}" type="datetimeFigureOut">
              <a:rPr lang="en-US" smtClean="0"/>
              <a:pPr>
                <a:defRPr/>
              </a:pPr>
              <a:t>12/7/2016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8152D92-76C8-412A-BD07-0B9711B753B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AEBC9D-D4EF-4A97-B8FE-ABDFDC94F84C}" type="datetimeFigureOut">
              <a:rPr lang="en-US" smtClean="0"/>
              <a:pPr>
                <a:defRPr/>
              </a:pPr>
              <a:t>12/7/2016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A936C6-9815-4152-B841-A2CF5B01E9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E021CC-C596-40B3-B43F-3586EE52E33E}" type="datetimeFigureOut">
              <a:rPr lang="en-US" smtClean="0"/>
              <a:pPr>
                <a:defRPr/>
              </a:pPr>
              <a:t>12/7/2016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708339-01A6-4A6D-BFDA-90287DF50CA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pPr>
              <a:defRPr/>
            </a:pPr>
            <a:fld id="{B9C933E2-73FF-481B-92AA-2680147A7A19}" type="datetimeFigureOut">
              <a:rPr lang="en-US" smtClean="0"/>
              <a:pPr>
                <a:defRPr/>
              </a:pPr>
              <a:t>12/7/2016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509D63-24CE-4712-8B3D-747AAEF9F9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pPr>
              <a:defRPr/>
            </a:pPr>
            <a:fld id="{33F7BC61-50A3-4DDA-B6E4-5BC67FEC0B68}" type="datetimeFigureOut">
              <a:rPr lang="en-US" smtClean="0"/>
              <a:pPr>
                <a:defRPr/>
              </a:pPr>
              <a:t>12/7/2016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pPr>
              <a:defRPr/>
            </a:pPr>
            <a:fld id="{0A794A09-5C3D-457F-BC0F-F1B37D8F6B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363FAEF2-19FD-4952-BB01-EB42425F6339}" type="datetimeFigureOut">
              <a:rPr lang="en-US" smtClean="0"/>
              <a:pPr>
                <a:defRPr/>
              </a:pPr>
              <a:t>12/7/2016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EFE5C149-7A65-4FCB-9A60-A3BB3C92707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pPr>
              <a:defRPr/>
            </a:pPr>
            <a:fld id="{D31B1D79-92F0-4DD3-9CDB-F33012337BB8}" type="datetimeFigureOut">
              <a:rPr lang="en-US" smtClean="0"/>
              <a:pPr>
                <a:defRPr/>
              </a:pPr>
              <a:t>12/7/2016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7335E45B-4712-4508-B3AC-5E427B6541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749627-A071-47CB-82D8-EE87850B95DF}" type="datetimeFigureOut">
              <a:rPr lang="en-US" smtClean="0"/>
              <a:pPr>
                <a:defRPr/>
              </a:pPr>
              <a:t>12/7/2016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CCE766-DF7A-4161-B6FF-C980D9C255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396B04DD-C20F-41DC-9BC3-0CB6D11328D3}" type="datetimeFigureOut">
              <a:rPr lang="en-US" smtClean="0"/>
              <a:pPr>
                <a:defRPr/>
              </a:pPr>
              <a:t>12/7/2016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A2968F8C-B82F-4959-A7D1-76F5451E216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C3B516AF-3D54-4A9C-9E0C-F12511633288}" type="datetimeFigureOut">
              <a:rPr lang="en-US" smtClean="0"/>
              <a:pPr>
                <a:defRPr/>
              </a:pPr>
              <a:t>12/7/2016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02AB32CC-F0B2-45A6-A3E8-4A33D38F49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25C65D3E-8FCC-4B4C-B401-C633FE43ACBE}" type="datetimeFigureOut">
              <a:rPr lang="en-US" smtClean="0"/>
              <a:pPr>
                <a:defRPr/>
              </a:pPr>
              <a:t>12/7/2016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1D2B2C4E-3372-40C6-8966-AA880A6423E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940A02A-CD35-4A19-817B-855A363EDEEA}" type="datetimeFigureOut">
              <a:rPr lang="en-US" smtClean="0"/>
              <a:pPr>
                <a:defRPr/>
              </a:pPr>
              <a:t>12/7/2016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F8EB5A5-289C-4A62-9AA0-8E473662C3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4790"/>
            <a:ext cx="8424935" cy="6725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3" name="Заголовок 4"/>
          <p:cNvSpPr>
            <a:spLocks noGrp="1"/>
          </p:cNvSpPr>
          <p:nvPr>
            <p:ph type="ctrTitle"/>
          </p:nvPr>
        </p:nvSpPr>
        <p:spPr>
          <a:xfrm>
            <a:off x="1835150" y="1125539"/>
            <a:ext cx="5184775" cy="79129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8000" dirty="0" smtClean="0"/>
          </a:p>
        </p:txBody>
      </p:sp>
      <p:sp>
        <p:nvSpPr>
          <p:cNvPr id="13314" name="Subtitle 3"/>
          <p:cNvSpPr>
            <a:spLocks noGrp="1"/>
          </p:cNvSpPr>
          <p:nvPr>
            <p:ph type="subTitle" idx="1"/>
          </p:nvPr>
        </p:nvSpPr>
        <p:spPr>
          <a:xfrm>
            <a:off x="2411413" y="5732463"/>
            <a:ext cx="6077669" cy="601662"/>
          </a:xfrm>
        </p:spPr>
        <p:txBody>
          <a:bodyPr/>
          <a:lstStyle/>
          <a:p>
            <a:pPr eaLnBrk="1" hangingPunct="1"/>
            <a:r>
              <a:rPr lang="ru-RU" sz="3200" dirty="0" err="1" smtClean="0">
                <a:solidFill>
                  <a:srgbClr val="FFC000"/>
                </a:solidFill>
              </a:rPr>
              <a:t>Пучкова</a:t>
            </a:r>
            <a:r>
              <a:rPr lang="ru-RU" sz="3200" dirty="0" smtClean="0">
                <a:solidFill>
                  <a:srgbClr val="FFC000"/>
                </a:solidFill>
              </a:rPr>
              <a:t> Е.Н</a:t>
            </a:r>
            <a:r>
              <a:rPr lang="ru-RU" sz="2000" dirty="0" smtClean="0">
                <a:solidFill>
                  <a:srgbClr val="FFC000"/>
                </a:solidFill>
              </a:rPr>
              <a:t>.</a:t>
            </a:r>
          </a:p>
        </p:txBody>
      </p:sp>
      <p:sp>
        <p:nvSpPr>
          <p:cNvPr id="13316" name="Заголовок 4"/>
          <p:cNvSpPr txBox="1">
            <a:spLocks/>
          </p:cNvSpPr>
          <p:nvPr/>
        </p:nvSpPr>
        <p:spPr bwMode="auto">
          <a:xfrm>
            <a:off x="323528" y="548680"/>
            <a:ext cx="7788275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8800" dirty="0" smtClean="0">
                <a:solidFill>
                  <a:srgbClr val="FFC000"/>
                </a:solidFill>
                <a:latin typeface="Calibri" pitchFamily="34" charset="0"/>
              </a:rPr>
              <a:t>Органы чувств</a:t>
            </a:r>
            <a:endParaRPr lang="ru-RU" sz="8800" dirty="0">
              <a:solidFill>
                <a:srgbClr val="FFC000"/>
              </a:solidFill>
              <a:latin typeface="Calibri" pitchFamily="34" charset="0"/>
            </a:endParaRPr>
          </a:p>
        </p:txBody>
      </p:sp>
      <p:sp>
        <p:nvSpPr>
          <p:cNvPr id="13317" name="Subtitle 2"/>
          <p:cNvSpPr txBox="1">
            <a:spLocks/>
          </p:cNvSpPr>
          <p:nvPr/>
        </p:nvSpPr>
        <p:spPr bwMode="auto">
          <a:xfrm>
            <a:off x="3059832" y="3789040"/>
            <a:ext cx="5429250" cy="1752600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endParaRPr lang="ru-RU" sz="2000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0" y="1196975"/>
            <a:ext cx="9001125" cy="4017963"/>
          </a:xfrm>
        </p:spPr>
        <p:txBody>
          <a:bodyPr>
            <a:normAutofit fontScale="32500" lnSpcReduction="20000"/>
          </a:bodyPr>
          <a:lstStyle/>
          <a:p>
            <a:pPr algn="just" eaLnBrk="1" hangingPunct="1">
              <a:buFont typeface="Arial" charset="0"/>
              <a:buNone/>
            </a:pPr>
            <a:r>
              <a:rPr lang="ru-RU" sz="2000" dirty="0" smtClean="0"/>
              <a:t>   </a:t>
            </a:r>
          </a:p>
          <a:p>
            <a:pPr algn="just" eaLnBrk="1" hangingPunct="1">
              <a:buFont typeface="Arial" charset="0"/>
              <a:buNone/>
            </a:pPr>
            <a:endParaRPr lang="ru-RU" sz="2000" dirty="0"/>
          </a:p>
          <a:p>
            <a:pPr algn="just" eaLnBrk="1" hangingPunct="1">
              <a:buFont typeface="Arial" charset="0"/>
              <a:buNone/>
            </a:pPr>
            <a:endParaRPr lang="ru-RU" sz="2000" dirty="0" smtClean="0"/>
          </a:p>
          <a:p>
            <a:pPr algn="just" eaLnBrk="1" hangingPunct="1">
              <a:buFont typeface="Arial" charset="0"/>
              <a:buNone/>
            </a:pPr>
            <a:endParaRPr lang="ru-RU" sz="2000" dirty="0"/>
          </a:p>
          <a:p>
            <a:pPr algn="just" eaLnBrk="1" hangingPunct="1">
              <a:buFont typeface="Arial" charset="0"/>
              <a:buNone/>
            </a:pPr>
            <a:endParaRPr lang="ru-RU" sz="2000" dirty="0" smtClean="0"/>
          </a:p>
          <a:p>
            <a:pPr algn="just" eaLnBrk="1" hangingPunct="1">
              <a:buFont typeface="Arial" charset="0"/>
              <a:buNone/>
            </a:pPr>
            <a:endParaRPr lang="ru-RU" sz="2000" dirty="0"/>
          </a:p>
          <a:p>
            <a:pPr algn="just" eaLnBrk="1" hangingPunct="1">
              <a:buFont typeface="Arial" charset="0"/>
              <a:buNone/>
            </a:pPr>
            <a:endParaRPr lang="ru-RU" sz="2000" dirty="0" smtClean="0"/>
          </a:p>
          <a:p>
            <a:pPr algn="just" eaLnBrk="1" hangingPunct="1">
              <a:buFont typeface="Arial" charset="0"/>
              <a:buNone/>
            </a:pPr>
            <a:endParaRPr lang="ru-RU" sz="2000" dirty="0"/>
          </a:p>
          <a:p>
            <a:pPr algn="just" eaLnBrk="1" hangingPunct="1">
              <a:buFont typeface="Arial" charset="0"/>
              <a:buNone/>
            </a:pPr>
            <a:r>
              <a:rPr lang="ru-RU" sz="2000" dirty="0" smtClean="0"/>
              <a:t>   </a:t>
            </a:r>
            <a:r>
              <a:rPr lang="ru-RU" sz="8000" dirty="0" smtClean="0">
                <a:solidFill>
                  <a:srgbClr val="FFFF00"/>
                </a:solidFill>
              </a:rPr>
              <a:t>Органы чувств — сложившаяся в процессе эволюции система, которая обеспечивает получение и первичный анализ информации из окружающего мира и от других органов самого организма, то есть из внешней и внутренней среды организма.</a:t>
            </a:r>
          </a:p>
          <a:p>
            <a:pPr eaLnBrk="1" hangingPunct="1">
              <a:buFont typeface="Arial" charset="0"/>
              <a:buNone/>
            </a:pPr>
            <a:endParaRPr lang="ru-RU" sz="8000" dirty="0" smtClean="0">
              <a:solidFill>
                <a:srgbClr val="0070C0"/>
              </a:solidFill>
            </a:endParaRPr>
          </a:p>
          <a:p>
            <a:pPr algn="just" eaLnBrk="1" hangingPunct="1">
              <a:buFont typeface="Arial" charset="0"/>
              <a:buNone/>
            </a:pPr>
            <a:r>
              <a:rPr lang="ru-RU" sz="8000" dirty="0" smtClean="0">
                <a:solidFill>
                  <a:srgbClr val="0070C0"/>
                </a:solidFill>
              </a:rPr>
              <a:t>   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861048"/>
            <a:ext cx="2731964" cy="2555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rgbClr val="FFC000"/>
                </a:solidFill>
              </a:rPr>
              <a:t>Органы зрения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214438"/>
            <a:ext cx="8329612" cy="3829050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b="1" dirty="0" smtClean="0"/>
              <a:t>    </a:t>
            </a:r>
            <a:r>
              <a:rPr lang="ru-RU" sz="2200" b="1" dirty="0" smtClean="0">
                <a:solidFill>
                  <a:srgbClr val="FFFF00"/>
                </a:solidFill>
              </a:rPr>
              <a:t>Глаз — зрительный орган человека и животных, обеспечивающий функцию зрения. У человека через глаз поступает около 90 % информации из окружающего мира.  </a:t>
            </a:r>
          </a:p>
          <a:p>
            <a:pPr algn="just" eaLnBrk="1" hangingPunct="1">
              <a:buFont typeface="Arial" charset="0"/>
              <a:buNone/>
            </a:pPr>
            <a:r>
              <a:rPr lang="ru-RU" sz="2200" b="1" dirty="0" smtClean="0">
                <a:solidFill>
                  <a:srgbClr val="FFFF00"/>
                </a:solidFill>
              </a:rPr>
              <a:t>      Природа заботливо охраняет наши глаза. Мигая, веки смывают с глаз пылинки. Если же в опасной близости от глаз появится какой-нибудь предмет – веки захлопнутся раньше, чем мы успеем об этом подумать.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5" y="4509120"/>
            <a:ext cx="238125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FFC000"/>
                </a:solidFill>
              </a:rPr>
              <a:t>Органы слуха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214438"/>
            <a:ext cx="8329612" cy="3829050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b="1" dirty="0" smtClean="0"/>
              <a:t>    </a:t>
            </a:r>
            <a:r>
              <a:rPr lang="ru-RU" sz="2200" b="1" dirty="0" smtClean="0">
                <a:solidFill>
                  <a:srgbClr val="FFFF00"/>
                </a:solidFill>
              </a:rPr>
              <a:t>Слышим мы ушами. Ушные раковины, расположенные по бокам головы, помогают понять, с какой стороны долетел звук. Посередине ушной раковины расположено маленькое отверстие, через которое звук проникает внутрь уха. Там его останавливает барабанная перепонка, которая колеблется и передает звуковые колебания среднему уху. Эти колебания передаются жидкости во внутреннем ухе и так возникает звук, который передается в головной  мозг.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789040"/>
            <a:ext cx="238125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FFC000"/>
                </a:solidFill>
              </a:rPr>
              <a:t>Органы вкуса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214438"/>
            <a:ext cx="8329612" cy="3829050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b="1" dirty="0" smtClean="0"/>
              <a:t>    </a:t>
            </a:r>
            <a:r>
              <a:rPr lang="ru-RU" sz="2200" dirty="0" smtClean="0">
                <a:solidFill>
                  <a:srgbClr val="FFFF00"/>
                </a:solidFill>
              </a:rPr>
              <a:t>Язык – орган вкуса. Он покрыт бесчисленным множеством крохотных сосочков, которые разбирают, что именно попало в рот - кислое или сладкое, горькое или соленое. </a:t>
            </a:r>
          </a:p>
          <a:p>
            <a:pPr algn="just" eaLnBrk="1" hangingPunct="1">
              <a:buFont typeface="Arial" charset="0"/>
              <a:buNone/>
            </a:pPr>
            <a:r>
              <a:rPr lang="ru-RU" sz="2200" dirty="0" smtClean="0">
                <a:solidFill>
                  <a:srgbClr val="FFFF00"/>
                </a:solidFill>
              </a:rPr>
              <a:t>     Язык – также, один из наших «сторожей». Если мы ненароком возьмем в рот что-то противное или несвежее, язык тот час же это почувствует, и мы, не задумываясь, выплюнем то, что вредно нашему организму.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FFC000"/>
                </a:solidFill>
              </a:rPr>
              <a:t>Орган обоняния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214438"/>
            <a:ext cx="8329612" cy="3829050"/>
          </a:xfrm>
        </p:spPr>
        <p:txBody>
          <a:bodyPr>
            <a:normAutofit lnSpcReduction="10000"/>
          </a:bodyPr>
          <a:lstStyle/>
          <a:p>
            <a:pPr algn="just" eaLnBrk="1" hangingPunct="1">
              <a:buFont typeface="Arial" charset="0"/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      </a:t>
            </a:r>
            <a:r>
              <a:rPr lang="ru-RU" sz="2000" dirty="0" smtClean="0">
                <a:solidFill>
                  <a:srgbClr val="FFFF00"/>
                </a:solidFill>
              </a:rPr>
              <a:t>Нос ощущает запахи. Если мы хотим что-нибудь понюхать, то мы втягиваем  ноздрями воздух. Он попадает внутрь носа, пробегает по извилистым каналам и сообщает о запахе чувствительным точкам, покрывающим внутреннюю оболочку носа. А они уже передают эти сведения в мозг. </a:t>
            </a:r>
          </a:p>
          <a:p>
            <a:pPr algn="just" eaLnBrk="1" hangingPunct="1">
              <a:buFont typeface="Arial" charset="0"/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     Нос – это одновременно, и фильтр, и печка, и сторожевой пост. </a:t>
            </a:r>
          </a:p>
          <a:p>
            <a:pPr algn="just" eaLnBrk="1" hangingPunct="1">
              <a:buFont typeface="Arial" charset="0"/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     Он не дает пыли пробраться внутрь организма.  В носу находится много кровеносных сосудов. Внутри носа жарко как в печке, поэтому он успевает прогреть даже самый морозный воздух и защищает нас от простуды.</a:t>
            </a:r>
          </a:p>
          <a:p>
            <a:pPr algn="just" eaLnBrk="1" hangingPunct="1">
              <a:buFont typeface="Arial" charset="0"/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    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529470"/>
            <a:ext cx="3505572" cy="233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FFC000"/>
                </a:solidFill>
              </a:rPr>
              <a:t>Орган осязания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214438"/>
            <a:ext cx="8329612" cy="3829050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      </a:t>
            </a:r>
            <a:r>
              <a:rPr lang="ru-RU" sz="2000" dirty="0" smtClean="0">
                <a:solidFill>
                  <a:srgbClr val="FFFF00"/>
                </a:solidFill>
              </a:rPr>
              <a:t>Кожа «заведует» нашим пятым органом чувств – осязанием. Кожа ощущает все прикосновения. Если бы этого органа не было, мы бы ходили в ожогах и порезах. Ведь именно кожа предупреждает нас о том, что мы дотронулись до чего-то горячего, - и мы отдергиваем руку.</a:t>
            </a:r>
          </a:p>
          <a:p>
            <a:pPr algn="just" eaLnBrk="1" hangingPunct="1">
              <a:buFont typeface="Arial" charset="0"/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    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068960"/>
            <a:ext cx="3987239" cy="3140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514</TotalTime>
  <Words>318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Яркая</vt:lpstr>
      <vt:lpstr>    </vt:lpstr>
      <vt:lpstr>Презентация PowerPoint</vt:lpstr>
      <vt:lpstr>Органы зрения</vt:lpstr>
      <vt:lpstr>Органы слуха</vt:lpstr>
      <vt:lpstr>Органы вкуса</vt:lpstr>
      <vt:lpstr>Орган обоняния</vt:lpstr>
      <vt:lpstr>Орган осязания</vt:lpstr>
    </vt:vector>
  </TitlesOfParts>
  <Company>COMP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Причастия и деепричастия</dc:title>
  <dc:creator>kosl</dc:creator>
  <cp:lastModifiedBy>Pavlova</cp:lastModifiedBy>
  <cp:revision>59</cp:revision>
  <dcterms:created xsi:type="dcterms:W3CDTF">2010-12-20T10:53:13Z</dcterms:created>
  <dcterms:modified xsi:type="dcterms:W3CDTF">2016-12-07T13:35:34Z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TC019087009991</vt:lpwstr>
  </property>
</Properties>
</file>