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4" r:id="rId10"/>
    <p:sldId id="276" r:id="rId11"/>
    <p:sldId id="277" r:id="rId12"/>
    <p:sldId id="265" r:id="rId13"/>
    <p:sldId id="266" r:id="rId14"/>
    <p:sldId id="267" r:id="rId15"/>
    <p:sldId id="287" r:id="rId16"/>
    <p:sldId id="278" r:id="rId17"/>
    <p:sldId id="29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6" autoAdjust="0"/>
    <p:restoredTop sz="94678" autoAdjust="0"/>
  </p:normalViewPr>
  <p:slideViewPr>
    <p:cSldViewPr>
      <p:cViewPr>
        <p:scale>
          <a:sx n="80" d="100"/>
          <a:sy n="80" d="100"/>
        </p:scale>
        <p:origin x="-1522" y="-1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30C29-7C8E-40C3-AF8B-2F851F00908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EDBB2-1B45-49F5-949A-996AEDA55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EDBB2-1B45-49F5-949A-996AEDA559B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B7D7-EDA8-4A3E-A750-8243C38608EF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12E-ECB2-46B1-896B-0F00755DD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B7D7-EDA8-4A3E-A750-8243C38608EF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12E-ECB2-46B1-896B-0F00755DD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B7D7-EDA8-4A3E-A750-8243C38608EF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12E-ECB2-46B1-896B-0F00755DD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B7D7-EDA8-4A3E-A750-8243C38608EF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12E-ECB2-46B1-896B-0F00755DD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B7D7-EDA8-4A3E-A750-8243C38608EF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12E-ECB2-46B1-896B-0F00755DD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B7D7-EDA8-4A3E-A750-8243C38608EF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12E-ECB2-46B1-896B-0F00755DD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B7D7-EDA8-4A3E-A750-8243C38608EF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12E-ECB2-46B1-896B-0F00755DD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B7D7-EDA8-4A3E-A750-8243C38608EF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12E-ECB2-46B1-896B-0F00755DD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B7D7-EDA8-4A3E-A750-8243C38608EF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12E-ECB2-46B1-896B-0F00755DD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B7D7-EDA8-4A3E-A750-8243C38608EF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12E-ECB2-46B1-896B-0F00755DD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B7D7-EDA8-4A3E-A750-8243C38608EF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12E-ECB2-46B1-896B-0F00755DD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4B7D7-EDA8-4A3E-A750-8243C38608EF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8812E-ECB2-46B1-896B-0F00755DD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6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4" descr="DSC0716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3212976"/>
            <a:ext cx="2640608" cy="35208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6" descr="F:\Новая папка (4)\фотки на отчет\DSC0526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1772816"/>
            <a:ext cx="3744416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85738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Предметно-пространственная развивающая среда в старшей группе в соответствии с ФГОС дошкольного образования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5214950"/>
            <a:ext cx="6048672" cy="142876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Воспитатель старшей группы:   Иванова Нина Владимировна.</a:t>
            </a:r>
          </a:p>
        </p:txBody>
      </p:sp>
      <p:pic>
        <p:nvPicPr>
          <p:cNvPr id="4" name="Рисунок 3" descr="http://www.festum.de/brickset/images/5464-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2428868"/>
            <a:ext cx="2627784" cy="2016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82883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При </a:t>
            </a:r>
            <a:r>
              <a:rPr lang="ru-RU" sz="2000" dirty="0">
                <a:solidFill>
                  <a:schemeClr val="tx2"/>
                </a:solidFill>
              </a:rPr>
              <a:t>создании развивающего пространства в групповом </a:t>
            </a:r>
            <a:r>
              <a:rPr lang="ru-RU" sz="2000" dirty="0" smtClean="0">
                <a:solidFill>
                  <a:schemeClr val="tx2"/>
                </a:solidFill>
              </a:rPr>
              <a:t>помещении учитывали ведущую </a:t>
            </a:r>
            <a:r>
              <a:rPr lang="ru-RU" sz="2000" dirty="0">
                <a:solidFill>
                  <a:schemeClr val="tx2"/>
                </a:solidFill>
              </a:rPr>
              <a:t>роль игровой деятельности. </a:t>
            </a:r>
          </a:p>
        </p:txBody>
      </p:sp>
      <p:pic>
        <p:nvPicPr>
          <p:cNvPr id="3" name="Рисунок 2" descr="http://www.festum.de/brickset/images/5464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92280" y="188640"/>
            <a:ext cx="1872208" cy="15841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7" descr="F:\Новая папка (4)\фотки на отчет\DSC0529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00430" y="4143380"/>
            <a:ext cx="2133281" cy="2208412"/>
          </a:xfrm>
          <a:prstGeom prst="rect">
            <a:avLst/>
          </a:prstGeom>
          <a:noFill/>
        </p:spPr>
      </p:pic>
      <p:pic>
        <p:nvPicPr>
          <p:cNvPr id="5" name="Picture 6" descr="D:\СРабСтола\Собр\К видео\DSC0499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692696"/>
            <a:ext cx="1756957" cy="2204864"/>
          </a:xfrm>
          <a:prstGeom prst="rect">
            <a:avLst/>
          </a:prstGeom>
          <a:noFill/>
        </p:spPr>
      </p:pic>
      <p:pic>
        <p:nvPicPr>
          <p:cNvPr id="6" name="Picture 5" descr="D:\СРабСтола\Собр\К видео\DSC0499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969534">
            <a:off x="6444208" y="4149080"/>
            <a:ext cx="2355976" cy="1766982"/>
          </a:xfrm>
          <a:prstGeom prst="rect">
            <a:avLst/>
          </a:prstGeom>
          <a:noFill/>
        </p:spPr>
      </p:pic>
      <p:pic>
        <p:nvPicPr>
          <p:cNvPr id="7" name="Рисунок 6" descr="DSC05035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20594792">
            <a:off x="452918" y="4446808"/>
            <a:ext cx="2160241" cy="1620181"/>
          </a:xfrm>
          <a:prstGeom prst="rect">
            <a:avLst/>
          </a:prstGeom>
        </p:spPr>
      </p:pic>
      <p:pic>
        <p:nvPicPr>
          <p:cNvPr id="8" name="Picture 4" descr="F:\Новая папка (4)\P106077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428604"/>
            <a:ext cx="2952328" cy="238738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332656"/>
            <a:ext cx="54726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Предметно-</a:t>
            </a:r>
            <a:r>
              <a:rPr lang="ru-RU" sz="2000" dirty="0" smtClean="0">
                <a:solidFill>
                  <a:schemeClr val="tx2"/>
                </a:solidFill>
                <a:ea typeface="Times New Roman" pitchFamily="18" charset="0"/>
              </a:rPr>
              <a:t>пространственную </a:t>
            </a:r>
            <a:r>
              <a:rPr lang="ru-RU" sz="2000" dirty="0" smtClean="0">
                <a:solidFill>
                  <a:schemeClr val="tx2"/>
                </a:solidFill>
              </a:rPr>
              <a:t>развивающую среду </a:t>
            </a:r>
            <a:r>
              <a:rPr lang="ru-RU" sz="2000" dirty="0">
                <a:solidFill>
                  <a:schemeClr val="tx2"/>
                </a:solidFill>
              </a:rPr>
              <a:t>группы </a:t>
            </a:r>
            <a:r>
              <a:rPr lang="ru-RU" sz="2000" dirty="0" smtClean="0">
                <a:solidFill>
                  <a:schemeClr val="tx2"/>
                </a:solidFill>
              </a:rPr>
              <a:t>меняем </a:t>
            </a:r>
            <a:r>
              <a:rPr lang="ru-RU" sz="2000" dirty="0">
                <a:solidFill>
                  <a:schemeClr val="tx2"/>
                </a:solidFill>
              </a:rPr>
              <a:t>в зависимости от возрастных особенностей детей, периода обучения, образовательной программы. </a:t>
            </a:r>
          </a:p>
        </p:txBody>
      </p:sp>
      <p:pic>
        <p:nvPicPr>
          <p:cNvPr id="3" name="Рисунок 2" descr="http://www.festum.de/brickset/images/5464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80312" y="5373216"/>
            <a:ext cx="1584176" cy="12961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6" descr="D:\Рабочая\DSC054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0152" y="3501008"/>
            <a:ext cx="3004048" cy="1645444"/>
          </a:xfrm>
          <a:prstGeom prst="rect">
            <a:avLst/>
          </a:prstGeom>
          <a:noFill/>
        </p:spPr>
      </p:pic>
      <p:pic>
        <p:nvPicPr>
          <p:cNvPr id="5" name="Picture 8" descr="D:\СРабСтола\Собр\К видео\DSC05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89118"/>
            <a:ext cx="3096344" cy="2594146"/>
          </a:xfrm>
          <a:prstGeom prst="rect">
            <a:avLst/>
          </a:prstGeom>
          <a:noFill/>
        </p:spPr>
      </p:pic>
      <p:pic>
        <p:nvPicPr>
          <p:cNvPr id="6" name="Picture 5" descr="F:\Новая папка (4)\фотки на отчет\DSC0533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3789040"/>
            <a:ext cx="4315112" cy="2520280"/>
          </a:xfrm>
          <a:prstGeom prst="rect">
            <a:avLst/>
          </a:prstGeom>
          <a:noFill/>
        </p:spPr>
      </p:pic>
      <p:pic>
        <p:nvPicPr>
          <p:cNvPr id="7" name="Picture 6" descr="F:\Новая папка (4)\фотки на отчет\IMG_20131114_15401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91880" y="1844824"/>
            <a:ext cx="2945229" cy="1728192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Есть материалы </a:t>
            </a:r>
            <a:r>
              <a:rPr lang="ru-RU" sz="2000" dirty="0">
                <a:solidFill>
                  <a:schemeClr val="tx2"/>
                </a:solidFill>
              </a:rPr>
              <a:t>учитывающие интересы мальчиков и девочек, как в труде, так и в игре. Мальчикам </a:t>
            </a:r>
            <a:r>
              <a:rPr lang="ru-RU" sz="2000" dirty="0" smtClean="0">
                <a:solidFill>
                  <a:schemeClr val="tx2"/>
                </a:solidFill>
              </a:rPr>
              <a:t>-инструменты </a:t>
            </a:r>
            <a:r>
              <a:rPr lang="ru-RU" sz="2000" dirty="0">
                <a:solidFill>
                  <a:schemeClr val="tx2"/>
                </a:solidFill>
              </a:rPr>
              <a:t>для работы с деревом, девочкам для работы с рукоделием. Для развития творческого замысла в игре девочкам </a:t>
            </a:r>
            <a:r>
              <a:rPr lang="ru-RU" sz="2000" dirty="0" smtClean="0">
                <a:solidFill>
                  <a:schemeClr val="tx2"/>
                </a:solidFill>
              </a:rPr>
              <a:t>- предметы </a:t>
            </a:r>
            <a:r>
              <a:rPr lang="ru-RU" sz="2000" dirty="0">
                <a:solidFill>
                  <a:schemeClr val="tx2"/>
                </a:solidFill>
              </a:rPr>
              <a:t>женской одежды, украшения, кружевные накидки, банты, сумочки, зонтики и т. п. ; мальчикам - детали военной формы, предметы обмундирования и вооружения рыцарей, русских богатырей, разнообразные технические игрушки. </a:t>
            </a:r>
            <a:r>
              <a:rPr lang="ru-RU" sz="2000" dirty="0" smtClean="0">
                <a:solidFill>
                  <a:schemeClr val="tx2"/>
                </a:solidFill>
              </a:rPr>
              <a:t>Также имеем большое </a:t>
            </a:r>
            <a:r>
              <a:rPr lang="ru-RU" sz="2000" dirty="0">
                <a:solidFill>
                  <a:schemeClr val="tx2"/>
                </a:solidFill>
              </a:rPr>
              <a:t>количество «подручных» материалов (веревок, коробочек, проволочек, колес, ленточек), которые творчески </a:t>
            </a:r>
            <a:r>
              <a:rPr lang="ru-RU" sz="2000" dirty="0" smtClean="0">
                <a:solidFill>
                  <a:schemeClr val="tx2"/>
                </a:solidFill>
              </a:rPr>
              <a:t>используем  </a:t>
            </a:r>
            <a:r>
              <a:rPr lang="ru-RU" sz="2000" dirty="0">
                <a:solidFill>
                  <a:schemeClr val="tx2"/>
                </a:solidFill>
              </a:rPr>
              <a:t>для решения различных игровых проблем. </a:t>
            </a:r>
          </a:p>
        </p:txBody>
      </p:sp>
      <p:pic>
        <p:nvPicPr>
          <p:cNvPr id="6" name="Picture 6" descr="D:\СРабСтола\Собр\К видео\DSC04997.JPG"/>
          <p:cNvPicPr>
            <a:picLocks noChangeAspect="1" noChangeArrowheads="1"/>
          </p:cNvPicPr>
          <p:nvPr/>
        </p:nvPicPr>
        <p:blipFill>
          <a:blip r:embed="rId2" cstate="screen"/>
          <a:srcRect t="-415"/>
          <a:stretch>
            <a:fillRect/>
          </a:stretch>
        </p:blipFill>
        <p:spPr bwMode="auto">
          <a:xfrm>
            <a:off x="4067944" y="2996952"/>
            <a:ext cx="2248268" cy="2996952"/>
          </a:xfrm>
          <a:prstGeom prst="rect">
            <a:avLst/>
          </a:prstGeom>
          <a:noFill/>
        </p:spPr>
      </p:pic>
      <p:pic>
        <p:nvPicPr>
          <p:cNvPr id="7" name="Picture 5" descr="D:\СРабСтола\ТРУД\IMG_20131009_1537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814392"/>
            <a:ext cx="2724811" cy="2043608"/>
          </a:xfrm>
          <a:prstGeom prst="rect">
            <a:avLst/>
          </a:prstGeom>
          <a:noFill/>
        </p:spPr>
      </p:pic>
      <p:pic>
        <p:nvPicPr>
          <p:cNvPr id="4" name="Picture 4" descr="D:\Новая папка\IMG_20140523_1528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9" y="3068960"/>
            <a:ext cx="1440160" cy="1553351"/>
          </a:xfrm>
          <a:prstGeom prst="rect">
            <a:avLst/>
          </a:prstGeom>
          <a:noFill/>
        </p:spPr>
      </p:pic>
      <p:pic>
        <p:nvPicPr>
          <p:cNvPr id="3" name="Рисунок 2" descr="http://www.festum.de/brickset/images/5464-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08304" y="3068960"/>
            <a:ext cx="1368152" cy="12961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Содержимое 4" descr="DSC0498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156176" y="4509120"/>
            <a:ext cx="2808312" cy="2106234"/>
          </a:xfrm>
          <a:prstGeom prst="rect">
            <a:avLst/>
          </a:prstGeom>
        </p:spPr>
      </p:pic>
      <p:pic>
        <p:nvPicPr>
          <p:cNvPr id="9" name="Picture 3" descr="F:\Новая папка (4)\оори\DSC0611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11760" y="2996952"/>
            <a:ext cx="1440160" cy="1920214"/>
          </a:xfrm>
          <a:prstGeom prst="rect">
            <a:avLst/>
          </a:prstGeom>
          <a:noFill/>
        </p:spPr>
      </p:pic>
      <p:pic>
        <p:nvPicPr>
          <p:cNvPr id="10" name="Picture 4" descr="F:\Новая папка (4)\оори\DSC06122.JPG"/>
          <p:cNvPicPr>
            <a:picLocks noChangeAspect="1" noChangeArrowheads="1"/>
          </p:cNvPicPr>
          <p:nvPr/>
        </p:nvPicPr>
        <p:blipFill>
          <a:blip r:embed="rId8" cstate="screen"/>
          <a:srcRect t="-399"/>
          <a:stretch>
            <a:fillRect/>
          </a:stretch>
        </p:blipFill>
        <p:spPr bwMode="auto">
          <a:xfrm>
            <a:off x="2843808" y="4917388"/>
            <a:ext cx="1080119" cy="194061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79512" y="489486"/>
            <a:ext cx="878497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В группе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 собраны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так же различные материалы, способствующие овладению чтением, математикой: печатные буквы, слова, таблицы, книги с крупным шрифтом, пособие с цифрами, настольно-печатные игры с цифрами и буквами, ребусами, а так же материалами, отражающими школьную тему: картинки о жизни школьников, школьные принадлежности, фотографии школьников-старших братьев или сестер, атрибуты для игр в школу.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</p:txBody>
      </p:sp>
      <p:pic>
        <p:nvPicPr>
          <p:cNvPr id="3" name="Рисунок 2" descr="http://www.festum.de/brickset/images/5464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47864" y="2420888"/>
            <a:ext cx="1368152" cy="12961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Содержимое 9" descr="DSC0718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79512" y="2420888"/>
            <a:ext cx="2026568" cy="2236688"/>
          </a:xfrm>
          <a:prstGeom prst="rect">
            <a:avLst/>
          </a:prstGeom>
        </p:spPr>
      </p:pic>
      <p:pic>
        <p:nvPicPr>
          <p:cNvPr id="6" name="Picture 5" descr="F:\12\DSCN3385.JPG"/>
          <p:cNvPicPr>
            <a:picLocks noChangeAspect="1" noChangeArrowheads="1"/>
          </p:cNvPicPr>
          <p:nvPr/>
        </p:nvPicPr>
        <p:blipFill>
          <a:blip r:embed="rId4" cstate="screen"/>
          <a:srcRect t="-582"/>
          <a:stretch>
            <a:fillRect/>
          </a:stretch>
        </p:blipFill>
        <p:spPr bwMode="auto">
          <a:xfrm>
            <a:off x="611560" y="4365104"/>
            <a:ext cx="1702016" cy="2286544"/>
          </a:xfrm>
          <a:prstGeom prst="rect">
            <a:avLst/>
          </a:prstGeom>
          <a:noFill/>
        </p:spPr>
      </p:pic>
      <p:pic>
        <p:nvPicPr>
          <p:cNvPr id="8" name="Содержимое 5" descr="DSC0499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84168" y="4437112"/>
            <a:ext cx="2856316" cy="2142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SC0717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483768" y="3933056"/>
            <a:ext cx="3684918" cy="2763688"/>
          </a:xfrm>
          <a:prstGeom prst="rect">
            <a:avLst/>
          </a:prstGeom>
        </p:spPr>
      </p:pic>
      <p:pic>
        <p:nvPicPr>
          <p:cNvPr id="9" name="Picture 2" descr="F:\N   T\Съемный диск (F)\ПДД\занятие\SAM_173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858016" y="2333588"/>
            <a:ext cx="1714512" cy="20955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764704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Для старших </a:t>
            </a:r>
            <a:r>
              <a:rPr lang="ru-RU" sz="2000" dirty="0">
                <a:solidFill>
                  <a:schemeClr val="tx2"/>
                </a:solidFill>
              </a:rPr>
              <a:t>дошкольников </a:t>
            </a:r>
            <a:r>
              <a:rPr lang="ru-RU" sz="2000" dirty="0" smtClean="0">
                <a:solidFill>
                  <a:schemeClr val="tx2"/>
                </a:solidFill>
              </a:rPr>
              <a:t>мы используем материалы</a:t>
            </a:r>
            <a:r>
              <a:rPr lang="ru-RU" sz="2000" dirty="0">
                <a:solidFill>
                  <a:schemeClr val="tx2"/>
                </a:solidFill>
              </a:rPr>
              <a:t>, стимулирующие развитие широких социальных интересов и познавательной активности детей. Это детские энциклопедии, иллюстрированные издания о животном и растительном мире планеты, о жизни людей разных стран, детские журналы, альбомы, проспекты. Насыщенная предметно-развивающая и образовательная среда становится основой для организации увлекательной, содержательной жизни и разностороннего развития каждого ребенка</a:t>
            </a:r>
          </a:p>
        </p:txBody>
      </p:sp>
      <p:pic>
        <p:nvPicPr>
          <p:cNvPr id="4" name="Picture 3" descr="D:\Новая папка\DSC071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861048"/>
            <a:ext cx="3796136" cy="2847102"/>
          </a:xfrm>
          <a:prstGeom prst="rect">
            <a:avLst/>
          </a:prstGeom>
          <a:noFill/>
        </p:spPr>
      </p:pic>
      <p:pic>
        <p:nvPicPr>
          <p:cNvPr id="5" name="Рисунок 1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3573016"/>
            <a:ext cx="4157252" cy="2189981"/>
          </a:xfrm>
          <a:prstGeom prst="rect">
            <a:avLst/>
          </a:prstGeom>
          <a:noFill/>
        </p:spPr>
      </p:pic>
      <p:pic>
        <p:nvPicPr>
          <p:cNvPr id="3" name="Рисунок 2" descr="http://www.festum.de/brickset/images/5464-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24328" y="5301208"/>
            <a:ext cx="1368152" cy="12961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F:\Новая папка (4)\IMG_20140506_0908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60648"/>
            <a:ext cx="4608512" cy="3456384"/>
          </a:xfrm>
          <a:prstGeom prst="rect">
            <a:avLst/>
          </a:prstGeom>
          <a:noFill/>
        </p:spPr>
      </p:pic>
      <p:pic>
        <p:nvPicPr>
          <p:cNvPr id="3" name="Picture 8" descr="D:\СРабСтола\Новая папка (4)\DSC065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7" y="3861048"/>
            <a:ext cx="4836875" cy="2776328"/>
          </a:xfrm>
          <a:prstGeom prst="rect">
            <a:avLst/>
          </a:prstGeom>
          <a:noFill/>
        </p:spPr>
      </p:pic>
      <p:pic>
        <p:nvPicPr>
          <p:cNvPr id="4" name="Picture 9" descr="D:\СРабСтола\Новая папка (4)\DSC065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20072" y="3527326"/>
            <a:ext cx="3312368" cy="3177855"/>
          </a:xfrm>
          <a:prstGeom prst="rect">
            <a:avLst/>
          </a:prstGeom>
          <a:noFill/>
        </p:spPr>
      </p:pic>
      <p:pic>
        <p:nvPicPr>
          <p:cNvPr id="5" name="Рисунок 4" descr="http://www.festum.de/brickset/images/5464-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476672"/>
            <a:ext cx="2664296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51520" y="58316"/>
            <a:ext cx="871296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Важно, что предметная среда имеет характер открытой, незамкнутой системы, способной к корректировке и развитию. Иначе говоря, среда не только развивающая, но и развивающаяся. При любых обстоятельствах предметный мир, окружающий ребенка, пополняем и обновляем, приспосабливая к новообразованиям определенного возраста. Таким образом, создавая предметно-пространственную развивающую среду группы, учитывали психологические основы конструктивного взаимодействия участников воспитательно-образовательного процесса, дизайн и эргономику современной среды дошкольного учреждения и психологические особенности возрастной группы, на которую нацелена данная среда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</p:txBody>
      </p:sp>
      <p:pic>
        <p:nvPicPr>
          <p:cNvPr id="3" name="Рисунок 2" descr="http://www.festum.de/brickset/images/5464-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645024"/>
            <a:ext cx="2664296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D:\СРабСтола\зан-е\DSC060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500438"/>
            <a:ext cx="3384376" cy="2952328"/>
          </a:xfrm>
          <a:prstGeom prst="rect">
            <a:avLst/>
          </a:prstGeom>
          <a:noFill/>
        </p:spPr>
      </p:pic>
      <p:pic>
        <p:nvPicPr>
          <p:cNvPr id="6" name="Рисунок 5" descr="DSC0717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596336" y="4293096"/>
            <a:ext cx="1340734" cy="1787646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festum.de/brickset/images/5464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000240"/>
            <a:ext cx="5715040" cy="41650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Благодарим за внимание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festum.de/brickset/images/5464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221088"/>
            <a:ext cx="2808312" cy="24482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395536" y="332656"/>
            <a:ext cx="84969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Цель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: Создание условий для полноценного развития дошкольников по всем образовательным областям ФГОС в соответствии с конкретными особенностями и требованиями образовательной программы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Задачи: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Создавать атмосферу эмоционального комфорта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Создавать условия для физического развития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Создавать условия для творческого самовыражения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Создавать условия для проявления познавательной активности детей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Создавать благоприятные условия для восприятия и созерцания, обращать внимание детей на красоту природы, живописи, предметов декоративно-прикладного искусства, книжных иллюстраций, музыки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Создавать условия для участия родителей в жизни группы</a:t>
            </a: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42853"/>
            <a:ext cx="777686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Принципы организации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предметно-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пространственной</a:t>
            </a:r>
            <a:r>
              <a:rPr lang="ru-RU" sz="2000" b="1" u="sng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развивающей среды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*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Cоответствие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требованиям Федерального государственного образовательного стандарта и образовательной программы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*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Cоответствие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возрастным особенностям и интересам детей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*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Cоответствие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требованиям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СанПиН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(от 15 мая 2013 года)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*Открытость среды для преобразований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*Современность среды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*Эстетика среды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*Комфортность среды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9" descr="D:\СРабСтола\Собр\Новая папка (2)\DSC050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284984"/>
            <a:ext cx="1944216" cy="1722424"/>
          </a:xfrm>
          <a:prstGeom prst="rect">
            <a:avLst/>
          </a:prstGeom>
          <a:noFill/>
        </p:spPr>
      </p:pic>
      <p:pic>
        <p:nvPicPr>
          <p:cNvPr id="5" name="Picture 10" descr="D:\Рабочая\DSC054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088" y="4437112"/>
            <a:ext cx="3454176" cy="2232248"/>
          </a:xfrm>
          <a:prstGeom prst="rect">
            <a:avLst/>
          </a:prstGeom>
          <a:noFill/>
        </p:spPr>
      </p:pic>
      <p:pic>
        <p:nvPicPr>
          <p:cNvPr id="6" name="Содержимое 4" descr="DSC0501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411760" y="3284984"/>
            <a:ext cx="2905005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5" descr="DSC0505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92080" y="2276872"/>
            <a:ext cx="2846205" cy="2134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http://www.festum.de/brickset/images/5464-1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5143512"/>
            <a:ext cx="1766570" cy="1553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4644008" y="2348880"/>
            <a:ext cx="4176464" cy="40324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3528" y="2348880"/>
            <a:ext cx="4032448" cy="39604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60648"/>
            <a:ext cx="8640960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3528" y="430506"/>
            <a:ext cx="76015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Компоненты предметно-пространственной развивающей среды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268760"/>
            <a:ext cx="4176464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1340768"/>
            <a:ext cx="4176464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23528" y="1381998"/>
            <a:ext cx="33478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СОДЕРЖАТЕЛЬНЫЙ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683568" y="2423645"/>
            <a:ext cx="3600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Познавательное развитие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Художественно-эстетическое развитие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Речевое развитие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Социально-коммуникативное развитие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Физическое развитие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5148064" y="1330606"/>
            <a:ext cx="32038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РЕЗУЛЬТАТИВНЫЙ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1979712" y="1844824"/>
            <a:ext cx="484632" cy="504056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4932040" y="2357881"/>
            <a:ext cx="381642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Требования к предметно-</a:t>
            </a:r>
            <a:r>
              <a:rPr lang="ru-RU" b="1" u="sng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  <a:t>пространственной 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развивающей среде по зонам в соответствии с возрастными группами.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Рефлексия: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самооценка, оценка педагогов ДОУ.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Планируемый результат</a:t>
            </a: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: предметно-пространственная развивающая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среда ДОУ соответствующая всем требованиям ФГОС и особенностям образовательной программы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6804248" y="1844824"/>
            <a:ext cx="484632" cy="504056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Стрелка вниз 23"/>
          <p:cNvSpPr/>
          <p:nvPr/>
        </p:nvSpPr>
        <p:spPr>
          <a:xfrm>
            <a:off x="2195736" y="908720"/>
            <a:ext cx="484632" cy="432048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трелка вниз 24"/>
          <p:cNvSpPr/>
          <p:nvPr/>
        </p:nvSpPr>
        <p:spPr>
          <a:xfrm>
            <a:off x="6660232" y="908720"/>
            <a:ext cx="484632" cy="36004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http://www.festum.de/brickset/images/5464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07904" y="5445224"/>
            <a:ext cx="1224136" cy="12241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851920" y="225858"/>
            <a:ext cx="5184576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2"/>
                </a:solidFill>
              </a:rPr>
              <a:t>Среда выполняет </a:t>
            </a:r>
            <a:r>
              <a:rPr lang="ru-RU" sz="2000" dirty="0">
                <a:solidFill>
                  <a:schemeClr val="tx2"/>
                </a:solidFill>
              </a:rPr>
              <a:t>образовательную, развивающую, воспитывающую, стимулирующую, организованную, коммуникативную функции. </a:t>
            </a:r>
            <a:endParaRPr lang="ru-RU" sz="2000" dirty="0" smtClean="0">
              <a:solidFill>
                <a:schemeClr val="tx2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2"/>
                </a:solidFill>
              </a:rPr>
              <a:t>Но </a:t>
            </a:r>
            <a:r>
              <a:rPr lang="ru-RU" sz="2000" dirty="0">
                <a:solidFill>
                  <a:schemeClr val="tx2"/>
                </a:solidFill>
              </a:rPr>
              <a:t>самое главное – </a:t>
            </a:r>
            <a:r>
              <a:rPr lang="ru-RU" sz="2000" dirty="0" smtClean="0">
                <a:solidFill>
                  <a:schemeClr val="tx2"/>
                </a:solidFill>
              </a:rPr>
              <a:t>у нас она работает </a:t>
            </a:r>
            <a:r>
              <a:rPr lang="ru-RU" sz="2000" dirty="0">
                <a:solidFill>
                  <a:schemeClr val="tx2"/>
                </a:solidFill>
              </a:rPr>
              <a:t>на развитие самостоятельности и самодеятельности ребенка.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Предметно-развивающая среда обеспечивает максимальную реализацию образовательного потенциала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.      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http://www.festum.de/brickset/images/5464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24328" y="2636912"/>
            <a:ext cx="1440160" cy="12961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4" descr="D:\СРабСтола\IMG_20140404_0929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3728514"/>
            <a:ext cx="2448272" cy="3002107"/>
          </a:xfrm>
          <a:prstGeom prst="rect">
            <a:avLst/>
          </a:prstGeom>
          <a:noFill/>
        </p:spPr>
      </p:pic>
      <p:pic>
        <p:nvPicPr>
          <p:cNvPr id="5" name="Рисунок 4" descr="DSC0718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148064" y="3720596"/>
            <a:ext cx="1800200" cy="2970642"/>
          </a:xfrm>
          <a:prstGeom prst="rect">
            <a:avLst/>
          </a:prstGeom>
        </p:spPr>
      </p:pic>
      <p:pic>
        <p:nvPicPr>
          <p:cNvPr id="6" name="Содержимое 10" descr="DSC0718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7020272" y="3789040"/>
            <a:ext cx="1944216" cy="2925366"/>
          </a:xfrm>
          <a:prstGeom prst="rect">
            <a:avLst/>
          </a:prstGeom>
        </p:spPr>
      </p:pic>
      <p:pic>
        <p:nvPicPr>
          <p:cNvPr id="7" name="Picture 8" descr="F:\Новая папка (4)\фотки на отчет\DSC0529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4214025"/>
            <a:ext cx="2736304" cy="2643975"/>
          </a:xfrm>
          <a:prstGeom prst="rect">
            <a:avLst/>
          </a:prstGeom>
          <a:noFill/>
        </p:spPr>
      </p:pic>
      <p:pic>
        <p:nvPicPr>
          <p:cNvPr id="8" name="Рисунок 7" descr="DSC07183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0" y="1700808"/>
            <a:ext cx="1823858" cy="2492896"/>
          </a:xfrm>
          <a:prstGeom prst="rect">
            <a:avLst/>
          </a:prstGeom>
        </p:spPr>
      </p:pic>
      <p:pic>
        <p:nvPicPr>
          <p:cNvPr id="9" name="Picture 5" descr="F:\Новая папка (4)\IMG_20140516_09350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187624" y="188640"/>
            <a:ext cx="2398912" cy="1799184"/>
          </a:xfrm>
          <a:prstGeom prst="rect">
            <a:avLst/>
          </a:prstGeom>
          <a:noFill/>
        </p:spPr>
      </p:pic>
      <p:pic>
        <p:nvPicPr>
          <p:cNvPr id="10" name="Picture 8" descr="F:\Съемный диск (F)\DSC02519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835695" y="1988840"/>
            <a:ext cx="1884068" cy="180955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"/>
            <a:ext cx="84249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Пространство используем гибко </a:t>
            </a:r>
            <a:r>
              <a:rPr lang="ru-RU" sz="2000" dirty="0">
                <a:solidFill>
                  <a:schemeClr val="tx2"/>
                </a:solidFill>
              </a:rPr>
              <a:t>и </a:t>
            </a:r>
            <a:r>
              <a:rPr lang="ru-RU" sz="2000" dirty="0" smtClean="0">
                <a:solidFill>
                  <a:schemeClr val="tx2"/>
                </a:solidFill>
              </a:rPr>
              <a:t>вариативно. </a:t>
            </a:r>
            <a:r>
              <a:rPr lang="ru-RU" sz="2000" dirty="0">
                <a:solidFill>
                  <a:schemeClr val="tx2"/>
                </a:solidFill>
              </a:rPr>
              <a:t>Среда </a:t>
            </a:r>
            <a:r>
              <a:rPr lang="ru-RU" sz="2000" dirty="0" smtClean="0">
                <a:solidFill>
                  <a:schemeClr val="tx2"/>
                </a:solidFill>
              </a:rPr>
              <a:t>служит </a:t>
            </a:r>
            <a:r>
              <a:rPr lang="ru-RU" sz="2000" dirty="0">
                <a:solidFill>
                  <a:schemeClr val="tx2"/>
                </a:solidFill>
              </a:rPr>
              <a:t>удовлетворению потребностей и интересов </a:t>
            </a:r>
            <a:r>
              <a:rPr lang="ru-RU" sz="2000" dirty="0" smtClean="0">
                <a:solidFill>
                  <a:schemeClr val="tx2"/>
                </a:solidFill>
              </a:rPr>
              <a:t>каждого ребенка</a:t>
            </a:r>
            <a:r>
              <a:rPr lang="ru-RU" sz="2000" dirty="0">
                <a:solidFill>
                  <a:schemeClr val="tx2"/>
                </a:solidFill>
              </a:rPr>
              <a:t>. </a:t>
            </a:r>
            <a:endParaRPr lang="ru-RU" sz="2000" dirty="0" smtClean="0">
              <a:solidFill>
                <a:schemeClr val="tx2"/>
              </a:solidFill>
            </a:endParaRPr>
          </a:p>
          <a:p>
            <a:endParaRPr lang="ru-RU" sz="2000" dirty="0">
              <a:solidFill>
                <a:schemeClr val="tx2"/>
              </a:solidFill>
            </a:endParaRPr>
          </a:p>
          <a:p>
            <a:r>
              <a:rPr lang="ru-RU" sz="2000" dirty="0" smtClean="0">
                <a:solidFill>
                  <a:schemeClr val="tx2"/>
                </a:solidFill>
              </a:rPr>
              <a:t>Все помещения, где </a:t>
            </a:r>
            <a:r>
              <a:rPr lang="ru-RU" sz="2000" dirty="0">
                <a:solidFill>
                  <a:schemeClr val="tx2"/>
                </a:solidFill>
              </a:rPr>
              <a:t>осуществляется образовательный </a:t>
            </a:r>
            <a:r>
              <a:rPr lang="ru-RU" sz="2000" dirty="0" smtClean="0">
                <a:solidFill>
                  <a:schemeClr val="tx2"/>
                </a:solidFill>
              </a:rPr>
              <a:t>процесс доступны для воспитанников .</a:t>
            </a:r>
          </a:p>
          <a:p>
            <a:endParaRPr lang="ru-RU" sz="2000" dirty="0">
              <a:solidFill>
                <a:schemeClr val="tx2"/>
              </a:solidFill>
            </a:endParaRPr>
          </a:p>
          <a:p>
            <a:r>
              <a:rPr lang="ru-RU" sz="2000" dirty="0">
                <a:solidFill>
                  <a:schemeClr val="tx2"/>
                </a:solidFill>
              </a:rPr>
              <a:t>Свободный доступ воспитанников к играм, игрушкам, материалам, пособиям, обеспечивающих все основные виды деятельности.        </a:t>
            </a:r>
          </a:p>
          <a:p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4" name="Picture 2" descr="D:\СРабСтола\IMG_20131115_1219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0192" y="3212976"/>
            <a:ext cx="2519264" cy="3359019"/>
          </a:xfrm>
          <a:prstGeom prst="rect">
            <a:avLst/>
          </a:prstGeom>
          <a:noFill/>
        </p:spPr>
      </p:pic>
      <p:pic>
        <p:nvPicPr>
          <p:cNvPr id="6" name="Picture 2" descr="D:\Новая папка\DSC071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2636912"/>
            <a:ext cx="2859982" cy="2232248"/>
          </a:xfrm>
          <a:prstGeom prst="rect">
            <a:avLst/>
          </a:prstGeom>
          <a:noFill/>
        </p:spPr>
      </p:pic>
      <p:pic>
        <p:nvPicPr>
          <p:cNvPr id="7" name="Picture 2" descr="F:\Новая папка (4)\фотки на отчет\DSC0526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95736" y="3429000"/>
            <a:ext cx="2321401" cy="3123728"/>
          </a:xfrm>
          <a:prstGeom prst="rect">
            <a:avLst/>
          </a:prstGeom>
          <a:noFill/>
        </p:spPr>
      </p:pic>
      <p:pic>
        <p:nvPicPr>
          <p:cNvPr id="3" name="Рисунок 2" descr="http://www.festum.de/brickset/images/5464-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5976" y="5013176"/>
            <a:ext cx="1872208" cy="15841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3" descr="D:\СРабСтола\IMG_20131115_12231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9512" y="2924944"/>
            <a:ext cx="2686944" cy="201520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1"/>
            <a:ext cx="417646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000" dirty="0" smtClean="0">
                <a:solidFill>
                  <a:schemeClr val="tx2"/>
                </a:solidFill>
              </a:rPr>
              <a:t>У нас каждый </a:t>
            </a:r>
            <a:r>
              <a:rPr lang="ru-RU" sz="2000" dirty="0">
                <a:solidFill>
                  <a:schemeClr val="tx2"/>
                </a:solidFill>
              </a:rPr>
              <a:t>ребенок </a:t>
            </a:r>
            <a:r>
              <a:rPr lang="ru-RU" sz="2000" dirty="0" smtClean="0">
                <a:solidFill>
                  <a:schemeClr val="tx2"/>
                </a:solidFill>
              </a:rPr>
              <a:t>имеет возможность </a:t>
            </a:r>
            <a:r>
              <a:rPr lang="ru-RU" sz="2000" dirty="0">
                <a:solidFill>
                  <a:schemeClr val="tx2"/>
                </a:solidFill>
              </a:rPr>
              <a:t>свободно заниматься любимым делом. Размещение оборудования по секторам (центрам развития) позволяет детям объединиться подгруппами по общим интересам: конструирование, рисование, ручной труд, театрально-игровая деятельность, экспериментирование.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372200" y="4077072"/>
            <a:ext cx="25922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Форма </a:t>
            </a:r>
            <a:r>
              <a:rPr lang="ru-RU" sz="2000" dirty="0">
                <a:solidFill>
                  <a:schemeClr val="tx2"/>
                </a:solidFill>
              </a:rPr>
              <a:t>и дизайн предметов ориентирована на безопасность и возраст детей.                                                                      </a:t>
            </a:r>
            <a:r>
              <a:rPr lang="ru-RU" sz="2000" dirty="0" smtClean="0">
                <a:solidFill>
                  <a:schemeClr val="tx2"/>
                </a:solidFill>
              </a:rPr>
              <a:t>Элементы </a:t>
            </a:r>
            <a:r>
              <a:rPr lang="ru-RU" sz="2000" dirty="0">
                <a:solidFill>
                  <a:schemeClr val="tx2"/>
                </a:solidFill>
              </a:rPr>
              <a:t>декора </a:t>
            </a:r>
            <a:r>
              <a:rPr lang="ru-RU" sz="2000" dirty="0" smtClean="0">
                <a:solidFill>
                  <a:schemeClr val="tx2"/>
                </a:solidFill>
              </a:rPr>
              <a:t>легко сменяемы.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http://www.festum.de/brickset/images/5464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52320" y="260648"/>
            <a:ext cx="1512168" cy="14401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5" descr="D:\СРабСтола\DSC061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1700808"/>
            <a:ext cx="2264021" cy="2256946"/>
          </a:xfrm>
          <a:prstGeom prst="rect">
            <a:avLst/>
          </a:prstGeom>
          <a:noFill/>
        </p:spPr>
      </p:pic>
      <p:pic>
        <p:nvPicPr>
          <p:cNvPr id="6" name="Picture 6" descr="F:\ориг\DSC060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188640"/>
            <a:ext cx="2567546" cy="1734985"/>
          </a:xfrm>
          <a:prstGeom prst="rect">
            <a:avLst/>
          </a:prstGeom>
          <a:noFill/>
        </p:spPr>
      </p:pic>
      <p:pic>
        <p:nvPicPr>
          <p:cNvPr id="7" name="Picture 4" descr="D:\СРабСтола\зан-е\DSC0600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75856" y="260648"/>
            <a:ext cx="2281753" cy="1572654"/>
          </a:xfrm>
          <a:prstGeom prst="rect">
            <a:avLst/>
          </a:prstGeom>
          <a:noFill/>
        </p:spPr>
      </p:pic>
      <p:pic>
        <p:nvPicPr>
          <p:cNvPr id="8" name="Содержимое 5" descr="DSC0716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347864" y="4725144"/>
            <a:ext cx="2664296" cy="1998222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78497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r>
              <a:rPr lang="ru-RU" sz="2000" dirty="0" smtClean="0">
                <a:solidFill>
                  <a:schemeClr val="tx2"/>
                </a:solidFill>
                <a:cs typeface="Times New Roman" pitchFamily="18" charset="0"/>
              </a:rPr>
              <a:t>Здесь у нас материалы</a:t>
            </a:r>
            <a:r>
              <a:rPr lang="ru-RU" sz="2000" dirty="0">
                <a:solidFill>
                  <a:schemeClr val="tx2"/>
                </a:solidFill>
                <a:cs typeface="Times New Roman" pitchFamily="18" charset="0"/>
              </a:rPr>
              <a:t>, активизирующие познавательную деятельность: развивающие игры, технические устройства и игрушки, модели, предметы для опытно-поисковой работы-магниты, увеличительные стекла, пружинки, весы, мензурки и прочее; большой выбор природных материалов для изучения, экспериментирования, составления коллекций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407289"/>
            <a:ext cx="50405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В группе предусмотрели место для детской экспериментальной деятельности.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</p:txBody>
      </p:sp>
      <p:pic>
        <p:nvPicPr>
          <p:cNvPr id="4" name="Рисунок 3" descr="http://www.festum.de/brickset/images/5464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5013176"/>
            <a:ext cx="1656184" cy="16561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DSC0717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95736" y="1052736"/>
            <a:ext cx="1335646" cy="1780862"/>
          </a:xfrm>
          <a:prstGeom prst="rect">
            <a:avLst/>
          </a:prstGeom>
        </p:spPr>
      </p:pic>
      <p:pic>
        <p:nvPicPr>
          <p:cNvPr id="6" name="Picture 2" descr="F:\шахм лук\DSCN11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0152" y="5661248"/>
            <a:ext cx="2566157" cy="936104"/>
          </a:xfrm>
          <a:prstGeom prst="rect">
            <a:avLst/>
          </a:prstGeom>
          <a:noFill/>
        </p:spPr>
      </p:pic>
      <p:pic>
        <p:nvPicPr>
          <p:cNvPr id="7" name="Рисунок 6" descr="DSC0716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699792" y="4355722"/>
            <a:ext cx="2952328" cy="2214246"/>
          </a:xfrm>
          <a:prstGeom prst="rect">
            <a:avLst/>
          </a:prstGeom>
        </p:spPr>
      </p:pic>
      <p:pic>
        <p:nvPicPr>
          <p:cNvPr id="8" name="Picture 4" descr="D:\Рабочая\Общие\DSC0539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28184" y="4293096"/>
            <a:ext cx="1680187" cy="1260140"/>
          </a:xfrm>
          <a:prstGeom prst="rect">
            <a:avLst/>
          </a:prstGeom>
          <a:noFill/>
        </p:spPr>
      </p:pic>
      <p:pic>
        <p:nvPicPr>
          <p:cNvPr id="10" name="Рисунок 9" descr="DSC07174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268078" y="44624"/>
            <a:ext cx="3264362" cy="2448274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763688" y="62379"/>
            <a:ext cx="72008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.Организуя предметную среду в групповом помещении учитывали закономерности психического развития, показатели их здоровья, психофизиологические и коммуникативные особенности, уровень общего и речевого развития, а также показатели эмоционально 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потребностной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Times New Roman" pitchFamily="18" charset="0"/>
              </a:rPr>
              <a:t> сферы.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</a:endParaRPr>
          </a:p>
        </p:txBody>
      </p:sp>
      <p:pic>
        <p:nvPicPr>
          <p:cNvPr id="3" name="Рисунок 2" descr="http://www.festum.de/brickset/images/5464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1"/>
            <a:ext cx="1512168" cy="11521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7" descr="D:\СРабСтола\Собр\К видео\DSC050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4869160"/>
            <a:ext cx="2153002" cy="1820988"/>
          </a:xfrm>
          <a:prstGeom prst="rect">
            <a:avLst/>
          </a:prstGeom>
          <a:noFill/>
        </p:spPr>
      </p:pic>
      <p:pic>
        <p:nvPicPr>
          <p:cNvPr id="5" name="Picture 2" descr="D:\СРабСтола\фев\DSC057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80112" y="4005064"/>
            <a:ext cx="3443069" cy="2664296"/>
          </a:xfrm>
          <a:prstGeom prst="rect">
            <a:avLst/>
          </a:prstGeom>
          <a:noFill/>
        </p:spPr>
      </p:pic>
      <p:pic>
        <p:nvPicPr>
          <p:cNvPr id="6" name="Picture 3" descr="D:\Рабочая\Общие\DSC0538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2420888"/>
            <a:ext cx="2160240" cy="2826404"/>
          </a:xfrm>
          <a:prstGeom prst="rect">
            <a:avLst/>
          </a:prstGeom>
          <a:noFill/>
        </p:spPr>
      </p:pic>
      <p:pic>
        <p:nvPicPr>
          <p:cNvPr id="7" name="Содержимое 6" descr="IMG_20130919_11525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699792" y="2276872"/>
            <a:ext cx="1926214" cy="2568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D:\СРабСтола\Новая папка (4)\DSC0553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292080" y="1700808"/>
            <a:ext cx="3223379" cy="232956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</TotalTime>
  <Words>782</Words>
  <Application>Microsoft Office PowerPoint</Application>
  <PresentationFormat>Экран (4:3)</PresentationFormat>
  <Paragraphs>67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Предметно-пространственная развивающая среда в старшей группе в соответствии с ФГОС дошкольного образования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Благодарим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в группе в соответствии с ФГОС дошкольного образования</dc:title>
  <dc:creator>User</dc:creator>
  <cp:lastModifiedBy>7</cp:lastModifiedBy>
  <cp:revision>48</cp:revision>
  <dcterms:created xsi:type="dcterms:W3CDTF">2014-09-11T03:02:01Z</dcterms:created>
  <dcterms:modified xsi:type="dcterms:W3CDTF">2016-12-07T12:52:47Z</dcterms:modified>
</cp:coreProperties>
</file>