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58" r:id="rId5"/>
    <p:sldId id="264" r:id="rId6"/>
    <p:sldId id="265" r:id="rId7"/>
    <p:sldId id="262" r:id="rId8"/>
    <p:sldId id="257" r:id="rId9"/>
    <p:sldId id="260" r:id="rId10"/>
    <p:sldId id="261" r:id="rId11"/>
    <p:sldId id="267" r:id="rId12"/>
    <p:sldId id="263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68" r:id="rId39"/>
    <p:sldId id="26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2" autoAdjust="0"/>
    <p:restoredTop sz="9468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3</c:v>
                </c:pt>
                <c:pt idx="2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3</c:v>
                </c:pt>
              </c:numCache>
            </c:numRef>
          </c:val>
        </c:ser>
        <c:shape val="cone"/>
        <c:axId val="74963968"/>
        <c:axId val="59839232"/>
        <c:axId val="59846656"/>
      </c:bar3DChart>
      <c:catAx>
        <c:axId val="74963968"/>
        <c:scaling>
          <c:orientation val="minMax"/>
        </c:scaling>
        <c:axPos val="b"/>
        <c:tickLblPos val="nextTo"/>
        <c:crossAx val="59839232"/>
        <c:crosses val="autoZero"/>
        <c:auto val="1"/>
        <c:lblAlgn val="ctr"/>
        <c:lblOffset val="100"/>
      </c:catAx>
      <c:valAx>
        <c:axId val="59839232"/>
        <c:scaling>
          <c:orientation val="minMax"/>
        </c:scaling>
        <c:axPos val="l"/>
        <c:majorGridlines/>
        <c:numFmt formatCode="General" sourceLinked="1"/>
        <c:tickLblPos val="nextTo"/>
        <c:crossAx val="74963968"/>
        <c:crosses val="autoZero"/>
        <c:crossBetween val="between"/>
      </c:valAx>
      <c:serAx>
        <c:axId val="59846656"/>
        <c:scaling>
          <c:orientation val="minMax"/>
        </c:scaling>
        <c:axPos val="b"/>
        <c:tickLblPos val="nextTo"/>
        <c:crossAx val="59839232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shape val="box"/>
        <c:axId val="83908864"/>
        <c:axId val="83918848"/>
        <c:axId val="83998016"/>
      </c:bar3DChart>
      <c:catAx>
        <c:axId val="83908864"/>
        <c:scaling>
          <c:orientation val="minMax"/>
        </c:scaling>
        <c:axPos val="b"/>
        <c:tickLblPos val="nextTo"/>
        <c:crossAx val="83918848"/>
        <c:crosses val="autoZero"/>
        <c:auto val="1"/>
        <c:lblAlgn val="ctr"/>
        <c:lblOffset val="100"/>
      </c:catAx>
      <c:valAx>
        <c:axId val="83918848"/>
        <c:scaling>
          <c:orientation val="minMax"/>
        </c:scaling>
        <c:axPos val="l"/>
        <c:majorGridlines/>
        <c:numFmt formatCode="General" sourceLinked="1"/>
        <c:tickLblPos val="nextTo"/>
        <c:crossAx val="83908864"/>
        <c:crosses val="autoZero"/>
        <c:crossBetween val="between"/>
      </c:valAx>
      <c:serAx>
        <c:axId val="83998016"/>
        <c:scaling>
          <c:orientation val="minMax"/>
        </c:scaling>
        <c:axPos val="b"/>
        <c:tickLblPos val="nextTo"/>
        <c:crossAx val="83918848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</c:v>
                </c:pt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</c:v>
                </c:pt>
                <c:pt idx="1">
                  <c:v>8</c:v>
                </c:pt>
              </c:numCache>
            </c:numRef>
          </c:val>
        </c:ser>
        <c:shape val="cylinder"/>
        <c:axId val="88497152"/>
        <c:axId val="88498944"/>
        <c:axId val="83947968"/>
      </c:bar3DChart>
      <c:catAx>
        <c:axId val="88497152"/>
        <c:scaling>
          <c:orientation val="minMax"/>
        </c:scaling>
        <c:axPos val="b"/>
        <c:tickLblPos val="nextTo"/>
        <c:crossAx val="88498944"/>
        <c:crosses val="autoZero"/>
        <c:auto val="1"/>
        <c:lblAlgn val="ctr"/>
        <c:lblOffset val="100"/>
      </c:catAx>
      <c:valAx>
        <c:axId val="88498944"/>
        <c:scaling>
          <c:orientation val="minMax"/>
        </c:scaling>
        <c:axPos val="l"/>
        <c:majorGridlines/>
        <c:numFmt formatCode="General" sourceLinked="1"/>
        <c:tickLblPos val="nextTo"/>
        <c:crossAx val="88497152"/>
        <c:crosses val="autoZero"/>
        <c:crossBetween val="between"/>
      </c:valAx>
      <c:serAx>
        <c:axId val="83947968"/>
        <c:scaling>
          <c:orientation val="minMax"/>
        </c:scaling>
        <c:axPos val="b"/>
        <c:tickLblPos val="nextTo"/>
        <c:crossAx val="8849894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</c:v>
                </c:pt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</c:v>
                </c:pt>
                <c:pt idx="1">
                  <c:v>2</c:v>
                </c:pt>
              </c:numCache>
            </c:numRef>
          </c:val>
        </c:ser>
        <c:shape val="pyramid"/>
        <c:axId val="88690688"/>
        <c:axId val="88692224"/>
        <c:axId val="83949312"/>
      </c:bar3DChart>
      <c:catAx>
        <c:axId val="88690688"/>
        <c:scaling>
          <c:orientation val="minMax"/>
        </c:scaling>
        <c:axPos val="b"/>
        <c:tickLblPos val="nextTo"/>
        <c:crossAx val="88692224"/>
        <c:crosses val="autoZero"/>
        <c:auto val="1"/>
        <c:lblAlgn val="ctr"/>
        <c:lblOffset val="100"/>
      </c:catAx>
      <c:valAx>
        <c:axId val="88692224"/>
        <c:scaling>
          <c:orientation val="minMax"/>
        </c:scaling>
        <c:axPos val="l"/>
        <c:majorGridlines/>
        <c:numFmt formatCode="General" sourceLinked="1"/>
        <c:tickLblPos val="nextTo"/>
        <c:crossAx val="88690688"/>
        <c:crosses val="autoZero"/>
        <c:crossBetween val="between"/>
      </c:valAx>
      <c:serAx>
        <c:axId val="83949312"/>
        <c:scaling>
          <c:orientation val="minMax"/>
        </c:scaling>
        <c:axPos val="b"/>
        <c:tickLblPos val="nextTo"/>
        <c:crossAx val="8869222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</c:ser>
        <c:shape val="box"/>
        <c:axId val="88732416"/>
        <c:axId val="88733952"/>
        <c:axId val="0"/>
      </c:bar3DChart>
      <c:catAx>
        <c:axId val="88732416"/>
        <c:scaling>
          <c:orientation val="minMax"/>
        </c:scaling>
        <c:axPos val="b"/>
        <c:tickLblPos val="nextTo"/>
        <c:crossAx val="88733952"/>
        <c:crosses val="autoZero"/>
        <c:auto val="1"/>
        <c:lblAlgn val="ctr"/>
        <c:lblOffset val="100"/>
      </c:catAx>
      <c:valAx>
        <c:axId val="88733952"/>
        <c:scaling>
          <c:orientation val="minMax"/>
        </c:scaling>
        <c:axPos val="l"/>
        <c:majorGridlines/>
        <c:numFmt formatCode="General" sourceLinked="1"/>
        <c:tickLblPos val="nextTo"/>
        <c:crossAx val="887324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</c:ser>
        <c:shape val="cone"/>
        <c:axId val="88580480"/>
        <c:axId val="88582016"/>
        <c:axId val="0"/>
      </c:bar3DChart>
      <c:catAx>
        <c:axId val="88580480"/>
        <c:scaling>
          <c:orientation val="minMax"/>
        </c:scaling>
        <c:axPos val="b"/>
        <c:tickLblPos val="nextTo"/>
        <c:crossAx val="88582016"/>
        <c:crosses val="autoZero"/>
        <c:auto val="1"/>
        <c:lblAlgn val="ctr"/>
        <c:lblOffset val="100"/>
      </c:catAx>
      <c:valAx>
        <c:axId val="88582016"/>
        <c:scaling>
          <c:orientation val="minMax"/>
        </c:scaling>
        <c:axPos val="l"/>
        <c:majorGridlines/>
        <c:numFmt formatCode="General" sourceLinked="1"/>
        <c:tickLblPos val="nextTo"/>
        <c:crossAx val="885804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2801047438514629"/>
          <c:y val="4.4861391929187248E-2"/>
          <c:w val="0.70486378438806252"/>
          <c:h val="0.81574661569261619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val>
        </c:ser>
        <c:shape val="pyramid"/>
        <c:axId val="88788992"/>
        <c:axId val="88790528"/>
        <c:axId val="0"/>
      </c:bar3DChart>
      <c:catAx>
        <c:axId val="88788992"/>
        <c:scaling>
          <c:orientation val="minMax"/>
        </c:scaling>
        <c:axPos val="b"/>
        <c:tickLblPos val="nextTo"/>
        <c:crossAx val="88790528"/>
        <c:crosses val="autoZero"/>
        <c:auto val="1"/>
        <c:lblAlgn val="ctr"/>
        <c:lblOffset val="100"/>
      </c:catAx>
      <c:valAx>
        <c:axId val="88790528"/>
        <c:scaling>
          <c:orientation val="minMax"/>
        </c:scaling>
        <c:axPos val="l"/>
        <c:majorGridlines/>
        <c:numFmt formatCode="General" sourceLinked="1"/>
        <c:tickLblPos val="nextTo"/>
        <c:crossAx val="887889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8</c:v>
                </c:pt>
                <c:pt idx="1">
                  <c:v>6</c:v>
                </c:pt>
                <c:pt idx="2">
                  <c:v>3</c:v>
                </c:pt>
              </c:numCache>
            </c:numRef>
          </c:val>
        </c:ser>
        <c:overlap val="100"/>
        <c:axId val="88849408"/>
        <c:axId val="88855296"/>
      </c:barChart>
      <c:catAx>
        <c:axId val="88849408"/>
        <c:scaling>
          <c:orientation val="minMax"/>
        </c:scaling>
        <c:axPos val="b"/>
        <c:tickLblPos val="nextTo"/>
        <c:crossAx val="88855296"/>
        <c:crosses val="autoZero"/>
        <c:auto val="1"/>
        <c:lblAlgn val="ctr"/>
        <c:lblOffset val="100"/>
      </c:catAx>
      <c:valAx>
        <c:axId val="88855296"/>
        <c:scaling>
          <c:orientation val="minMax"/>
        </c:scaling>
        <c:axPos val="l"/>
        <c:majorGridlines/>
        <c:numFmt formatCode="General" sourceLinked="1"/>
        <c:tickLblPos val="nextTo"/>
        <c:crossAx val="888494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</c:v>
                </c:pt>
                <c:pt idx="1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6</c:v>
                </c:pt>
                <c:pt idx="1">
                  <c:v>6</c:v>
                </c:pt>
              </c:numCache>
            </c:numRef>
          </c:val>
        </c:ser>
        <c:shape val="cylinder"/>
        <c:axId val="88914560"/>
        <c:axId val="88920448"/>
        <c:axId val="0"/>
      </c:bar3DChart>
      <c:catAx>
        <c:axId val="88914560"/>
        <c:scaling>
          <c:orientation val="minMax"/>
        </c:scaling>
        <c:axPos val="b"/>
        <c:tickLblPos val="nextTo"/>
        <c:crossAx val="88920448"/>
        <c:crosses val="autoZero"/>
        <c:auto val="1"/>
        <c:lblAlgn val="ctr"/>
        <c:lblOffset val="100"/>
      </c:catAx>
      <c:valAx>
        <c:axId val="88920448"/>
        <c:scaling>
          <c:orientation val="minMax"/>
        </c:scaling>
        <c:axPos val="l"/>
        <c:majorGridlines/>
        <c:numFmt formatCode="General" sourceLinked="1"/>
        <c:tickLblPos val="nextTo"/>
        <c:crossAx val="889145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hape val="pyramid"/>
        <c:axId val="88631552"/>
        <c:axId val="88641536"/>
        <c:axId val="0"/>
      </c:bar3DChart>
      <c:catAx>
        <c:axId val="88631552"/>
        <c:scaling>
          <c:orientation val="minMax"/>
        </c:scaling>
        <c:axPos val="b"/>
        <c:tickLblPos val="nextTo"/>
        <c:crossAx val="88641536"/>
        <c:crosses val="autoZero"/>
        <c:auto val="1"/>
        <c:lblAlgn val="ctr"/>
        <c:lblOffset val="100"/>
      </c:catAx>
      <c:valAx>
        <c:axId val="88641536"/>
        <c:scaling>
          <c:orientation val="minMax"/>
        </c:scaling>
        <c:axPos val="l"/>
        <c:majorGridlines/>
        <c:numFmt formatCode="General" sourceLinked="1"/>
        <c:tickLblPos val="nextTo"/>
        <c:crossAx val="886315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</c:ser>
        <c:shape val="box"/>
        <c:axId val="89606400"/>
        <c:axId val="89608192"/>
        <c:axId val="0"/>
      </c:bar3DChart>
      <c:catAx>
        <c:axId val="89606400"/>
        <c:scaling>
          <c:orientation val="minMax"/>
        </c:scaling>
        <c:axPos val="b"/>
        <c:tickLblPos val="nextTo"/>
        <c:crossAx val="89608192"/>
        <c:crosses val="autoZero"/>
        <c:auto val="1"/>
        <c:lblAlgn val="ctr"/>
        <c:lblOffset val="100"/>
      </c:catAx>
      <c:valAx>
        <c:axId val="89608192"/>
        <c:scaling>
          <c:orientation val="minMax"/>
        </c:scaling>
        <c:axPos val="l"/>
        <c:majorGridlines/>
        <c:numFmt formatCode="General" sourceLinked="1"/>
        <c:tickLblPos val="nextTo"/>
        <c:crossAx val="896064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</c:v>
                </c:pt>
                <c:pt idx="1">
                  <c:v>10</c:v>
                </c:pt>
              </c:numCache>
            </c:numRef>
          </c:val>
        </c:ser>
        <c:shape val="cylinder"/>
        <c:axId val="59882880"/>
        <c:axId val="59892864"/>
        <c:axId val="59849344"/>
      </c:bar3DChart>
      <c:catAx>
        <c:axId val="59882880"/>
        <c:scaling>
          <c:orientation val="minMax"/>
        </c:scaling>
        <c:axPos val="b"/>
        <c:tickLblPos val="nextTo"/>
        <c:crossAx val="59892864"/>
        <c:crosses val="autoZero"/>
        <c:auto val="1"/>
        <c:lblAlgn val="ctr"/>
        <c:lblOffset val="100"/>
      </c:catAx>
      <c:valAx>
        <c:axId val="59892864"/>
        <c:scaling>
          <c:orientation val="minMax"/>
        </c:scaling>
        <c:axPos val="l"/>
        <c:majorGridlines/>
        <c:numFmt formatCode="General" sourceLinked="1"/>
        <c:tickLblPos val="nextTo"/>
        <c:crossAx val="59882880"/>
        <c:crosses val="autoZero"/>
        <c:crossBetween val="between"/>
      </c:valAx>
      <c:serAx>
        <c:axId val="59849344"/>
        <c:scaling>
          <c:orientation val="minMax"/>
        </c:scaling>
        <c:axPos val="b"/>
        <c:tickLblPos val="nextTo"/>
        <c:crossAx val="5989286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</c:v>
                </c:pt>
                <c:pt idx="1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</c:v>
                </c:pt>
                <c:pt idx="1">
                  <c:v>6</c:v>
                </c:pt>
              </c:numCache>
            </c:numRef>
          </c:val>
        </c:ser>
        <c:shape val="cone"/>
        <c:axId val="98715520"/>
        <c:axId val="98717056"/>
        <c:axId val="0"/>
      </c:bar3DChart>
      <c:catAx>
        <c:axId val="98715520"/>
        <c:scaling>
          <c:orientation val="minMax"/>
        </c:scaling>
        <c:axPos val="b"/>
        <c:tickLblPos val="nextTo"/>
        <c:crossAx val="98717056"/>
        <c:crosses val="autoZero"/>
        <c:auto val="1"/>
        <c:lblAlgn val="ctr"/>
        <c:lblOffset val="100"/>
      </c:catAx>
      <c:valAx>
        <c:axId val="98717056"/>
        <c:scaling>
          <c:orientation val="minMax"/>
        </c:scaling>
        <c:axPos val="l"/>
        <c:majorGridlines/>
        <c:numFmt formatCode="General" sourceLinked="1"/>
        <c:tickLblPos val="nextTo"/>
        <c:crossAx val="987155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shape val="pyramid"/>
        <c:axId val="98760192"/>
        <c:axId val="98761728"/>
        <c:axId val="0"/>
      </c:bar3DChart>
      <c:catAx>
        <c:axId val="98760192"/>
        <c:scaling>
          <c:orientation val="minMax"/>
        </c:scaling>
        <c:axPos val="b"/>
        <c:tickLblPos val="nextTo"/>
        <c:crossAx val="98761728"/>
        <c:crosses val="autoZero"/>
        <c:auto val="1"/>
        <c:lblAlgn val="ctr"/>
        <c:lblOffset val="100"/>
      </c:catAx>
      <c:valAx>
        <c:axId val="98761728"/>
        <c:scaling>
          <c:orientation val="minMax"/>
        </c:scaling>
        <c:axPos val="l"/>
        <c:majorGridlines/>
        <c:numFmt formatCode="General" sourceLinked="1"/>
        <c:tickLblPos val="nextTo"/>
        <c:crossAx val="987601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7"Б"</c:v>
                </c:pt>
                <c:pt idx="2">
                  <c:v>7"В"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9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7"Б"</c:v>
                </c:pt>
                <c:pt idx="2">
                  <c:v>7"В"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7"Б"</c:v>
                </c:pt>
                <c:pt idx="2">
                  <c:v>7"В"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11</c:v>
                </c:pt>
                <c:pt idx="1">
                  <c:v>0</c:v>
                </c:pt>
                <c:pt idx="2">
                  <c:v>4</c:v>
                </c:pt>
              </c:numCache>
            </c:numRef>
          </c:val>
        </c:ser>
        <c:shape val="box"/>
        <c:axId val="98784000"/>
        <c:axId val="98785536"/>
        <c:axId val="98787328"/>
      </c:bar3DChart>
      <c:catAx>
        <c:axId val="98784000"/>
        <c:scaling>
          <c:orientation val="minMax"/>
        </c:scaling>
        <c:axPos val="b"/>
        <c:tickLblPos val="nextTo"/>
        <c:crossAx val="98785536"/>
        <c:crosses val="autoZero"/>
        <c:auto val="1"/>
        <c:lblAlgn val="ctr"/>
        <c:lblOffset val="100"/>
      </c:catAx>
      <c:valAx>
        <c:axId val="98785536"/>
        <c:scaling>
          <c:orientation val="minMax"/>
        </c:scaling>
        <c:axPos val="l"/>
        <c:majorGridlines/>
        <c:numFmt formatCode="General" sourceLinked="1"/>
        <c:tickLblPos val="nextTo"/>
        <c:crossAx val="98784000"/>
        <c:crosses val="autoZero"/>
        <c:crossBetween val="between"/>
      </c:valAx>
      <c:serAx>
        <c:axId val="98787328"/>
        <c:scaling>
          <c:orientation val="minMax"/>
        </c:scaling>
        <c:axPos val="b"/>
        <c:tickLblPos val="nextTo"/>
        <c:crossAx val="98785536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13</c:v>
                </c:pt>
                <c:pt idx="1">
                  <c:v>12</c:v>
                </c:pt>
              </c:numCache>
            </c:numRef>
          </c:val>
        </c:ser>
        <c:shape val="cylinder"/>
        <c:axId val="98866688"/>
        <c:axId val="98868224"/>
        <c:axId val="98789568"/>
      </c:bar3DChart>
      <c:catAx>
        <c:axId val="98866688"/>
        <c:scaling>
          <c:orientation val="minMax"/>
        </c:scaling>
        <c:axPos val="b"/>
        <c:tickLblPos val="nextTo"/>
        <c:crossAx val="98868224"/>
        <c:crosses val="autoZero"/>
        <c:auto val="1"/>
        <c:lblAlgn val="ctr"/>
        <c:lblOffset val="100"/>
      </c:catAx>
      <c:valAx>
        <c:axId val="98868224"/>
        <c:scaling>
          <c:orientation val="minMax"/>
        </c:scaling>
        <c:axPos val="l"/>
        <c:majorGridlines/>
        <c:numFmt formatCode="General" sourceLinked="1"/>
        <c:tickLblPos val="nextTo"/>
        <c:crossAx val="98866688"/>
        <c:crosses val="autoZero"/>
        <c:crossBetween val="between"/>
      </c:valAx>
      <c:serAx>
        <c:axId val="98789568"/>
        <c:scaling>
          <c:orientation val="minMax"/>
        </c:scaling>
        <c:axPos val="b"/>
        <c:tickLblPos val="nextTo"/>
        <c:crossAx val="9886822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11</c:v>
                </c:pt>
                <c:pt idx="1">
                  <c:v>11</c:v>
                </c:pt>
              </c:numCache>
            </c:numRef>
          </c:val>
        </c:ser>
        <c:shape val="cone"/>
        <c:axId val="98912512"/>
        <c:axId val="98918400"/>
        <c:axId val="98895168"/>
      </c:bar3DChart>
      <c:catAx>
        <c:axId val="98912512"/>
        <c:scaling>
          <c:orientation val="minMax"/>
        </c:scaling>
        <c:axPos val="b"/>
        <c:tickLblPos val="nextTo"/>
        <c:crossAx val="98918400"/>
        <c:crosses val="autoZero"/>
        <c:auto val="1"/>
        <c:lblAlgn val="ctr"/>
        <c:lblOffset val="100"/>
      </c:catAx>
      <c:valAx>
        <c:axId val="98918400"/>
        <c:scaling>
          <c:orientation val="minMax"/>
        </c:scaling>
        <c:axPos val="l"/>
        <c:majorGridlines/>
        <c:numFmt formatCode="General" sourceLinked="1"/>
        <c:tickLblPos val="nextTo"/>
        <c:crossAx val="98912512"/>
        <c:crosses val="autoZero"/>
        <c:crossBetween val="between"/>
      </c:valAx>
      <c:serAx>
        <c:axId val="98895168"/>
        <c:scaling>
          <c:orientation val="minMax"/>
        </c:scaling>
        <c:axPos val="b"/>
        <c:tickLblPos val="nextTo"/>
        <c:crossAx val="9891840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норма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6</c:v>
                </c:pt>
              </c:numCache>
            </c:numRef>
          </c:val>
        </c:ser>
        <c:shape val="cylinder"/>
        <c:axId val="99077504"/>
        <c:axId val="99087488"/>
        <c:axId val="0"/>
      </c:bar3DChart>
      <c:catAx>
        <c:axId val="99077504"/>
        <c:scaling>
          <c:orientation val="minMax"/>
        </c:scaling>
        <c:axPos val="b"/>
        <c:tickLblPos val="nextTo"/>
        <c:crossAx val="99087488"/>
        <c:crosses val="autoZero"/>
        <c:auto val="1"/>
        <c:lblAlgn val="ctr"/>
        <c:lblOffset val="100"/>
      </c:catAx>
      <c:valAx>
        <c:axId val="99087488"/>
        <c:scaling>
          <c:orientation val="minMax"/>
        </c:scaling>
        <c:axPos val="l"/>
        <c:majorGridlines/>
        <c:numFmt formatCode="General" sourceLinked="1"/>
        <c:tickLblPos val="nextTo"/>
        <c:crossAx val="990775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8 "А"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9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8 "Б"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3.2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"А"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12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"Б"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10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</c:v>
                </c:pt>
                <c:pt idx="1">
                  <c:v>2</c:v>
                </c:pt>
              </c:numCache>
            </c:numRef>
          </c:val>
        </c:ser>
        <c:shape val="pyramid"/>
        <c:axId val="75399936"/>
        <c:axId val="75401472"/>
        <c:axId val="75403712"/>
      </c:bar3DChart>
      <c:catAx>
        <c:axId val="75399936"/>
        <c:scaling>
          <c:orientation val="minMax"/>
        </c:scaling>
        <c:axPos val="b"/>
        <c:tickLblPos val="nextTo"/>
        <c:crossAx val="75401472"/>
        <c:crosses val="autoZero"/>
        <c:auto val="1"/>
        <c:lblAlgn val="ctr"/>
        <c:lblOffset val="100"/>
      </c:catAx>
      <c:valAx>
        <c:axId val="75401472"/>
        <c:scaling>
          <c:orientation val="minMax"/>
        </c:scaling>
        <c:axPos val="l"/>
        <c:majorGridlines/>
        <c:numFmt formatCode="General" sourceLinked="1"/>
        <c:tickLblPos val="nextTo"/>
        <c:crossAx val="75399936"/>
        <c:crosses val="autoZero"/>
        <c:crossBetween val="between"/>
      </c:valAx>
      <c:serAx>
        <c:axId val="75403712"/>
        <c:scaling>
          <c:orientation val="minMax"/>
        </c:scaling>
        <c:axPos val="b"/>
        <c:tickLblPos val="nextTo"/>
        <c:crossAx val="75401472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норма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13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cylinder"/>
        <c:axId val="99131392"/>
        <c:axId val="99132928"/>
        <c:axId val="0"/>
      </c:bar3DChart>
      <c:catAx>
        <c:axId val="99131392"/>
        <c:scaling>
          <c:orientation val="minMax"/>
        </c:scaling>
        <c:axPos val="l"/>
        <c:tickLblPos val="nextTo"/>
        <c:crossAx val="99132928"/>
        <c:crosses val="autoZero"/>
        <c:auto val="1"/>
        <c:lblAlgn val="ctr"/>
        <c:lblOffset val="100"/>
      </c:catAx>
      <c:valAx>
        <c:axId val="99132928"/>
        <c:scaling>
          <c:orientation val="minMax"/>
        </c:scaling>
        <c:axPos val="b"/>
        <c:majorGridlines/>
        <c:numFmt formatCode="General" sourceLinked="1"/>
        <c:tickLblPos val="nextTo"/>
        <c:crossAx val="991313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норма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</c:v>
                </c:pt>
                <c:pt idx="1">
                  <c:v>0</c:v>
                </c:pt>
              </c:numCache>
            </c:numRef>
          </c:val>
        </c:ser>
        <c:shape val="cone"/>
        <c:axId val="100514432"/>
        <c:axId val="100520320"/>
        <c:axId val="0"/>
      </c:bar3DChart>
      <c:catAx>
        <c:axId val="100514432"/>
        <c:scaling>
          <c:orientation val="minMax"/>
        </c:scaling>
        <c:axPos val="l"/>
        <c:tickLblPos val="nextTo"/>
        <c:crossAx val="100520320"/>
        <c:crosses val="autoZero"/>
        <c:auto val="1"/>
        <c:lblAlgn val="ctr"/>
        <c:lblOffset val="100"/>
      </c:catAx>
      <c:valAx>
        <c:axId val="100520320"/>
        <c:scaling>
          <c:orientation val="minMax"/>
        </c:scaling>
        <c:axPos val="b"/>
        <c:majorGridlines/>
        <c:numFmt formatCode="General" sourceLinked="1"/>
        <c:tickLblPos val="nextTo"/>
        <c:crossAx val="1005144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норма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overlap val="100"/>
        <c:axId val="100557952"/>
        <c:axId val="100559488"/>
      </c:barChart>
      <c:catAx>
        <c:axId val="100557952"/>
        <c:scaling>
          <c:orientation val="minMax"/>
        </c:scaling>
        <c:axPos val="l"/>
        <c:tickLblPos val="nextTo"/>
        <c:crossAx val="100559488"/>
        <c:crosses val="autoZero"/>
        <c:auto val="1"/>
        <c:lblAlgn val="ctr"/>
        <c:lblOffset val="100"/>
      </c:catAx>
      <c:valAx>
        <c:axId val="100559488"/>
        <c:scaling>
          <c:orientation val="minMax"/>
        </c:scaling>
        <c:axPos val="b"/>
        <c:majorGridlines/>
        <c:numFmt formatCode="General" sourceLinked="1"/>
        <c:tickLblPos val="nextTo"/>
        <c:crossAx val="1005579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3244714202391372"/>
          <c:y val="4.4861391929187248E-2"/>
          <c:w val="0.70042711674929525"/>
          <c:h val="0.8157466156926161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</c:v>
                </c:pt>
                <c:pt idx="1">
                  <c:v>5</c:v>
                </c:pt>
                <c:pt idx="2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</c:ser>
        <c:shape val="box"/>
        <c:axId val="81884672"/>
        <c:axId val="81886208"/>
        <c:axId val="0"/>
      </c:bar3DChart>
      <c:catAx>
        <c:axId val="81884672"/>
        <c:scaling>
          <c:orientation val="minMax"/>
        </c:scaling>
        <c:axPos val="b"/>
        <c:tickLblPos val="nextTo"/>
        <c:crossAx val="81886208"/>
        <c:crosses val="autoZero"/>
        <c:auto val="1"/>
        <c:lblAlgn val="ctr"/>
        <c:lblOffset val="100"/>
      </c:catAx>
      <c:valAx>
        <c:axId val="81886208"/>
        <c:scaling>
          <c:orientation val="minMax"/>
        </c:scaling>
        <c:axPos val="l"/>
        <c:majorGridlines/>
        <c:numFmt formatCode="General" sourceLinked="1"/>
        <c:tickLblPos val="nextTo"/>
        <c:crossAx val="818846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</c:v>
                </c:pt>
                <c:pt idx="1">
                  <c:v>7</c:v>
                </c:pt>
              </c:numCache>
            </c:numRef>
          </c:val>
        </c:ser>
        <c:shape val="cylinder"/>
        <c:axId val="81810560"/>
        <c:axId val="81812096"/>
        <c:axId val="0"/>
      </c:bar3DChart>
      <c:catAx>
        <c:axId val="81810560"/>
        <c:scaling>
          <c:orientation val="minMax"/>
        </c:scaling>
        <c:axPos val="b"/>
        <c:tickLblPos val="nextTo"/>
        <c:crossAx val="81812096"/>
        <c:crosses val="autoZero"/>
        <c:auto val="1"/>
        <c:lblAlgn val="ctr"/>
        <c:lblOffset val="100"/>
      </c:catAx>
      <c:valAx>
        <c:axId val="81812096"/>
        <c:scaling>
          <c:orientation val="minMax"/>
        </c:scaling>
        <c:axPos val="l"/>
        <c:majorGridlines/>
        <c:numFmt formatCode="General" sourceLinked="1"/>
        <c:tickLblPos val="nextTo"/>
        <c:crossAx val="818105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</c:ser>
        <c:shape val="cone"/>
        <c:axId val="81851136"/>
        <c:axId val="81852672"/>
        <c:axId val="0"/>
      </c:bar3DChart>
      <c:catAx>
        <c:axId val="81851136"/>
        <c:scaling>
          <c:orientation val="minMax"/>
        </c:scaling>
        <c:axPos val="b"/>
        <c:tickLblPos val="nextTo"/>
        <c:crossAx val="81852672"/>
        <c:crosses val="autoZero"/>
        <c:auto val="1"/>
        <c:lblAlgn val="ctr"/>
        <c:lblOffset val="100"/>
      </c:catAx>
      <c:valAx>
        <c:axId val="81852672"/>
        <c:scaling>
          <c:orientation val="minMax"/>
        </c:scaling>
        <c:axPos val="l"/>
        <c:majorGridlines/>
        <c:numFmt formatCode="General" sourceLinked="1"/>
        <c:tickLblPos val="nextTo"/>
        <c:crossAx val="818511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7 "А"</c:v>
                </c:pt>
                <c:pt idx="1">
                  <c:v>7 "Б"</c:v>
                </c:pt>
                <c:pt idx="2">
                  <c:v>7 "В"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overlap val="100"/>
        <c:axId val="83291520"/>
        <c:axId val="83756160"/>
      </c:barChart>
      <c:catAx>
        <c:axId val="83291520"/>
        <c:scaling>
          <c:orientation val="minMax"/>
        </c:scaling>
        <c:axPos val="b"/>
        <c:tickLblPos val="nextTo"/>
        <c:crossAx val="83756160"/>
        <c:crosses val="autoZero"/>
        <c:auto val="1"/>
        <c:lblAlgn val="ctr"/>
        <c:lblOffset val="100"/>
      </c:catAx>
      <c:valAx>
        <c:axId val="83756160"/>
        <c:scaling>
          <c:orientation val="minMax"/>
        </c:scaling>
        <c:axPos val="l"/>
        <c:majorGridlines/>
        <c:numFmt formatCode="General" sourceLinked="1"/>
        <c:tickLblPos val="nextTo"/>
        <c:crossAx val="832915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8 "А"</c:v>
                </c:pt>
                <c:pt idx="1">
                  <c:v>8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7</c:v>
                </c:pt>
              </c:numCache>
            </c:numRef>
          </c:val>
        </c:ser>
        <c:shape val="cylinder"/>
        <c:axId val="83786752"/>
        <c:axId val="83792640"/>
        <c:axId val="0"/>
      </c:bar3DChart>
      <c:catAx>
        <c:axId val="83786752"/>
        <c:scaling>
          <c:orientation val="minMax"/>
        </c:scaling>
        <c:axPos val="b"/>
        <c:tickLblPos val="nextTo"/>
        <c:crossAx val="83792640"/>
        <c:crosses val="autoZero"/>
        <c:auto val="1"/>
        <c:lblAlgn val="ctr"/>
        <c:lblOffset val="100"/>
      </c:catAx>
      <c:valAx>
        <c:axId val="83792640"/>
        <c:scaling>
          <c:orientation val="minMax"/>
        </c:scaling>
        <c:axPos val="l"/>
        <c:majorGridlines/>
        <c:numFmt formatCode="General" sourceLinked="1"/>
        <c:tickLblPos val="nextTo"/>
        <c:crossAx val="837867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</c:v>
                </c:pt>
                <c:pt idx="1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9 "А"</c:v>
                </c:pt>
                <c:pt idx="1">
                  <c:v>9 "Б"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</c:v>
                </c:pt>
                <c:pt idx="1">
                  <c:v>0</c:v>
                </c:pt>
              </c:numCache>
            </c:numRef>
          </c:val>
        </c:ser>
        <c:shape val="pyramid"/>
        <c:axId val="83995264"/>
        <c:axId val="84005248"/>
        <c:axId val="0"/>
      </c:bar3DChart>
      <c:catAx>
        <c:axId val="83995264"/>
        <c:scaling>
          <c:orientation val="minMax"/>
        </c:scaling>
        <c:axPos val="b"/>
        <c:tickLblPos val="nextTo"/>
        <c:crossAx val="84005248"/>
        <c:crosses val="autoZero"/>
        <c:auto val="1"/>
        <c:lblAlgn val="ctr"/>
        <c:lblOffset val="100"/>
      </c:catAx>
      <c:valAx>
        <c:axId val="84005248"/>
        <c:scaling>
          <c:orientation val="minMax"/>
        </c:scaling>
        <c:axPos val="l"/>
        <c:majorGridlines/>
        <c:numFmt formatCode="General" sourceLinked="1"/>
        <c:tickLblPos val="nextTo"/>
        <c:crossAx val="839952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2CB89-EACB-450F-A03E-06D2F91F501D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4F123-E011-494A-A8EA-25F2FDBB5E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6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Segoe Script" pitchFamily="34" charset="0"/>
              </a:rPr>
              <a:t>Педагогическое совещание</a:t>
            </a:r>
            <a:endParaRPr lang="ru-RU" sz="60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8286808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Segoe Script" pitchFamily="34" charset="0"/>
              </a:rPr>
              <a:t>«</a:t>
            </a:r>
            <a:r>
              <a:rPr lang="ru-RU" sz="4400" dirty="0" smtClean="0">
                <a:solidFill>
                  <a:srgbClr val="002060"/>
                </a:solidFill>
                <a:latin typeface="Segoe Script" pitchFamily="34" charset="0"/>
              </a:rPr>
              <a:t>Психолого-педагогическая коррекция агрессии»</a:t>
            </a:r>
            <a:endParaRPr lang="ru-RU" sz="4400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Физическая агрессия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Косвенная агрессия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7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Косвенная агрессия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786" y="1600200"/>
          <a:ext cx="790101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Косвенная агрессия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8295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Segoe Script" pitchFamily="34" charset="0"/>
              </a:rPr>
              <a:t>Раздражение 7 классы</a:t>
            </a:r>
            <a:endParaRPr lang="ru-RU" sz="4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8295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Раздражение 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1600200"/>
          <a:ext cx="797245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Раздражение 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2910" y="1600200"/>
          <a:ext cx="804389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Segoe Script" pitchFamily="34" charset="0"/>
              </a:rPr>
              <a:t>Негативизм 7 классы</a:t>
            </a:r>
            <a:endParaRPr lang="ru-RU" sz="4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Негативизм 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Негативизм 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Понятия «Агрессия» и «Агрессивность».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000" b="1" u="sng" dirty="0" smtClean="0">
                <a:solidFill>
                  <a:srgbClr val="002060"/>
                </a:solidFill>
                <a:latin typeface="Monotype Corsiva" pitchFamily="66" charset="0"/>
              </a:rPr>
              <a:t>Агрессия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- </a:t>
            </a:r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это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поведение, </a:t>
            </a:r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направленное на нанесение физического, либо психологического вреда или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ущерба.</a:t>
            </a:r>
          </a:p>
          <a:p>
            <a:pPr>
              <a:buNone/>
            </a:pPr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r>
              <a:rPr lang="ru-RU" sz="4000" b="1" u="sng" dirty="0">
                <a:solidFill>
                  <a:srgbClr val="002060"/>
                </a:solidFill>
                <a:latin typeface="Monotype Corsiva" pitchFamily="66" charset="0"/>
              </a:rPr>
              <a:t>Агрессивность</a:t>
            </a:r>
            <a:r>
              <a:rPr lang="ru-RU" sz="4000" u="sng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Monotype Corsiva" pitchFamily="66" charset="0"/>
              </a:rPr>
              <a:t>- относительно устойчивая черта личности, выражающаяся в готовности к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агрессии. 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Segoe Script" pitchFamily="34" charset="0"/>
              </a:rPr>
              <a:t>Обида 7 классы</a:t>
            </a:r>
            <a:endParaRPr lang="ru-RU" sz="54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786" y="1600200"/>
          <a:ext cx="790101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Обида 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786" y="1600200"/>
          <a:ext cx="790101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Обида 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Подозрительность 7 классы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8295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Подозрительность 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8295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Подозрительность 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8295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Segoe Script" pitchFamily="34" charset="0"/>
              </a:rPr>
              <a:t>Вербальная агрессия</a:t>
            </a:r>
            <a:br>
              <a:rPr lang="ru-RU" sz="4000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Segoe Script" pitchFamily="34" charset="0"/>
              </a:rPr>
              <a:t>7 классы</a:t>
            </a:r>
            <a:endParaRPr lang="ru-RU" sz="40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28662" y="1600200"/>
          <a:ext cx="775813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Вербальная агрессия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1600200"/>
          <a:ext cx="76867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Вербальная агрессия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57224" y="1600200"/>
          <a:ext cx="78295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Чувство вины 7 классы 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Почему они так себя ведут?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500" dirty="0">
                <a:solidFill>
                  <a:srgbClr val="002060"/>
                </a:solidFill>
                <a:latin typeface="Monotype Corsiva" pitchFamily="66" charset="0"/>
              </a:rPr>
              <a:t>Агрессивное поведение определяется </a:t>
            </a:r>
            <a:r>
              <a:rPr lang="ru-RU" sz="3500" dirty="0" smtClean="0">
                <a:solidFill>
                  <a:srgbClr val="002060"/>
                </a:solidFill>
                <a:latin typeface="Monotype Corsiva" pitchFamily="66" charset="0"/>
              </a:rPr>
              <a:t>на </a:t>
            </a:r>
          </a:p>
          <a:p>
            <a:r>
              <a:rPr lang="ru-RU" sz="3500" dirty="0" smtClean="0">
                <a:solidFill>
                  <a:srgbClr val="002060"/>
                </a:solidFill>
                <a:latin typeface="Monotype Corsiva" pitchFamily="66" charset="0"/>
              </a:rPr>
              <a:t>60</a:t>
            </a:r>
            <a:r>
              <a:rPr lang="ru-RU" sz="3500" dirty="0">
                <a:solidFill>
                  <a:srgbClr val="002060"/>
                </a:solidFill>
                <a:latin typeface="Monotype Corsiva" pitchFamily="66" charset="0"/>
              </a:rPr>
              <a:t>% типом взаимодействия в семье. </a:t>
            </a:r>
            <a:endParaRPr lang="ru-RU" sz="35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500" dirty="0" smtClean="0">
                <a:solidFill>
                  <a:srgbClr val="002060"/>
                </a:solidFill>
                <a:latin typeface="Monotype Corsiva" pitchFamily="66" charset="0"/>
              </a:rPr>
              <a:t>20</a:t>
            </a:r>
            <a:r>
              <a:rPr lang="ru-RU" sz="3500" dirty="0">
                <a:solidFill>
                  <a:srgbClr val="002060"/>
                </a:solidFill>
                <a:latin typeface="Monotype Corsiva" pitchFamily="66" charset="0"/>
              </a:rPr>
              <a:t>% влиянием социального окружения </a:t>
            </a:r>
            <a:endParaRPr lang="ru-RU" sz="35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500" dirty="0" smtClean="0">
                <a:solidFill>
                  <a:srgbClr val="002060"/>
                </a:solidFill>
                <a:latin typeface="Monotype Corsiva" pitchFamily="66" charset="0"/>
              </a:rPr>
              <a:t>15</a:t>
            </a:r>
            <a:r>
              <a:rPr lang="ru-RU" sz="3500" dirty="0">
                <a:solidFill>
                  <a:srgbClr val="002060"/>
                </a:solidFill>
                <a:latin typeface="Monotype Corsiva" pitchFamily="66" charset="0"/>
              </a:rPr>
              <a:t>% возрастные </a:t>
            </a:r>
            <a:r>
              <a:rPr lang="ru-RU" sz="3500" dirty="0" smtClean="0">
                <a:solidFill>
                  <a:srgbClr val="002060"/>
                </a:solidFill>
                <a:latin typeface="Monotype Corsiva" pitchFamily="66" charset="0"/>
              </a:rPr>
              <a:t>психофизиологические </a:t>
            </a:r>
            <a:r>
              <a:rPr lang="ru-RU" sz="3500" dirty="0">
                <a:solidFill>
                  <a:srgbClr val="002060"/>
                </a:solidFill>
                <a:latin typeface="Monotype Corsiva" pitchFamily="66" charset="0"/>
              </a:rPr>
              <a:t>особенности организма </a:t>
            </a:r>
            <a:endParaRPr lang="ru-RU" sz="35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500" dirty="0" smtClean="0">
                <a:solidFill>
                  <a:srgbClr val="002060"/>
                </a:solidFill>
                <a:latin typeface="Monotype Corsiva" pitchFamily="66" charset="0"/>
              </a:rPr>
              <a:t>5</a:t>
            </a:r>
            <a:r>
              <a:rPr lang="ru-RU" sz="3500" dirty="0">
                <a:solidFill>
                  <a:srgbClr val="002060"/>
                </a:solidFill>
                <a:latin typeface="Monotype Corsiva" pitchFamily="66" charset="0"/>
              </a:rPr>
              <a:t>% наследственная предрасположенность. </a:t>
            </a:r>
            <a:endParaRPr lang="ru-RU" sz="35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Чувство вины 8 классы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Чувство вины 9 классы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Индекс враждебности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7 классы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357290" y="1928802"/>
          <a:ext cx="7329510" cy="4197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Индекс враждебности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3614734" cy="3257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857620" y="3214686"/>
          <a:ext cx="4905388" cy="324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Индекс враждебности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4114800" cy="2400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286248" y="3071810"/>
          <a:ext cx="4119570" cy="3103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Индекс агрессивности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7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786" y="1600200"/>
          <a:ext cx="790101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Индекс агрессивности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8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1600200"/>
          <a:ext cx="76867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Индекс агрессивности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9 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28662" y="1600200"/>
          <a:ext cx="775813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Segoe Script" pitchFamily="34" charset="0"/>
              </a:rPr>
              <a:t>Рекомендации для родителей и педагогов</a:t>
            </a:r>
            <a:endParaRPr lang="ru-RU" sz="36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Акцентирование внимания на поступках (поведении), а не на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личности;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Контроль над собственными негативными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эмоциями;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Снижение напряжения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ситуации;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Обсуждение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проступка;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Сохранение положительной репутации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ребенка; 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Демонстрация модели неагрессивного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поведения; 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Нерефлексивное слушание.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71480"/>
            <a:ext cx="8072494" cy="55546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8800" b="1" dirty="0" smtClean="0">
              <a:solidFill>
                <a:srgbClr val="002060"/>
              </a:solidFill>
              <a:latin typeface="Segoe Script" pitchFamily="34" charset="0"/>
            </a:endParaRPr>
          </a:p>
          <a:p>
            <a:pPr>
              <a:buNone/>
            </a:pPr>
            <a:r>
              <a:rPr lang="ru-RU" sz="8800" b="1" dirty="0" smtClean="0">
                <a:solidFill>
                  <a:srgbClr val="002060"/>
                </a:solidFill>
                <a:latin typeface="Segoe Script" pitchFamily="34" charset="0"/>
              </a:rPr>
              <a:t>Спасибо за внимание!!!</a:t>
            </a:r>
            <a:endParaRPr lang="ru-RU" sz="8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500306"/>
            <a:ext cx="7615262" cy="33575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1. Природная, врожденная агрессивность.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2. Спровоцированная агрессия как реакция на внешние причины.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3. Агрессия как результат воспитания</a:t>
            </a:r>
            <a:r>
              <a:rPr lang="ru-RU" sz="4000" dirty="0" smtClean="0"/>
              <a:t>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15328" cy="18573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Segoe Script" pitchFamily="34" charset="0"/>
              </a:rPr>
              <a:t>Ученые выделяют три основных типа агрессивного поведения: </a:t>
            </a:r>
            <a:endParaRPr lang="ru-RU" sz="44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800" b="1" dirty="0" smtClean="0">
                <a:solidFill>
                  <a:srgbClr val="002060"/>
                </a:solidFill>
                <a:latin typeface="Segoe Script" pitchFamily="34" charset="0"/>
              </a:rPr>
              <a:t>Социальные причины агрессивного поведения детей</a:t>
            </a:r>
            <a:endParaRPr lang="ru-RU" sz="3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Реакция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на враждебную действительность, желание возмездия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Стремление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завладеть предметом, достичь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цели; 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Провокации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, подстрекательство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Просмотр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боевиков, сцен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насилия;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Одобрение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агрессивного поведения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.как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способа решения конфликта или попустительство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взрослых; 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Агрессивное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поведение родителей (не обязательно по отношению к ребенку, достаточно скандалов)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800" b="1" dirty="0" smtClean="0">
                <a:solidFill>
                  <a:srgbClr val="002060"/>
                </a:solidFill>
                <a:latin typeface="Segoe Script" pitchFamily="34" charset="0"/>
              </a:rPr>
              <a:t>Индивидуальные причины детской агрессии</a:t>
            </a:r>
            <a:endParaRPr lang="ru-RU" sz="38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82919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Стремление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быть лидером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Адаптация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в новом коллективе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Страх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или комплекс неполноценности Защита занимаемой территории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Способ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привлечь внимание к себе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Способ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самоутвердиться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Способ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психологической разрядки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Недостаточно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развитые умения общаться 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Некоторые 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соматические заболевания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Segoe Script" pitchFamily="34" charset="0"/>
              </a:rPr>
              <a:t>Различия в проявлении агрессивности у мальчиков и девочек</a:t>
            </a:r>
            <a:endParaRPr lang="ru-RU" sz="3200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829196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Мальчишеская </a:t>
            </a:r>
            <a:r>
              <a:rPr lang="ru-RU" sz="3600" dirty="0">
                <a:solidFill>
                  <a:srgbClr val="002060"/>
                </a:solidFill>
                <a:latin typeface="Monotype Corsiva" pitchFamily="66" charset="0"/>
              </a:rPr>
              <a:t>агрессия проявляется более открыто, грубо, она менее управляема. Обычно мальчики проявляют физическую агрессию. 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Девочки </a:t>
            </a:r>
            <a:r>
              <a:rPr lang="ru-RU" sz="3600" dirty="0">
                <a:solidFill>
                  <a:srgbClr val="002060"/>
                </a:solidFill>
                <a:latin typeface="Monotype Corsiva" pitchFamily="66" charset="0"/>
              </a:rPr>
              <a:t>рано заменяют физическую агрессию вербальной. Некоторые с раннего детства приучаются камуфлировать агрессивность иронией и сарказмом. Это выглядит мягче, зато бьёт больнее.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Физическая агрессия </a:t>
            </a:r>
            <a:b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7 классы</a:t>
            </a:r>
            <a:endParaRPr lang="ru-RU" b="1" dirty="0">
              <a:solidFill>
                <a:srgbClr val="002060"/>
              </a:solidFill>
              <a:latin typeface="Segoe Script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Segoe Script" pitchFamily="34" charset="0"/>
              </a:rPr>
              <a:t>Физическая агрессия 8классы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313</Words>
  <Application>Microsoft Office PowerPoint</Application>
  <PresentationFormat>Экран (4:3)</PresentationFormat>
  <Paragraphs>80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Педагогическое совещание</vt:lpstr>
      <vt:lpstr>Понятия «Агрессия» и «Агрессивность».</vt:lpstr>
      <vt:lpstr>Почему они так себя ведут?</vt:lpstr>
      <vt:lpstr>Ученые выделяют три основных типа агрессивного поведения: </vt:lpstr>
      <vt:lpstr>Социальные причины агрессивного поведения детей</vt:lpstr>
      <vt:lpstr>Индивидуальные причины детской агрессии</vt:lpstr>
      <vt:lpstr>Различия в проявлении агрессивности у мальчиков и девочек</vt:lpstr>
      <vt:lpstr>Физическая агрессия  7 классы</vt:lpstr>
      <vt:lpstr>Физическая агрессия 8классы</vt:lpstr>
      <vt:lpstr>Физическая агрессия  9 классы</vt:lpstr>
      <vt:lpstr>Косвенная агрессия  7 классы</vt:lpstr>
      <vt:lpstr>Косвенная агрессия  8 классы</vt:lpstr>
      <vt:lpstr>Косвенная агрессия  9 классы</vt:lpstr>
      <vt:lpstr>Раздражение 7 классы</vt:lpstr>
      <vt:lpstr>Раздражение 8 классы</vt:lpstr>
      <vt:lpstr>Раздражение 9 классы</vt:lpstr>
      <vt:lpstr>Негативизм 7 классы</vt:lpstr>
      <vt:lpstr>Негативизм 8 классы</vt:lpstr>
      <vt:lpstr>Негативизм 9 классы</vt:lpstr>
      <vt:lpstr>Обида 7 классы</vt:lpstr>
      <vt:lpstr>Обида 8 классы</vt:lpstr>
      <vt:lpstr>Обида 9 классы</vt:lpstr>
      <vt:lpstr>Подозрительность 7 классы</vt:lpstr>
      <vt:lpstr>Подозрительность 8 классы</vt:lpstr>
      <vt:lpstr>Подозрительность 9 классы</vt:lpstr>
      <vt:lpstr>Вербальная агрессия 7 классы</vt:lpstr>
      <vt:lpstr>Вербальная агрессия  8 классы</vt:lpstr>
      <vt:lpstr>Вербальная агрессия 9 классы</vt:lpstr>
      <vt:lpstr>Чувство вины 7 классы </vt:lpstr>
      <vt:lpstr>Чувство вины 8 классы </vt:lpstr>
      <vt:lpstr>Чувство вины 9 классы </vt:lpstr>
      <vt:lpstr>Индекс враждебности  7 классы</vt:lpstr>
      <vt:lpstr>Индекс враждебности  8 классы</vt:lpstr>
      <vt:lpstr>Индекс враждебности  9 классы</vt:lpstr>
      <vt:lpstr>Индекс агрессивности  7 классы</vt:lpstr>
      <vt:lpstr>Индекс агрессивности  8 классы</vt:lpstr>
      <vt:lpstr>Индекс агрессивности  9 классы</vt:lpstr>
      <vt:lpstr>Рекомендации для родителей и педагогов</vt:lpstr>
      <vt:lpstr>Слайд 39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Педагогическое совещание</dc:title>
  <dc:creator>msi_ws</dc:creator>
  <cp:lastModifiedBy>msi_ws</cp:lastModifiedBy>
  <cp:revision>4</cp:revision>
  <dcterms:created xsi:type="dcterms:W3CDTF">2016-11-05T12:59:31Z</dcterms:created>
  <dcterms:modified xsi:type="dcterms:W3CDTF">2016-11-07T06:31:02Z</dcterms:modified>
</cp:coreProperties>
</file>