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CAF40B0-9C14-481B-8B0C-97656FB136AA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238" autoAdjust="0"/>
  </p:normalViewPr>
  <p:slideViewPr>
    <p:cSldViewPr>
      <p:cViewPr varScale="1">
        <p:scale>
          <a:sx n="96" d="100"/>
          <a:sy n="96" d="100"/>
        </p:scale>
        <p:origin x="-4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35E3C-0735-43A1-9C4E-1A5A8F78B85F}" type="datetimeFigureOut">
              <a:rPr lang="ru-RU" smtClean="0"/>
              <a:t>12.08.2013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6705F-D100-4446-9627-99525C55B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35E3C-0735-43A1-9C4E-1A5A8F78B85F}" type="datetimeFigureOut">
              <a:rPr lang="ru-RU" smtClean="0"/>
              <a:t>12.08.2013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6705F-D100-4446-9627-99525C55B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35E3C-0735-43A1-9C4E-1A5A8F78B85F}" type="datetimeFigureOut">
              <a:rPr lang="ru-RU" smtClean="0"/>
              <a:t>12.08.2013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6705F-D100-4446-9627-99525C55B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35E3C-0735-43A1-9C4E-1A5A8F78B85F}" type="datetimeFigureOut">
              <a:rPr lang="ru-RU" smtClean="0"/>
              <a:t>12.08.2013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6705F-D100-4446-9627-99525C55B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35E3C-0735-43A1-9C4E-1A5A8F78B85F}" type="datetimeFigureOut">
              <a:rPr lang="ru-RU" smtClean="0"/>
              <a:t>12.08.2013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6705F-D100-4446-9627-99525C55B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35E3C-0735-43A1-9C4E-1A5A8F78B85F}" type="datetimeFigureOut">
              <a:rPr lang="ru-RU" smtClean="0"/>
              <a:t>12.08.2013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6705F-D100-4446-9627-99525C55BAA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35E3C-0735-43A1-9C4E-1A5A8F78B85F}" type="datetimeFigureOut">
              <a:rPr lang="ru-RU" smtClean="0"/>
              <a:t>12.08.2013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6705F-D100-4446-9627-99525C55B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35E3C-0735-43A1-9C4E-1A5A8F78B85F}" type="datetimeFigureOut">
              <a:rPr lang="ru-RU" smtClean="0"/>
              <a:t>12.08.2013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6705F-D100-4446-9627-99525C55B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35E3C-0735-43A1-9C4E-1A5A8F78B85F}" type="datetimeFigureOut">
              <a:rPr lang="ru-RU" smtClean="0"/>
              <a:t>12.08.2013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6705F-D100-4446-9627-99525C55B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35E3C-0735-43A1-9C4E-1A5A8F78B85F}" type="datetimeFigureOut">
              <a:rPr lang="ru-RU" smtClean="0"/>
              <a:t>12.08.2013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F6705F-D100-4446-9627-99525C55B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35E3C-0735-43A1-9C4E-1A5A8F78B85F}" type="datetimeFigureOut">
              <a:rPr lang="ru-RU" smtClean="0"/>
              <a:t>12.08.2013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6705F-D100-4446-9627-99525C55BA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DB35E3C-0735-43A1-9C4E-1A5A8F78B85F}" type="datetimeFigureOut">
              <a:rPr lang="ru-RU" smtClean="0"/>
              <a:t>12.08.2013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EDF6705F-D100-4446-9627-99525C55BAA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 по технологии на тему: «Правильная пирамида»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9140000">
            <a:off x="1901075" y="2910007"/>
            <a:ext cx="6511131" cy="1097101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cap="none" spc="0" dirty="0" smtClean="0">
                <a:ln w="11430"/>
                <a:solidFill>
                  <a:schemeClr val="tx2">
                    <a:lumMod val="50000"/>
                  </a:schemeClr>
                </a:solidFill>
              </a:rPr>
              <a:t>Работу выполнили: </a:t>
            </a:r>
          </a:p>
          <a:p>
            <a:r>
              <a:rPr lang="ru-RU" sz="2400" b="1" cap="none" spc="0" dirty="0" smtClean="0">
                <a:ln w="11430"/>
                <a:solidFill>
                  <a:schemeClr val="tx2">
                    <a:lumMod val="50000"/>
                  </a:schemeClr>
                </a:solidFill>
              </a:rPr>
              <a:t>Антонова Виктория и </a:t>
            </a:r>
            <a:r>
              <a:rPr lang="ru-RU" sz="2400" b="1" cap="none" spc="0" dirty="0">
                <a:ln w="11430"/>
                <a:solidFill>
                  <a:schemeClr val="tx2">
                    <a:lumMod val="50000"/>
                  </a:schemeClr>
                </a:solidFill>
              </a:rPr>
              <a:t>Ф</a:t>
            </a:r>
            <a:r>
              <a:rPr lang="ru-RU" sz="2400" b="1" cap="none" spc="0" dirty="0" smtClean="0">
                <a:ln w="11430"/>
                <a:solidFill>
                  <a:schemeClr val="tx2">
                    <a:lumMod val="50000"/>
                  </a:schemeClr>
                </a:solidFill>
              </a:rPr>
              <a:t>едотенко Надежда.</a:t>
            </a:r>
            <a:endParaRPr lang="ru-RU" sz="2400" b="1" cap="none" spc="0" dirty="0">
              <a:ln w="11430"/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88224" y="6381328"/>
            <a:ext cx="2243032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2013год</a:t>
            </a:r>
            <a:endParaRPr lang="ru-RU" sz="1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11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3648" y="-21515"/>
            <a:ext cx="7520940" cy="548640"/>
          </a:xfrm>
        </p:spPr>
        <p:txBody>
          <a:bodyPr/>
          <a:lstStyle/>
          <a:p>
            <a:r>
              <a:rPr lang="ru-RU" dirty="0" smtClean="0"/>
              <a:t>         Что такое пирамида?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48222"/>
            <a:ext cx="7876356" cy="5352708"/>
          </a:xfrm>
        </p:spPr>
        <p:txBody>
          <a:bodyPr numCol="2"/>
          <a:lstStyle/>
          <a:p>
            <a:pPr>
              <a:buFont typeface="Arial" pitchFamily="34" charset="0"/>
              <a:buChar char="•"/>
            </a:pPr>
            <a:r>
              <a:rPr lang="ru-RU" sz="1200" u="sng" dirty="0"/>
              <a:t>Пирамида</a:t>
            </a:r>
            <a:r>
              <a:rPr lang="ru-RU" sz="1200" b="0" dirty="0"/>
              <a:t> – многогранник, основание которого – многоугольник, а </a:t>
            </a:r>
            <a:r>
              <a:rPr lang="ru-RU" sz="1200" b="0" dirty="0" smtClean="0"/>
              <a:t>остальные грани </a:t>
            </a:r>
            <a:r>
              <a:rPr lang="ru-RU" sz="1200" b="0" dirty="0"/>
              <a:t>– треугольники, имеющие общую вершину. Пирамида является частным случаем конуса.</a:t>
            </a:r>
          </a:p>
          <a:p>
            <a:pPr marL="0" indent="0"/>
            <a:r>
              <a:rPr lang="ru-RU" sz="1200" b="0" u="sng" dirty="0"/>
              <a:t>Элементы </a:t>
            </a:r>
            <a:r>
              <a:rPr lang="ru-RU" sz="1200" b="0" u="sng" dirty="0" smtClean="0"/>
              <a:t>пирамиды:</a:t>
            </a:r>
            <a:endParaRPr lang="ru-RU" sz="1200" b="0" u="sng" dirty="0"/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апофема</a:t>
            </a:r>
            <a:r>
              <a:rPr lang="ru-RU" sz="1200" b="0" dirty="0"/>
              <a:t> — высота боковой грани правильной пирамиды, проведенная из ее </a:t>
            </a:r>
            <a:r>
              <a:rPr lang="ru-RU" sz="1200" b="0" dirty="0" smtClean="0"/>
              <a:t>вершины </a:t>
            </a:r>
            <a:endParaRPr lang="ru-RU" sz="1200" b="0" dirty="0"/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боковые грани </a:t>
            </a:r>
            <a:r>
              <a:rPr lang="ru-RU" sz="1200" b="0" dirty="0"/>
              <a:t>— треугольники, сходящиеся в вершине пирамиды;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боковые ребра </a:t>
            </a:r>
            <a:r>
              <a:rPr lang="ru-RU" sz="1200" b="0" dirty="0"/>
              <a:t>— общие стороны боковых граней;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вершина пирамиды </a:t>
            </a:r>
            <a:r>
              <a:rPr lang="ru-RU" sz="1200" b="0" dirty="0"/>
              <a:t>— точка, соединяющая боковые рёбра и не лежащая в плоскости основания;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высота</a:t>
            </a:r>
            <a:r>
              <a:rPr lang="ru-RU" sz="1200" b="0" dirty="0"/>
              <a:t> — отрезок перпендикуляра, проведённого через вершину пирамиды к плоскости её основания (концами этого отрезка являются вершина пирамиды и основание перпендикуляра);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диагональное сечение пирамиды </a:t>
            </a:r>
            <a:r>
              <a:rPr lang="ru-RU" sz="1200" b="0" dirty="0"/>
              <a:t>— сечение пирамиды, проходящее через вершину и диагональ основания;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2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основание</a:t>
            </a:r>
            <a:r>
              <a:rPr lang="ru-RU" sz="1200" b="0" dirty="0"/>
              <a:t> — многоугольник, которому не принадлежит вершина пирамиды. </a:t>
            </a:r>
          </a:p>
          <a:p>
            <a:pPr marL="0" indent="0"/>
            <a:endParaRPr lang="ru-RU" dirty="0"/>
          </a:p>
          <a:p>
            <a:endParaRPr lang="ru-RU" dirty="0"/>
          </a:p>
        </p:txBody>
      </p:sp>
      <p:sp>
        <p:nvSpPr>
          <p:cNvPr id="7" name="Параллелограмм 6"/>
          <p:cNvSpPr/>
          <p:nvPr/>
        </p:nvSpPr>
        <p:spPr>
          <a:xfrm>
            <a:off x="4788024" y="2564904"/>
            <a:ext cx="2520280" cy="1080120"/>
          </a:xfrm>
          <a:prstGeom prst="parallelogram">
            <a:avLst>
              <a:gd name="adj" fmla="val 37871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6048164" y="1268760"/>
            <a:ext cx="0" cy="1836204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4788024" y="1268760"/>
            <a:ext cx="1260140" cy="2376264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048164" y="1268760"/>
            <a:ext cx="828092" cy="2376264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5220072" y="1268760"/>
            <a:ext cx="828092" cy="1296144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048164" y="1268760"/>
            <a:ext cx="1260140" cy="1296144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4" name="Группа 3"/>
          <p:cNvGrpSpPr/>
          <p:nvPr/>
        </p:nvGrpSpPr>
        <p:grpSpPr>
          <a:xfrm>
            <a:off x="5220072" y="2564904"/>
            <a:ext cx="1656184" cy="1080120"/>
            <a:chOff x="5220072" y="2564904"/>
            <a:chExt cx="1656184" cy="1080120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>
              <a:off x="6048164" y="3104964"/>
              <a:ext cx="828092" cy="540060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flipH="1" flipV="1">
              <a:off x="5220072" y="2564904"/>
              <a:ext cx="828092" cy="540060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5" name="Группа 4"/>
          <p:cNvGrpSpPr/>
          <p:nvPr/>
        </p:nvGrpSpPr>
        <p:grpSpPr>
          <a:xfrm>
            <a:off x="4788024" y="2564904"/>
            <a:ext cx="2520280" cy="1080120"/>
            <a:chOff x="4788024" y="2564904"/>
            <a:chExt cx="2520280" cy="1080120"/>
          </a:xfrm>
        </p:grpSpPr>
        <p:cxnSp>
          <p:nvCxnSpPr>
            <p:cNvPr id="26" name="Прямая соединительная линия 25"/>
            <p:cNvCxnSpPr/>
            <p:nvPr/>
          </p:nvCxnSpPr>
          <p:spPr>
            <a:xfrm flipV="1">
              <a:off x="6048164" y="2564904"/>
              <a:ext cx="1260140" cy="540060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flipH="1">
              <a:off x="4788024" y="3104964"/>
              <a:ext cx="1260140" cy="540060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63" name="Группа 62"/>
          <p:cNvGrpSpPr/>
          <p:nvPr/>
        </p:nvGrpSpPr>
        <p:grpSpPr>
          <a:xfrm>
            <a:off x="6048164" y="2790550"/>
            <a:ext cx="180020" cy="234026"/>
            <a:chOff x="6048164" y="2790550"/>
            <a:chExt cx="180020" cy="234026"/>
          </a:xfrm>
        </p:grpSpPr>
        <p:cxnSp>
          <p:nvCxnSpPr>
            <p:cNvPr id="54" name="Прямая соединительная линия 53"/>
            <p:cNvCxnSpPr/>
            <p:nvPr/>
          </p:nvCxnSpPr>
          <p:spPr>
            <a:xfrm flipV="1">
              <a:off x="6048164" y="2790550"/>
              <a:ext cx="180020" cy="7200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>
              <a:off x="6216933" y="2790550"/>
              <a:ext cx="0" cy="23402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4" name="TextBox 63"/>
          <p:cNvSpPr txBox="1"/>
          <p:nvPr/>
        </p:nvSpPr>
        <p:spPr>
          <a:xfrm>
            <a:off x="6948264" y="364502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endParaRPr lang="ru-RU" dirty="0"/>
          </a:p>
        </p:txBody>
      </p:sp>
      <p:sp>
        <p:nvSpPr>
          <p:cNvPr id="66" name="TextBox 65"/>
          <p:cNvSpPr txBox="1"/>
          <p:nvPr/>
        </p:nvSpPr>
        <p:spPr>
          <a:xfrm>
            <a:off x="4499992" y="364502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endParaRPr lang="ru-RU" dirty="0"/>
          </a:p>
        </p:txBody>
      </p:sp>
      <p:sp>
        <p:nvSpPr>
          <p:cNvPr id="69" name="TextBox 68"/>
          <p:cNvSpPr txBox="1"/>
          <p:nvPr/>
        </p:nvSpPr>
        <p:spPr>
          <a:xfrm>
            <a:off x="4932040" y="227687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70" name="TextBox 69"/>
          <p:cNvSpPr txBox="1"/>
          <p:nvPr/>
        </p:nvSpPr>
        <p:spPr>
          <a:xfrm>
            <a:off x="7308304" y="227687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71" name="TextBox 70"/>
          <p:cNvSpPr txBox="1"/>
          <p:nvPr/>
        </p:nvSpPr>
        <p:spPr>
          <a:xfrm>
            <a:off x="5861393" y="3104964"/>
            <a:ext cx="276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  <a:endParaRPr lang="ru-RU" dirty="0"/>
          </a:p>
        </p:txBody>
      </p:sp>
      <p:sp>
        <p:nvSpPr>
          <p:cNvPr id="72" name="TextBox 71"/>
          <p:cNvSpPr txBox="1"/>
          <p:nvPr/>
        </p:nvSpPr>
        <p:spPr>
          <a:xfrm>
            <a:off x="5861393" y="908720"/>
            <a:ext cx="372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endParaRPr lang="ru-RU" dirty="0"/>
          </a:p>
        </p:txBody>
      </p:sp>
      <p:cxnSp>
        <p:nvCxnSpPr>
          <p:cNvPr id="8" name="Прямая соединительная линия 7"/>
          <p:cNvCxnSpPr>
            <a:stCxn id="72" idx="2"/>
          </p:cNvCxnSpPr>
          <p:nvPr/>
        </p:nvCxnSpPr>
        <p:spPr>
          <a:xfrm flipH="1">
            <a:off x="5861393" y="1278052"/>
            <a:ext cx="186209" cy="2366972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72" idx="2"/>
          </p:cNvCxnSpPr>
          <p:nvPr/>
        </p:nvCxnSpPr>
        <p:spPr>
          <a:xfrm>
            <a:off x="6047602" y="1278052"/>
            <a:ext cx="1044678" cy="1826912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72" idx="2"/>
            <a:endCxn id="7" idx="1"/>
          </p:cNvCxnSpPr>
          <p:nvPr/>
        </p:nvCxnSpPr>
        <p:spPr>
          <a:xfrm>
            <a:off x="6047602" y="1278052"/>
            <a:ext cx="205088" cy="1286852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72" idx="2"/>
            <a:endCxn id="7" idx="5"/>
          </p:cNvCxnSpPr>
          <p:nvPr/>
        </p:nvCxnSpPr>
        <p:spPr>
          <a:xfrm flipH="1">
            <a:off x="4992550" y="1278052"/>
            <a:ext cx="1055052" cy="1826912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724128" y="3829690"/>
            <a:ext cx="275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5724128" y="3829690"/>
            <a:ext cx="275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7092280" y="31049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6216933" y="2461538"/>
            <a:ext cx="245277" cy="3733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4747309" y="2834934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9614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8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9" dur="5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954886"/>
            <a:ext cx="4176464" cy="405829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numCol="1">
            <a:normAutofit fontScale="62500" lnSpcReduction="20000"/>
          </a:bodyPr>
          <a:lstStyle/>
          <a:p>
            <a:pPr algn="r"/>
            <a:r>
              <a:rPr lang="ru-RU" sz="2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       </a:t>
            </a:r>
            <a:r>
              <a:rPr lang="ru-RU" sz="2200" b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Пирамида </a:t>
            </a:r>
            <a:r>
              <a:rPr lang="ru-RU" sz="2200" b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называется правильной, если её основанием является правильный многоугольник, а вершина проецируется в центр основания. </a:t>
            </a:r>
            <a:r>
              <a:rPr lang="ru-RU" sz="2200" b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Она </a:t>
            </a:r>
            <a:r>
              <a:rPr lang="ru-RU" sz="2200" b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обладает такими свойствами:</a:t>
            </a:r>
          </a:p>
          <a:p>
            <a:pPr algn="r"/>
            <a:endParaRPr lang="ru-RU" sz="2200" b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r"/>
            <a:r>
              <a:rPr lang="ru-RU" sz="2200" b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боковые ребра правильной пирамиды равны; </a:t>
            </a:r>
          </a:p>
          <a:p>
            <a:pPr algn="r"/>
            <a:r>
              <a:rPr lang="ru-RU" sz="2200" b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 правильной пирамиде все боковые грани — конгруэнтные равнобедренные треугольники; </a:t>
            </a:r>
          </a:p>
          <a:p>
            <a:pPr algn="r"/>
            <a:r>
              <a:rPr lang="ru-RU" sz="2200" b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 любую правильную пирамиду можно как вписать, так и описать около неё сферу; </a:t>
            </a:r>
          </a:p>
          <a:p>
            <a:pPr algn="r"/>
            <a:r>
              <a:rPr lang="ru-RU" sz="2200" b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если центры вписанной и описанной сферы совпадают, то сумма плоских углов при вершине пирамиды равна , а каждый из них соответственно , где n — количество сторон </a:t>
            </a:r>
            <a:r>
              <a:rPr lang="ru-RU" sz="2200" b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многоугольника-основания; </a:t>
            </a:r>
            <a:endParaRPr lang="ru-RU" sz="2200" b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r"/>
            <a:r>
              <a:rPr lang="ru-RU" sz="2200" b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площадь боковой поверхности правильной пирамиды равна половине произведения периметра основания на апофему.</a:t>
            </a:r>
            <a:r>
              <a:rPr lang="ru-RU" sz="2200" b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 </a:t>
            </a:r>
          </a:p>
          <a:p>
            <a:pPr algn="r"/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67744" y="332656"/>
            <a:ext cx="4469120" cy="54864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cap="none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Правильная пирамида</a:t>
            </a:r>
            <a:endParaRPr lang="ru-RU" b="1" cap="none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Блок-схема: данные 6"/>
          <p:cNvSpPr/>
          <p:nvPr/>
        </p:nvSpPr>
        <p:spPr>
          <a:xfrm>
            <a:off x="5580112" y="2780928"/>
            <a:ext cx="2232248" cy="1368152"/>
          </a:xfrm>
          <a:prstGeom prst="flowChartInputOutput">
            <a:avLst/>
          </a:prstGeom>
          <a:gradFill flip="none"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6696236" y="1484784"/>
            <a:ext cx="35566" cy="1998222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5994377" y="1454375"/>
            <a:ext cx="719642" cy="1332148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5580112" y="1484784"/>
            <a:ext cx="1151690" cy="2664296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731802" y="1484784"/>
            <a:ext cx="648510" cy="2664296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731802" y="1484784"/>
            <a:ext cx="1080558" cy="1296144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6012160" y="2816932"/>
            <a:ext cx="1368152" cy="1332148"/>
          </a:xfrm>
          <a:prstGeom prst="line">
            <a:avLst/>
          </a:prstGeom>
          <a:ln>
            <a:prstDash val="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V="1">
            <a:off x="5580112" y="2780928"/>
            <a:ext cx="2232248" cy="1368152"/>
          </a:xfrm>
          <a:prstGeom prst="line">
            <a:avLst/>
          </a:prstGeom>
          <a:ln>
            <a:prstDash val="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48" name="Группа 47"/>
          <p:cNvGrpSpPr/>
          <p:nvPr/>
        </p:nvGrpSpPr>
        <p:grpSpPr>
          <a:xfrm rot="20799684">
            <a:off x="6706878" y="3187208"/>
            <a:ext cx="252448" cy="134633"/>
            <a:chOff x="3923928" y="2150858"/>
            <a:chExt cx="216024" cy="270030"/>
          </a:xfrm>
        </p:grpSpPr>
        <p:cxnSp>
          <p:nvCxnSpPr>
            <p:cNvPr id="45" name="Прямая соединительная линия 44"/>
            <p:cNvCxnSpPr/>
            <p:nvPr/>
          </p:nvCxnSpPr>
          <p:spPr>
            <a:xfrm flipV="1">
              <a:off x="3923928" y="2150858"/>
              <a:ext cx="216024" cy="126014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>
              <a:off x="4139952" y="2150858"/>
              <a:ext cx="0" cy="27003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50" name="Прямая соединительная линия 49"/>
          <p:cNvCxnSpPr/>
          <p:nvPr/>
        </p:nvCxnSpPr>
        <p:spPr>
          <a:xfrm>
            <a:off x="6516216" y="4005064"/>
            <a:ext cx="72008" cy="21602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5796136" y="3068960"/>
            <a:ext cx="144016" cy="15644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7580459" y="3245365"/>
            <a:ext cx="151217" cy="18002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6824819" y="2636912"/>
            <a:ext cx="115571" cy="25513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5347174" y="422108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1" name="TextBox 60"/>
          <p:cNvSpPr txBox="1"/>
          <p:nvPr/>
        </p:nvSpPr>
        <p:spPr>
          <a:xfrm>
            <a:off x="7238389" y="4224988"/>
            <a:ext cx="252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62" name="TextBox 61"/>
          <p:cNvSpPr txBox="1"/>
          <p:nvPr/>
        </p:nvSpPr>
        <p:spPr>
          <a:xfrm>
            <a:off x="5705865" y="2522714"/>
            <a:ext cx="304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63" name="TextBox 62"/>
          <p:cNvSpPr txBox="1"/>
          <p:nvPr/>
        </p:nvSpPr>
        <p:spPr>
          <a:xfrm>
            <a:off x="7812360" y="2522714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64" name="TextBox 63"/>
          <p:cNvSpPr txBox="1"/>
          <p:nvPr/>
        </p:nvSpPr>
        <p:spPr>
          <a:xfrm>
            <a:off x="6714019" y="1124744"/>
            <a:ext cx="257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 rot="20458774">
            <a:off x="6641949" y="3363847"/>
            <a:ext cx="236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67" name="Прямая соединительная линия 66"/>
          <p:cNvCxnSpPr/>
          <p:nvPr/>
        </p:nvCxnSpPr>
        <p:spPr>
          <a:xfrm flipH="1">
            <a:off x="7201339" y="1951217"/>
            <a:ext cx="74101" cy="23402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flipH="1">
            <a:off x="7238390" y="2033845"/>
            <a:ext cx="63060" cy="24302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6190731" y="2253005"/>
            <a:ext cx="0" cy="230889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6235676" y="2185243"/>
            <a:ext cx="0" cy="28578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flipH="1">
            <a:off x="7026287" y="2764650"/>
            <a:ext cx="157245" cy="12756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flipH="1">
            <a:off x="7056057" y="2816932"/>
            <a:ext cx="145281" cy="10801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>
            <a:off x="6112448" y="2805918"/>
            <a:ext cx="35894" cy="25202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>
            <a:off x="6155957" y="2707380"/>
            <a:ext cx="34774" cy="23556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19402">
            <a:off x="6284926" y="3007815"/>
            <a:ext cx="190912" cy="278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85138">
            <a:off x="6866965" y="3544745"/>
            <a:ext cx="179310" cy="261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17277">
            <a:off x="7180720" y="2917165"/>
            <a:ext cx="182719" cy="266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395" y="3645763"/>
            <a:ext cx="15875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1165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Разновидности правильной пирамиды</a:t>
            </a:r>
            <a:endParaRPr lang="ru-RU" b="1" cap="none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22747"/>
            <a:ext cx="2527300" cy="252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437606"/>
            <a:ext cx="2419970" cy="2224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050256"/>
            <a:ext cx="2655887" cy="252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0418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83099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Построение правильной пирамиды с основанием в виде треугольника </a:t>
            </a:r>
            <a:endParaRPr lang="ru-RU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5149553" y="3460033"/>
            <a:ext cx="1872208" cy="720080"/>
            <a:chOff x="2699792" y="3284984"/>
            <a:chExt cx="1872208" cy="720080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2699792" y="3284984"/>
              <a:ext cx="1872208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2699792" y="3284984"/>
              <a:ext cx="1224136" cy="72008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V="1">
              <a:off x="3923928" y="3284984"/>
              <a:ext cx="648072" cy="72008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14" name="Прямая соединительная линия 13"/>
          <p:cNvCxnSpPr/>
          <p:nvPr/>
        </p:nvCxnSpPr>
        <p:spPr>
          <a:xfrm flipV="1">
            <a:off x="5780724" y="3479144"/>
            <a:ext cx="1260140" cy="36004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5192595" y="3460033"/>
            <a:ext cx="1548172" cy="36004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6228184" y="2204864"/>
            <a:ext cx="0" cy="151216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 flipV="1">
            <a:off x="6228184" y="2204864"/>
            <a:ext cx="793577" cy="1255169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 flipV="1">
            <a:off x="6228184" y="2204864"/>
            <a:ext cx="145505" cy="1975249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V="1">
            <a:off x="5149553" y="2204864"/>
            <a:ext cx="1078631" cy="1255169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 flipV="1">
            <a:off x="6228184" y="2204864"/>
            <a:ext cx="512583" cy="161520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V="1">
            <a:off x="5761621" y="2204864"/>
            <a:ext cx="466563" cy="163432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V="1">
            <a:off x="6030688" y="2214156"/>
            <a:ext cx="233282" cy="1255169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Группа 55"/>
          <p:cNvGrpSpPr/>
          <p:nvPr/>
        </p:nvGrpSpPr>
        <p:grpSpPr>
          <a:xfrm>
            <a:off x="5994902" y="3460033"/>
            <a:ext cx="378787" cy="720080"/>
            <a:chOff x="5994902" y="3460033"/>
            <a:chExt cx="378787" cy="720080"/>
          </a:xfrm>
        </p:grpSpPr>
        <p:cxnSp>
          <p:nvCxnSpPr>
            <p:cNvPr id="53" name="Прямая соединительная линия 52"/>
            <p:cNvCxnSpPr/>
            <p:nvPr/>
          </p:nvCxnSpPr>
          <p:spPr>
            <a:xfrm flipH="1" flipV="1">
              <a:off x="6228184" y="3717032"/>
              <a:ext cx="145505" cy="463081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 flipH="1" flipV="1">
              <a:off x="5994902" y="3460033"/>
              <a:ext cx="233282" cy="2569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/>
          <p:cNvSpPr txBox="1"/>
          <p:nvPr/>
        </p:nvSpPr>
        <p:spPr>
          <a:xfrm>
            <a:off x="4860032" y="3347700"/>
            <a:ext cx="289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58" name="TextBox 57"/>
          <p:cNvSpPr txBox="1"/>
          <p:nvPr/>
        </p:nvSpPr>
        <p:spPr>
          <a:xfrm>
            <a:off x="6175295" y="4180438"/>
            <a:ext cx="396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ru-RU" dirty="0"/>
          </a:p>
        </p:txBody>
      </p:sp>
      <p:sp>
        <p:nvSpPr>
          <p:cNvPr id="59" name="TextBox 58"/>
          <p:cNvSpPr txBox="1"/>
          <p:nvPr/>
        </p:nvSpPr>
        <p:spPr>
          <a:xfrm>
            <a:off x="7002240" y="3309216"/>
            <a:ext cx="339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60" name="TextBox 59"/>
          <p:cNvSpPr txBox="1"/>
          <p:nvPr/>
        </p:nvSpPr>
        <p:spPr>
          <a:xfrm>
            <a:off x="6110434" y="1844824"/>
            <a:ext cx="235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endParaRPr lang="ru-RU" dirty="0"/>
          </a:p>
        </p:txBody>
      </p:sp>
      <p:sp>
        <p:nvSpPr>
          <p:cNvPr id="61" name="TextBox 60"/>
          <p:cNvSpPr txBox="1"/>
          <p:nvPr/>
        </p:nvSpPr>
        <p:spPr>
          <a:xfrm>
            <a:off x="6040660" y="3633755"/>
            <a:ext cx="260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ru-RU" dirty="0"/>
          </a:p>
        </p:txBody>
      </p:sp>
      <p:sp>
        <p:nvSpPr>
          <p:cNvPr id="63" name="TextBox 62"/>
          <p:cNvSpPr txBox="1"/>
          <p:nvPr/>
        </p:nvSpPr>
        <p:spPr>
          <a:xfrm>
            <a:off x="5489001" y="3833539"/>
            <a:ext cx="272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64" name="TextBox 63"/>
          <p:cNvSpPr txBox="1"/>
          <p:nvPr/>
        </p:nvSpPr>
        <p:spPr>
          <a:xfrm>
            <a:off x="6693330" y="3763906"/>
            <a:ext cx="280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5780724" y="3296334"/>
            <a:ext cx="259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299663"/>
            <a:ext cx="4104456" cy="526297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1600" dirty="0" smtClean="0"/>
              <a:t>Построим основание пирамиды – правильный треугольник АВС</a:t>
            </a:r>
          </a:p>
          <a:p>
            <a:pPr marL="342900" indent="-342900">
              <a:buFont typeface="+mj-lt"/>
              <a:buAutoNum type="arabicPeriod"/>
            </a:pPr>
            <a:endParaRPr lang="ru-RU" sz="16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1600" dirty="0"/>
              <a:t>Проводим высоты (они же</a:t>
            </a:r>
            <a:br>
              <a:rPr lang="ru-RU" sz="1600" dirty="0"/>
            </a:br>
            <a:r>
              <a:rPr lang="ru-RU" sz="1600" dirty="0" smtClean="0"/>
              <a:t>медианы </a:t>
            </a:r>
            <a:r>
              <a:rPr lang="ru-RU" sz="1600" dirty="0"/>
              <a:t>и биссектрисы),</a:t>
            </a:r>
            <a:br>
              <a:rPr lang="ru-RU" sz="1600" dirty="0"/>
            </a:br>
            <a:r>
              <a:rPr lang="ru-RU" sz="1600" dirty="0" smtClean="0"/>
              <a:t>точка </a:t>
            </a:r>
            <a:r>
              <a:rPr lang="ru-RU" sz="1600" dirty="0"/>
              <a:t>пересечения которых – </a:t>
            </a:r>
            <a:br>
              <a:rPr lang="ru-RU" sz="1600" dirty="0"/>
            </a:br>
            <a:r>
              <a:rPr lang="ru-RU" sz="1600" dirty="0" smtClean="0"/>
              <a:t>основание </a:t>
            </a:r>
            <a:r>
              <a:rPr lang="ru-RU" sz="1600" dirty="0"/>
              <a:t>высоты пирамиды</a:t>
            </a:r>
            <a:r>
              <a:rPr lang="ru-RU" sz="1600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endParaRPr lang="ru-RU" sz="1600" dirty="0"/>
          </a:p>
          <a:p>
            <a:pPr marL="342900" indent="-342900">
              <a:buFont typeface="+mj-lt"/>
              <a:buAutoNum type="arabicPeriod"/>
            </a:pPr>
            <a:r>
              <a:rPr lang="ru-RU" sz="1600" dirty="0"/>
              <a:t>Соединяем углы треугольника </a:t>
            </a:r>
            <a:r>
              <a:rPr lang="ru-RU" sz="1600" dirty="0" smtClean="0"/>
              <a:t>и </a:t>
            </a:r>
            <a:r>
              <a:rPr lang="ru-RU" sz="1600" dirty="0"/>
              <a:t>вершину высоты, тем самым проводя рёбра пирамиды</a:t>
            </a:r>
            <a:r>
              <a:rPr lang="ru-RU" sz="1600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endParaRPr lang="ru-RU" sz="16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/>
              <a:t>Проводим высоты боковых граней – апофемы. </a:t>
            </a:r>
          </a:p>
          <a:p>
            <a:pPr marL="342900" indent="-342900">
              <a:buFont typeface="+mj-lt"/>
              <a:buAutoNum type="arabicPeriod"/>
            </a:pPr>
            <a:endParaRPr lang="ru-RU" sz="1600" dirty="0"/>
          </a:p>
          <a:p>
            <a:pPr algn="ctr"/>
            <a:r>
              <a:rPr lang="ru-RU" sz="1600" dirty="0" smtClean="0"/>
              <a:t>      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Правильная пирамида  с основанием в виде треугольника готова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sym typeface="Wingdings" pitchFamily="2" charset="2"/>
              </a:rPr>
              <a:t>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342900" indent="-342900">
              <a:buFont typeface="+mj-lt"/>
              <a:buAutoNum type="arabicPeriod"/>
            </a:pPr>
            <a:endParaRPr lang="ru-RU" sz="1600" dirty="0" smtClean="0"/>
          </a:p>
          <a:p>
            <a:pPr marL="342900" indent="-342900">
              <a:buFont typeface="+mj-lt"/>
              <a:buAutoNum type="arabicPeriod"/>
            </a:pPr>
            <a:endParaRPr lang="ru-RU" sz="1600" dirty="0" smtClean="0"/>
          </a:p>
          <a:p>
            <a:pPr marL="342900" indent="-342900">
              <a:buFont typeface="+mj-lt"/>
              <a:buAutoNum type="arabicPeriod"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890788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7" grpId="0"/>
      <p:bldP spid="58" grpId="0"/>
      <p:bldP spid="59" grpId="0"/>
      <p:bldP spid="60" grpId="0"/>
      <p:bldP spid="61" grpId="0"/>
      <p:bldP spid="63" grpId="0"/>
      <p:bldP spid="64" grpId="0"/>
      <p:bldP spid="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65464" cy="83099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Построение правильной пирамиды с основанием в виде квадрата</a:t>
            </a:r>
            <a:endParaRPr lang="ru-RU" dirty="0"/>
          </a:p>
        </p:txBody>
      </p:sp>
      <p:sp>
        <p:nvSpPr>
          <p:cNvPr id="4" name="Параллелограмм 3"/>
          <p:cNvSpPr/>
          <p:nvPr/>
        </p:nvSpPr>
        <p:spPr>
          <a:xfrm>
            <a:off x="5508104" y="3284984"/>
            <a:ext cx="1800200" cy="1066633"/>
          </a:xfrm>
          <a:prstGeom prst="parallelogram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 flipV="1">
            <a:off x="5796136" y="3284984"/>
            <a:ext cx="1224136" cy="1066634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5508104" y="3284984"/>
            <a:ext cx="1800200" cy="1066633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6408204" y="2204864"/>
            <a:ext cx="0" cy="1613436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6408204" y="2204864"/>
            <a:ext cx="612068" cy="2146754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408204" y="2204864"/>
            <a:ext cx="900100" cy="108012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5508104" y="2204864"/>
            <a:ext cx="900100" cy="2146754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5796136" y="2204864"/>
            <a:ext cx="612068" cy="1073377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4" idx="3"/>
            <a:endCxn id="4" idx="1"/>
          </p:cNvCxnSpPr>
          <p:nvPr/>
        </p:nvCxnSpPr>
        <p:spPr>
          <a:xfrm flipV="1">
            <a:off x="6274875" y="3284984"/>
            <a:ext cx="266658" cy="106663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4" idx="2"/>
            <a:endCxn id="4" idx="5"/>
          </p:cNvCxnSpPr>
          <p:nvPr/>
        </p:nvCxnSpPr>
        <p:spPr>
          <a:xfrm flipH="1">
            <a:off x="5641433" y="3818301"/>
            <a:ext cx="153354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4" idx="2"/>
          </p:cNvCxnSpPr>
          <p:nvPr/>
        </p:nvCxnSpPr>
        <p:spPr>
          <a:xfrm flipH="1" flipV="1">
            <a:off x="6408204" y="2204864"/>
            <a:ext cx="766771" cy="1613437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stCxn id="4" idx="3"/>
          </p:cNvCxnSpPr>
          <p:nvPr/>
        </p:nvCxnSpPr>
        <p:spPr>
          <a:xfrm flipV="1">
            <a:off x="6274875" y="2204864"/>
            <a:ext cx="133329" cy="214675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4" idx="5"/>
          </p:cNvCxnSpPr>
          <p:nvPr/>
        </p:nvCxnSpPr>
        <p:spPr>
          <a:xfrm flipV="1">
            <a:off x="5641433" y="2204864"/>
            <a:ext cx="766771" cy="1613437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stCxn id="4" idx="1"/>
          </p:cNvCxnSpPr>
          <p:nvPr/>
        </p:nvCxnSpPr>
        <p:spPr>
          <a:xfrm flipH="1" flipV="1">
            <a:off x="6408204" y="2204864"/>
            <a:ext cx="133329" cy="1080120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11560" y="1325310"/>
            <a:ext cx="4104456" cy="563231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Построим основание правильной пирамиды – квадрат </a:t>
            </a:r>
            <a:r>
              <a:rPr lang="en-US" dirty="0" smtClean="0"/>
              <a:t>ABCD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Проводим </a:t>
            </a:r>
            <a:r>
              <a:rPr lang="ru-RU" dirty="0" smtClean="0"/>
              <a:t>диагонали, точка </a:t>
            </a:r>
            <a:r>
              <a:rPr lang="ru-RU" dirty="0"/>
              <a:t>пересечения которых – </a:t>
            </a:r>
            <a:br>
              <a:rPr lang="ru-RU" dirty="0"/>
            </a:br>
            <a:r>
              <a:rPr lang="ru-RU" dirty="0"/>
              <a:t>основание высоты </a:t>
            </a:r>
            <a:r>
              <a:rPr lang="ru-RU" dirty="0" smtClean="0"/>
              <a:t>пирамиды.</a:t>
            </a:r>
          </a:p>
          <a:p>
            <a:pPr marL="342900" indent="-342900">
              <a:buFont typeface="+mj-lt"/>
              <a:buAutoNum type="arabicPeriod"/>
            </a:pPr>
            <a:endParaRPr lang="ru-RU" dirty="0"/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Соединяем углы </a:t>
            </a:r>
            <a:r>
              <a:rPr lang="ru-RU" dirty="0" smtClean="0"/>
              <a:t>квадрата </a:t>
            </a:r>
            <a:r>
              <a:rPr lang="ru-RU" dirty="0"/>
              <a:t>и вершину высоты, тем самым проводя рёбра пирамиды</a:t>
            </a:r>
            <a:r>
              <a:rPr lang="ru-RU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endParaRPr lang="ru-RU" dirty="0"/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Проводим высоты боковых граней – апофемы. </a:t>
            </a:r>
            <a:endParaRPr lang="ru-RU" dirty="0" smtClean="0"/>
          </a:p>
          <a:p>
            <a:endParaRPr lang="ru-RU" dirty="0"/>
          </a:p>
          <a:p>
            <a:pPr algn="ctr"/>
            <a:r>
              <a:rPr lang="ru-RU" dirty="0" smtClean="0"/>
              <a:t> 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Правильная пирамида с основанием в виде квадрата построена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</a:t>
            </a:r>
            <a:endParaRPr lang="ru-RU" dirty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5281393" y="429309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0" name="TextBox 49"/>
          <p:cNvSpPr txBox="1"/>
          <p:nvPr/>
        </p:nvSpPr>
        <p:spPr>
          <a:xfrm>
            <a:off x="5497417" y="310031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>
            <a:off x="7283418" y="310031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53" name="TextBox 52"/>
          <p:cNvSpPr txBox="1"/>
          <p:nvPr/>
        </p:nvSpPr>
        <p:spPr>
          <a:xfrm>
            <a:off x="7020272" y="4293096"/>
            <a:ext cx="335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6221854" y="1937157"/>
            <a:ext cx="372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6288518" y="3818300"/>
            <a:ext cx="306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7174975" y="363363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5281393" y="3633635"/>
            <a:ext cx="36004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endParaRPr lang="ru-RU" dirty="0"/>
          </a:p>
        </p:txBody>
      </p:sp>
      <p:sp>
        <p:nvSpPr>
          <p:cNvPr id="58" name="TextBox 57"/>
          <p:cNvSpPr txBox="1"/>
          <p:nvPr/>
        </p:nvSpPr>
        <p:spPr>
          <a:xfrm>
            <a:off x="6155189" y="4351618"/>
            <a:ext cx="319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59" name="TextBox 58"/>
          <p:cNvSpPr txBox="1"/>
          <p:nvPr/>
        </p:nvSpPr>
        <p:spPr>
          <a:xfrm>
            <a:off x="6541533" y="3100318"/>
            <a:ext cx="250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5423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49" grpId="0"/>
      <p:bldP spid="50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493456" cy="75898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Построение пирамиды с основанием в виде шестиугольника</a:t>
            </a:r>
            <a:endParaRPr lang="ru-RU" dirty="0"/>
          </a:p>
        </p:txBody>
      </p:sp>
      <p:sp>
        <p:nvSpPr>
          <p:cNvPr id="4" name="Шестиугольник 3"/>
          <p:cNvSpPr/>
          <p:nvPr/>
        </p:nvSpPr>
        <p:spPr>
          <a:xfrm>
            <a:off x="5724128" y="3140968"/>
            <a:ext cx="1728192" cy="864096"/>
          </a:xfrm>
          <a:prstGeom prst="hexagon">
            <a:avLst>
              <a:gd name="adj" fmla="val 39033"/>
              <a:gd name="vf" fmla="val 115470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1"/>
            <a:endCxn id="4" idx="4"/>
          </p:cNvCxnSpPr>
          <p:nvPr/>
        </p:nvCxnSpPr>
        <p:spPr>
          <a:xfrm flipH="1" flipV="1">
            <a:off x="6061411" y="3140968"/>
            <a:ext cx="1053626" cy="864096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4" idx="2"/>
            <a:endCxn id="4" idx="5"/>
          </p:cNvCxnSpPr>
          <p:nvPr/>
        </p:nvCxnSpPr>
        <p:spPr>
          <a:xfrm flipV="1">
            <a:off x="6061411" y="3140968"/>
            <a:ext cx="1053626" cy="864096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4" idx="3"/>
            <a:endCxn id="4" idx="0"/>
          </p:cNvCxnSpPr>
          <p:nvPr/>
        </p:nvCxnSpPr>
        <p:spPr>
          <a:xfrm>
            <a:off x="5724128" y="3573016"/>
            <a:ext cx="1728192" cy="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6588224" y="1988840"/>
            <a:ext cx="0" cy="1584176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endCxn id="4" idx="5"/>
          </p:cNvCxnSpPr>
          <p:nvPr/>
        </p:nvCxnSpPr>
        <p:spPr>
          <a:xfrm>
            <a:off x="6588224" y="1988840"/>
            <a:ext cx="526813" cy="1152128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endCxn id="4" idx="0"/>
          </p:cNvCxnSpPr>
          <p:nvPr/>
        </p:nvCxnSpPr>
        <p:spPr>
          <a:xfrm>
            <a:off x="6588224" y="1988840"/>
            <a:ext cx="864096" cy="1584176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endCxn id="4" idx="1"/>
          </p:cNvCxnSpPr>
          <p:nvPr/>
        </p:nvCxnSpPr>
        <p:spPr>
          <a:xfrm>
            <a:off x="6588224" y="1988840"/>
            <a:ext cx="526813" cy="2016224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endCxn id="4" idx="4"/>
          </p:cNvCxnSpPr>
          <p:nvPr/>
        </p:nvCxnSpPr>
        <p:spPr>
          <a:xfrm flipH="1">
            <a:off x="6061411" y="1988840"/>
            <a:ext cx="526813" cy="1152128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endCxn id="4" idx="3"/>
          </p:cNvCxnSpPr>
          <p:nvPr/>
        </p:nvCxnSpPr>
        <p:spPr>
          <a:xfrm flipH="1">
            <a:off x="5724128" y="1988840"/>
            <a:ext cx="864096" cy="1584176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endCxn id="4" idx="2"/>
          </p:cNvCxnSpPr>
          <p:nvPr/>
        </p:nvCxnSpPr>
        <p:spPr>
          <a:xfrm flipH="1">
            <a:off x="6061411" y="1988840"/>
            <a:ext cx="526813" cy="2016224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6588224" y="3068960"/>
            <a:ext cx="0" cy="9361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904148" y="3356992"/>
            <a:ext cx="1368152" cy="43204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5904148" y="3356992"/>
            <a:ext cx="1368152" cy="43204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5904148" y="1988840"/>
            <a:ext cx="684076" cy="18002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 flipV="1">
            <a:off x="6588224" y="1988840"/>
            <a:ext cx="684076" cy="18002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380721" y="342832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5868144" y="407707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7020272" y="4080685"/>
            <a:ext cx="252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7452320" y="342832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7115037" y="2837216"/>
            <a:ext cx="306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5772810" y="2893504"/>
            <a:ext cx="252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471348" y="1633098"/>
            <a:ext cx="335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S\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71348" y="3537012"/>
            <a:ext cx="260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326306" y="3127682"/>
            <a:ext cx="270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640812" y="3721678"/>
            <a:ext cx="235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471348" y="4149080"/>
            <a:ext cx="260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326306" y="3906344"/>
            <a:ext cx="270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639055" y="2888940"/>
            <a:ext cx="212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640812" y="3068960"/>
            <a:ext cx="235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51520" y="1268466"/>
            <a:ext cx="4968553" cy="424731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Построим </a:t>
            </a:r>
            <a:r>
              <a:rPr lang="ru-RU" dirty="0"/>
              <a:t>основание правильной пирамиды – </a:t>
            </a:r>
            <a:r>
              <a:rPr lang="ru-RU" dirty="0" smtClean="0"/>
              <a:t>шестиугольник ABCD</a:t>
            </a:r>
            <a:r>
              <a:rPr lang="en-US" dirty="0" smtClean="0"/>
              <a:t>EF</a:t>
            </a:r>
            <a:r>
              <a:rPr lang="ru-RU" dirty="0" smtClean="0"/>
              <a:t>.</a:t>
            </a:r>
            <a:endParaRPr lang="ru-RU" dirty="0"/>
          </a:p>
          <a:p>
            <a:pPr marL="342900" indent="-342900">
              <a:buFont typeface="+mj-lt"/>
              <a:buAutoNum type="arabicPeriod"/>
            </a:pPr>
            <a:endParaRPr lang="ru-RU" dirty="0"/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Проводим диагонали, точка пересечения которых – </a:t>
            </a:r>
            <a:r>
              <a:rPr lang="ru-RU" dirty="0" smtClean="0"/>
              <a:t>основание </a:t>
            </a:r>
            <a:r>
              <a:rPr lang="ru-RU" dirty="0"/>
              <a:t>высоты пирамиды.</a:t>
            </a:r>
          </a:p>
          <a:p>
            <a:pPr marL="342900" indent="-342900">
              <a:buFont typeface="+mj-lt"/>
              <a:buAutoNum type="arabicPeriod"/>
            </a:pPr>
            <a:endParaRPr lang="ru-RU" dirty="0"/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Соединяем углы </a:t>
            </a:r>
            <a:r>
              <a:rPr lang="ru-RU" dirty="0" smtClean="0"/>
              <a:t>шестиугольника </a:t>
            </a:r>
            <a:r>
              <a:rPr lang="ru-RU" dirty="0"/>
              <a:t>и вершину высоты, тем самым проводя рёбра пирамиды.</a:t>
            </a:r>
          </a:p>
          <a:p>
            <a:pPr marL="342900" indent="-342900">
              <a:buFont typeface="+mj-lt"/>
              <a:buAutoNum type="arabicPeriod"/>
            </a:pPr>
            <a:endParaRPr lang="ru-RU" dirty="0"/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Проводим высоты боковых граней – апофемы. </a:t>
            </a:r>
          </a:p>
          <a:p>
            <a:endParaRPr lang="ru-RU" dirty="0"/>
          </a:p>
          <a:p>
            <a:pPr algn="ctr"/>
            <a:r>
              <a:rPr lang="ru-RU" dirty="0"/>
              <a:t>   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Правильная пирамида с основанием в виде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шестиугольника построена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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4044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0" dur="2000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38" grpId="0"/>
      <p:bldP spid="39" grpId="0"/>
      <p:bldP spid="40" grpId="0"/>
      <p:bldP spid="41" grpId="0"/>
      <p:bldP spid="42" grpId="0"/>
      <p:bldP spid="43" grpId="0"/>
      <p:bldP spid="3" grpId="0"/>
      <p:bldP spid="5" grpId="0"/>
      <p:bldP spid="7" grpId="0"/>
      <p:bldP spid="9" grpId="0"/>
      <p:bldP spid="11" grpId="0"/>
      <p:bldP spid="13" grpId="0"/>
      <p:bldP spid="15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548680"/>
            <a:ext cx="5549240" cy="54296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7515"/>
            <a:ext cx="7437354" cy="4147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2626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234</TotalTime>
  <Words>404</Words>
  <Application>Microsoft Office PowerPoint</Application>
  <PresentationFormat>Экран (4:3)</PresentationFormat>
  <Paragraphs>104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Углы</vt:lpstr>
      <vt:lpstr>Проект по технологии на тему: «Правильная пирамида»</vt:lpstr>
      <vt:lpstr>         Что такое пирамида?</vt:lpstr>
      <vt:lpstr>   Правильная пирамида</vt:lpstr>
      <vt:lpstr>         Разновидности правильной пирамиды</vt:lpstr>
      <vt:lpstr>Построение правильной пирамиды с основанием в виде треугольника </vt:lpstr>
      <vt:lpstr>Построение правильной пирамиды с основанием в виде квадрата</vt:lpstr>
      <vt:lpstr>Построение пирамиды с основанием в виде шестиугольника</vt:lpstr>
      <vt:lpstr>Спасибо за внимание!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технологии на тему: «Правильная пирамида»</dc:title>
  <dc:creator>Школа</dc:creator>
  <cp:lastModifiedBy>Школа</cp:lastModifiedBy>
  <cp:revision>34</cp:revision>
  <dcterms:created xsi:type="dcterms:W3CDTF">2013-04-19T05:51:51Z</dcterms:created>
  <dcterms:modified xsi:type="dcterms:W3CDTF">2013-08-12T07:35:37Z</dcterms:modified>
</cp:coreProperties>
</file>