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0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5052545"/>
            <a:ext cx="7022853" cy="882119"/>
          </a:xfrm>
        </p:spPr>
        <p:txBody>
          <a:bodyPr>
            <a:noAutofit/>
          </a:bodyPr>
          <a:lstStyle/>
          <a:p>
            <a:pPr algn="r"/>
            <a:r>
              <a:rPr lang="ru-RU" sz="1200" b="1" dirty="0" smtClean="0"/>
              <a:t>	</a:t>
            </a:r>
            <a:endParaRPr lang="ru-RU" sz="1200" b="1" dirty="0"/>
          </a:p>
          <a:p>
            <a:pPr algn="r"/>
            <a:r>
              <a:rPr lang="ru-RU" sz="1200" b="1" dirty="0" err="1" smtClean="0"/>
              <a:t>Пучкова</a:t>
            </a:r>
            <a:r>
              <a:rPr lang="ru-RU" sz="1200" b="1" dirty="0" smtClean="0"/>
              <a:t> </a:t>
            </a:r>
            <a:r>
              <a:rPr lang="ru-RU" sz="1200" b="1" dirty="0"/>
              <a:t>Елена </a:t>
            </a:r>
            <a:r>
              <a:rPr lang="ru-RU" sz="1200" b="1" dirty="0" smtClean="0"/>
              <a:t>Николаевна</a:t>
            </a:r>
          </a:p>
          <a:p>
            <a:pPr algn="r"/>
            <a:r>
              <a:rPr lang="ru-RU" sz="1200" b="1" dirty="0" smtClean="0"/>
              <a:t>ГБОУ гимназия № 293</a:t>
            </a:r>
            <a:endParaRPr lang="ru-RU" sz="1200" b="1" dirty="0"/>
          </a:p>
          <a:p>
            <a:endParaRPr lang="ru-RU" sz="12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L="182880" indent="0">
              <a:buNone/>
            </a:pPr>
            <a:r>
              <a:rPr lang="ru-RU" b="1" dirty="0"/>
              <a:t>Т</a:t>
            </a:r>
            <a:r>
              <a:rPr lang="ru-RU" b="1" dirty="0" smtClean="0"/>
              <a:t>ема </a:t>
            </a:r>
            <a:r>
              <a:rPr lang="ru-RU" b="1" dirty="0"/>
              <a:t>урока  «Совесть»</a:t>
            </a:r>
            <a:endParaRPr lang="ru-RU" dirty="0"/>
          </a:p>
        </p:txBody>
      </p:sp>
      <p:pic>
        <p:nvPicPr>
          <p:cNvPr id="1026" name="Picture 2" descr="http://litsait.ru/images/photos/medium/article1573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84882"/>
            <a:ext cx="3204568" cy="270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11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3290" y="404664"/>
            <a:ext cx="5799775" cy="79208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Притча о </a:t>
            </a:r>
            <a:r>
              <a:rPr lang="ru-RU" dirty="0" smtClean="0">
                <a:effectLst/>
              </a:rPr>
              <a:t>совести</a:t>
            </a:r>
            <a:endParaRPr lang="ru-RU" dirty="0">
              <a:effectLst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294967295"/>
          </p:nvPr>
        </p:nvSpPr>
        <p:spPr>
          <a:xfrm>
            <a:off x="0" y="1412875"/>
            <a:ext cx="8748464" cy="4843463"/>
          </a:xfrm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r>
              <a:rPr lang="ru-RU" dirty="0"/>
              <a:t>- Я беден и слаб, - сказал как-то учитель своим ученикам, - но вы молоды. Я учу вас, и ваш долг - найти деньги, на которые мог бы жить ваш старый учитель.</a:t>
            </a:r>
          </a:p>
          <a:p>
            <a:pPr marL="45720" indent="0">
              <a:buNone/>
            </a:pPr>
            <a:r>
              <a:rPr lang="ru-RU" dirty="0"/>
              <a:t>     - Что делать нам? - спросили ученики. - Ведь жители этого города очень скупы, и напрасно будет просить у них помощи</a:t>
            </a:r>
            <a:r>
              <a:rPr lang="ru-RU" dirty="0" smtClean="0"/>
              <a:t>!</a:t>
            </a:r>
          </a:p>
          <a:p>
            <a:pPr marL="45720" indent="0">
              <a:buNone/>
            </a:pPr>
            <a:r>
              <a:rPr lang="ru-RU" dirty="0" smtClean="0"/>
              <a:t>     - Дети мои, — сказал учитель, - есть способ добыть деньги без лишних просьб, просто взяв их. Не будет для нас грехом украсть, ибо мы заслуживаем денег больше других. Но, увы, я слишком стар и слаб, чтобы стать вором!</a:t>
            </a:r>
          </a:p>
          <a:p>
            <a:pPr marL="45720" indent="0">
              <a:buNone/>
            </a:pPr>
            <a:r>
              <a:rPr lang="ru-RU" dirty="0"/>
              <a:t>     - Мы молоды, — ответили ученики, - мы справимся! Нет ничего, что бы мы не совершили ради тебя, учитель! Скажи же, как нам поступать, а мы будем повиноваться тебе!</a:t>
            </a:r>
          </a:p>
          <a:p>
            <a:pPr marL="45720" indent="0">
              <a:buNone/>
            </a:pPr>
            <a:r>
              <a:rPr lang="ru-RU" dirty="0"/>
              <a:t>     - Вы сильны, - ответил учитель, - для вас ничего не стоит отнять кошель у богатея! Поступите так: выберите укромное место, где вас никто не увидит, потом схватите прохожего и отберите деньги, но не причиняйте ему вреда!</a:t>
            </a:r>
          </a:p>
          <a:p>
            <a:pPr marL="45720" indent="0">
              <a:buNone/>
            </a:pPr>
            <a:r>
              <a:rPr lang="ru-RU" dirty="0"/>
              <a:t>     - Отправимся прямо сейчас! - загалдели ученики. Только один из них, опустив глаза, хранил молчание. Учитель взглянул на юношу и сказал:</a:t>
            </a:r>
          </a:p>
          <a:p>
            <a:pPr marL="45720" indent="0">
              <a:buNone/>
            </a:pPr>
            <a:r>
              <a:rPr lang="ru-RU" dirty="0"/>
              <a:t>   - Другие мои ученики исполнены отваги и горят желанием помочь, а тебе нипочем страдания учителя</a:t>
            </a:r>
            <a:r>
              <a:rPr lang="ru-RU" dirty="0" smtClean="0"/>
              <a:t>?</a:t>
            </a:r>
          </a:p>
          <a:p>
            <a:pPr marL="45720" indent="0">
              <a:buNone/>
            </a:pPr>
            <a:r>
              <a:rPr lang="ru-RU" dirty="0" smtClean="0"/>
              <a:t>    - Прости, учитель! - ответил юноша. - Но твое предложение невыполнимо! Вот причина моего молчания!</a:t>
            </a:r>
          </a:p>
          <a:p>
            <a:pPr marL="45720" indent="0">
              <a:buNone/>
            </a:pPr>
            <a:r>
              <a:rPr lang="ru-RU" dirty="0"/>
              <a:t>   - Почему невыполнимо?</a:t>
            </a:r>
          </a:p>
          <a:p>
            <a:pPr marL="45720" indent="0">
              <a:buNone/>
            </a:pPr>
            <a:r>
              <a:rPr lang="ru-RU" dirty="0"/>
              <a:t>    - Да ведь нет такого места, где никто не увидит, - ответил ученик. - Даже когда я совсем один, я сам вижу! Да я лучше с нищенской сумой пойду подаяние просить, чем позволю самому себе увидеть себя крадущим!</a:t>
            </a:r>
          </a:p>
          <a:p>
            <a:pPr marL="45720" indent="0">
              <a:buNone/>
            </a:pPr>
            <a:r>
              <a:rPr lang="ru-RU" dirty="0"/>
              <a:t>     От этих слов лицо учителя просияло, и он обнял своего ученика!</a:t>
            </a:r>
          </a:p>
          <a:p>
            <a:pPr lvl="7"/>
            <a:endParaRPr lang="ru-RU" dirty="0"/>
          </a:p>
        </p:txBody>
      </p:sp>
      <p:pic>
        <p:nvPicPr>
          <p:cNvPr id="2050" name="Picture 2" descr="Притча о сове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465" y="4869160"/>
            <a:ext cx="2014480" cy="165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60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1886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Работа со словарем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827584" y="1916831"/>
            <a:ext cx="3662119" cy="4104457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b="1" dirty="0" smtClean="0"/>
              <a:t>БСЭ</a:t>
            </a:r>
          </a:p>
          <a:p>
            <a:pPr marL="45720" indent="0">
              <a:buNone/>
            </a:pPr>
            <a:r>
              <a:rPr lang="ru-RU" i="1" dirty="0" smtClean="0"/>
              <a:t>«Понятие </a:t>
            </a:r>
            <a:r>
              <a:rPr lang="ru-RU" i="1" dirty="0"/>
              <a:t>морального сознания, внутренняя убежденность в том, что является добром и злом, сознание нравственной ответственности за свое поведение. Совесть - выражение способности личности осуществлять нравственный самоконтроль, самостоятельно формулировать для себя нравственные обязанности, требовать от себя их выполнения и производить самооценку совершаемых поступков</a:t>
            </a:r>
            <a:r>
              <a:rPr lang="ru-RU" i="1" dirty="0" smtClean="0"/>
              <a:t>.»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644008" y="1916832"/>
            <a:ext cx="3888432" cy="410445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1600" b="1" dirty="0" smtClean="0"/>
              <a:t>Ожегов:</a:t>
            </a:r>
          </a:p>
          <a:p>
            <a:pPr marL="45720" indent="0" algn="ctr">
              <a:buNone/>
            </a:pPr>
            <a:r>
              <a:rPr lang="ru-RU" sz="1600" i="1" dirty="0" smtClean="0"/>
              <a:t>«Чувство </a:t>
            </a:r>
            <a:r>
              <a:rPr lang="ru-RU" sz="1600" i="1" dirty="0"/>
              <a:t>нравственной ответственности за свое поведение перед окружающими людьми, </a:t>
            </a:r>
            <a:r>
              <a:rPr lang="ru-RU" sz="1600" i="1" dirty="0" smtClean="0"/>
              <a:t>обществом…»</a:t>
            </a:r>
            <a:endParaRPr lang="ru-RU" sz="1600" dirty="0"/>
          </a:p>
        </p:txBody>
      </p:sp>
      <p:pic>
        <p:nvPicPr>
          <p:cNvPr id="3074" name="Picture 2" descr="http://djentry.narod.ru/june_2014/conscie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150" y="3645024"/>
            <a:ext cx="295275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26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908721"/>
            <a:ext cx="74168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/>
              <a:t>«Самое главное украшение человека – чистая совесть».</a:t>
            </a:r>
          </a:p>
        </p:txBody>
      </p:sp>
      <p:pic>
        <p:nvPicPr>
          <p:cNvPr id="5122" name="Picture 2" descr="http://ordodeus.ru/Tsitser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789040"/>
            <a:ext cx="194310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70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2" y="1556792"/>
            <a:ext cx="7093340" cy="3368665"/>
          </a:xfrm>
        </p:spPr>
        <p:txBody>
          <a:bodyPr/>
          <a:lstStyle/>
          <a:p>
            <a:pPr marL="182880" indent="0">
              <a:buNone/>
            </a:pPr>
            <a:r>
              <a:rPr lang="ru-RU" sz="1600" dirty="0">
                <a:effectLst/>
              </a:rPr>
              <a:t>Словно ненаписанная повесть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Всех поступков, помыслов сердец,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Нас порою обличает совесть.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Это кара или дар Небес? 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Для кого-то этот голос громок: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Слышит он души упрек немой,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Совершив проступок или промах -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Сразу же теряет свой покой. 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А другой - уже тот глас не слышит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(Он любое зло себе прощал):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Что бы ни случилось, ровно дышит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Человек, что совесть потерял. 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Знаем, что она - бывает чистой;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А еще способна укорять;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И в делах раскаяться и в мыслях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(даже тайных) может заставлять. 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195736" y="548680"/>
            <a:ext cx="5637010" cy="882119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b="1" dirty="0" smtClean="0"/>
              <a:t>Совесть (Яна </a:t>
            </a:r>
            <a:r>
              <a:rPr lang="ru-RU" b="1" dirty="0" err="1" smtClean="0"/>
              <a:t>Кузовлева</a:t>
            </a:r>
            <a:r>
              <a:rPr lang="ru-RU" b="1" dirty="0" smtClean="0"/>
              <a:t>)</a:t>
            </a:r>
            <a:endParaRPr lang="ru-RU" b="1" dirty="0"/>
          </a:p>
        </p:txBody>
      </p:sp>
      <p:pic>
        <p:nvPicPr>
          <p:cNvPr id="4098" name="Picture 2" descr="Что такое Сове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253" y="2924944"/>
            <a:ext cx="3888432" cy="329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68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60648"/>
            <a:ext cx="6512511" cy="108012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Враги совести</a:t>
            </a:r>
            <a:endParaRPr lang="ru-RU" dirty="0"/>
          </a:p>
        </p:txBody>
      </p:sp>
      <p:pic>
        <p:nvPicPr>
          <p:cNvPr id="6148" name="Picture 4" descr="Картинки по запросу совесть картинки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01662"/>
            <a:ext cx="5688631" cy="455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80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88640"/>
            <a:ext cx="6512511" cy="936104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412776"/>
            <a:ext cx="6356176" cy="4608512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« Если совесть отдыхает днем, значит ночью она будет мучить»</a:t>
            </a:r>
          </a:p>
          <a:p>
            <a:pPr marL="45720" indent="0">
              <a:buNone/>
            </a:pPr>
            <a:r>
              <a:rPr lang="ru-RU" dirty="0"/>
              <a:t>«Угрызения совести начинаются там, где кончается безнаказанность»</a:t>
            </a:r>
          </a:p>
          <a:p>
            <a:pPr marL="45720" indent="0">
              <a:buNone/>
            </a:pPr>
            <a:r>
              <a:rPr lang="ru-RU" dirty="0"/>
              <a:t>«Сделка с совестью дорого стоит»</a:t>
            </a:r>
          </a:p>
          <a:p>
            <a:pPr marL="45720" indent="0">
              <a:buNone/>
            </a:pPr>
            <a:r>
              <a:rPr lang="ru-RU" dirty="0"/>
              <a:t>« Я знаю только одного тирана, и это тихий голос совести»</a:t>
            </a:r>
          </a:p>
          <a:p>
            <a:endParaRPr lang="ru-RU" dirty="0"/>
          </a:p>
        </p:txBody>
      </p:sp>
      <p:pic>
        <p:nvPicPr>
          <p:cNvPr id="7172" name="Picture 4" descr="http://images.inmagine.com/168nwm/rubberball/rbv008/rbv008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056" y="4078727"/>
            <a:ext cx="2150255" cy="213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29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692696"/>
            <a:ext cx="6512511" cy="13681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276872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Вспомните </a:t>
            </a:r>
            <a:r>
              <a:rPr lang="ru-RU" sz="2800" dirty="0"/>
              <a:t>литературных героев, которых побудила раскаяться в содеянном совесть.</a:t>
            </a:r>
          </a:p>
          <a:p>
            <a:r>
              <a:rPr lang="ru-RU" sz="2800" dirty="0"/>
              <a:t>- Мини-сочинение  на тему «Что бы изменилось в жизни людей, если бы не было совести»</a:t>
            </a:r>
          </a:p>
        </p:txBody>
      </p:sp>
      <p:pic>
        <p:nvPicPr>
          <p:cNvPr id="8194" name="Picture 2" descr="https://otvet.imgsmail.ru/download/709bae2832f25944095465d6f965c55f_i-36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93096"/>
            <a:ext cx="1777182" cy="222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07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64704"/>
            <a:ext cx="6512511" cy="936104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Спасибо за внимание</a:t>
            </a:r>
            <a:endParaRPr lang="ru-RU" dirty="0"/>
          </a:p>
        </p:txBody>
      </p:sp>
      <p:pic>
        <p:nvPicPr>
          <p:cNvPr id="9218" name="Picture 2" descr="http://interaktywnie.com/public/upload/img/orginal/80/8027_fotolia_6135219_subscription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92896"/>
            <a:ext cx="230425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02770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116</TotalTime>
  <Words>212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Тема урока  «Совесть»</vt:lpstr>
      <vt:lpstr>Притча о совести</vt:lpstr>
      <vt:lpstr>Работа со словарем</vt:lpstr>
      <vt:lpstr>Презентация PowerPoint</vt:lpstr>
      <vt:lpstr>Словно ненаписанная повесть Всех поступков, помыслов сердец, Нас порою обличает совесть. Это кара или дар Небес?   Для кого-то этот голос громок: Слышит он души упрек немой, Совершив проступок или промах - Сразу же теряет свой покой.   А другой - уже тот глас не слышит (Он любое зло себе прощал): Что бы ни случилось, ровно дышит Человек, что совесть потерял.   Знаем, что она - бывает чистой; А еще способна укорять; И в делах раскаяться и в мыслях (даже тайных) может заставлять.   </vt:lpstr>
      <vt:lpstr>Враги совести</vt:lpstr>
      <vt:lpstr>Синквейн</vt:lpstr>
      <vt:lpstr>Домашнее задание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 «Совесть»</dc:title>
  <dc:creator>Home</dc:creator>
  <cp:lastModifiedBy>Pavlova</cp:lastModifiedBy>
  <cp:revision>22</cp:revision>
  <dcterms:created xsi:type="dcterms:W3CDTF">2016-05-31T14:56:51Z</dcterms:created>
  <dcterms:modified xsi:type="dcterms:W3CDTF">2016-12-07T12:55:11Z</dcterms:modified>
</cp:coreProperties>
</file>